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258984900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2" name="Shape 2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40000"/>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hyperlink" Target="mailto:internationalservices@ualr.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158128"/>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Domine"/>
              <a:buNone/>
            </a:pPr>
            <a:r>
              <a:rPr lang="en-US" sz="4400" b="0" i="0" u="none" strike="noStrike" cap="none" baseline="0">
                <a:solidFill>
                  <a:schemeClr val="lt1"/>
                </a:solidFill>
                <a:latin typeface="Domine"/>
                <a:ea typeface="Domine"/>
                <a:cs typeface="Domine"/>
                <a:sym typeface="Domine"/>
              </a:rPr>
              <a:t>Curricular Practical Training</a:t>
            </a:r>
          </a:p>
        </p:txBody>
      </p:sp>
      <p:sp>
        <p:nvSpPr>
          <p:cNvPr id="85" name="Shape 85"/>
          <p:cNvSpPr txBox="1">
            <a:spLocks noGrp="1"/>
          </p:cNvSpPr>
          <p:nvPr>
            <p:ph type="body" idx="1"/>
          </p:nvPr>
        </p:nvSpPr>
        <p:spPr>
          <a:xfrm>
            <a:off x="424914" y="2272590"/>
            <a:ext cx="8229600" cy="4525963"/>
          </a:xfrm>
          <a:prstGeom prst="rect">
            <a:avLst/>
          </a:prstGeom>
          <a:noFill/>
          <a:ln>
            <a:noFill/>
          </a:ln>
        </p:spPr>
        <p:txBody>
          <a:bodyPr lIns="91425" tIns="45700" rIns="91425" bIns="45700" anchor="b" anchorCtr="0">
            <a:noAutofit/>
          </a:bodyPr>
          <a:lstStyle/>
          <a:p>
            <a:pPr marL="0" marR="0" lvl="0" indent="0" algn="r" rtl="0">
              <a:spcBef>
                <a:spcPts val="0"/>
              </a:spcBef>
              <a:buClr>
                <a:srgbClr val="595959"/>
              </a:buClr>
              <a:buSzPct val="25000"/>
              <a:buFont typeface="Arial"/>
              <a:buNone/>
            </a:pPr>
            <a:r>
              <a:rPr lang="en-US" sz="2400" b="0" i="0" u="none" strike="noStrike" cap="none" baseline="0" dirty="0">
                <a:solidFill>
                  <a:srgbClr val="595959"/>
                </a:solidFill>
                <a:latin typeface="Domine"/>
                <a:ea typeface="Domine"/>
                <a:cs typeface="Domine"/>
                <a:sym typeface="Domine"/>
              </a:rPr>
              <a:t>International Student Services</a:t>
            </a:r>
          </a:p>
          <a:p>
            <a:pPr marL="0" marR="0" lvl="0" indent="0" algn="r" rtl="0">
              <a:spcBef>
                <a:spcPts val="480"/>
              </a:spcBef>
              <a:buClr>
                <a:srgbClr val="595959"/>
              </a:buClr>
              <a:buSzPct val="25000"/>
              <a:buFont typeface="Arial"/>
              <a:buNone/>
            </a:pPr>
            <a:r>
              <a:rPr lang="en-US" sz="2400" b="0" i="0" u="none" strike="noStrike" cap="none" baseline="0" dirty="0">
                <a:solidFill>
                  <a:srgbClr val="595959"/>
                </a:solidFill>
                <a:latin typeface="Domine"/>
                <a:ea typeface="Domine"/>
                <a:cs typeface="Domine"/>
                <a:sym typeface="Domine"/>
              </a:rPr>
              <a:t>Revised </a:t>
            </a:r>
            <a:r>
              <a:rPr lang="en-US" sz="2400" dirty="0">
                <a:solidFill>
                  <a:srgbClr val="595959"/>
                </a:solidFill>
                <a:latin typeface="Domine"/>
                <a:ea typeface="Domine"/>
                <a:cs typeface="Domine"/>
                <a:sym typeface="Domine"/>
              </a:rPr>
              <a:t>April 6</a:t>
            </a:r>
            <a:r>
              <a:rPr lang="en-US" sz="2400" b="0" i="0" u="none" strike="noStrike" cap="none" baseline="0" dirty="0">
                <a:solidFill>
                  <a:srgbClr val="595959"/>
                </a:solidFill>
                <a:latin typeface="Domine"/>
                <a:ea typeface="Domine"/>
                <a:cs typeface="Domine"/>
                <a:sym typeface="Domine"/>
              </a:rPr>
              <a:t>, </a:t>
            </a:r>
            <a:r>
              <a:rPr lang="en-US" sz="2400" b="0" i="0" u="none" strike="noStrike" cap="none" baseline="0" dirty="0" smtClean="0">
                <a:solidFill>
                  <a:srgbClr val="595959"/>
                </a:solidFill>
                <a:latin typeface="Domine"/>
                <a:ea typeface="Domine"/>
                <a:cs typeface="Domine"/>
                <a:sym typeface="Domine"/>
              </a:rPr>
              <a:t>2015</a:t>
            </a:r>
            <a:endParaRPr lang="en-US" sz="2400" b="0" i="0" u="none" strike="noStrike" cap="none" baseline="0" dirty="0">
              <a:solidFill>
                <a:srgbClr val="595959"/>
              </a:solidFill>
              <a:latin typeface="Domine"/>
              <a:ea typeface="Domine"/>
              <a:cs typeface="Domine"/>
              <a:sym typeface="Domine"/>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0" i="0" u="none" strike="noStrike" cap="none" baseline="0">
                <a:solidFill>
                  <a:schemeClr val="dk1"/>
                </a:solidFill>
                <a:latin typeface="Domine"/>
                <a:ea typeface="Domine"/>
                <a:cs typeface="Domine"/>
                <a:sym typeface="Domine"/>
              </a:rPr>
              <a:t>Receive Notification from ISS</a:t>
            </a:r>
          </a:p>
        </p:txBody>
      </p:sp>
      <p:sp>
        <p:nvSpPr>
          <p:cNvPr id="139" name="Shape 139"/>
          <p:cNvSpPr txBox="1">
            <a:spLocks noGrp="1"/>
          </p:cNvSpPr>
          <p:nvPr>
            <p:ph type="body" idx="1"/>
          </p:nvPr>
        </p:nvSpPr>
        <p:spPr>
          <a:xfrm>
            <a:off x="532533" y="1331150"/>
            <a:ext cx="8229600" cy="5100136"/>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You only have work authorization after you have completed the process and see your new I-20 giving you with authorization</a:t>
            </a:r>
          </a:p>
          <a:p>
            <a:pPr marL="342900" marR="0" lvl="0" indent="-190500" algn="l" rtl="0">
              <a:spcBef>
                <a:spcPts val="480"/>
              </a:spcBef>
              <a:buClr>
                <a:schemeClr val="dk1"/>
              </a:buClr>
              <a:buFont typeface="Arial"/>
              <a:buNone/>
            </a:pPr>
            <a:endParaRPr sz="2400" b="0" i="0" u="none" strike="noStrike" cap="none" baseline="0">
              <a:solidFill>
                <a:schemeClr val="dk1"/>
              </a:solidFill>
              <a:latin typeface="Domine"/>
              <a:ea typeface="Domine"/>
              <a:cs typeface="Domine"/>
              <a:sym typeface="Domine"/>
            </a:endParaRPr>
          </a:p>
          <a:p>
            <a:pPr marL="342900" marR="0" lvl="0" indent="-342900" algn="l" rtl="0">
              <a:spcBef>
                <a:spcPts val="560"/>
              </a:spcBef>
              <a:buClr>
                <a:schemeClr val="dk1"/>
              </a:buClr>
              <a:buSzPct val="100000"/>
              <a:buFont typeface="Arial"/>
              <a:buChar char="•"/>
            </a:pPr>
            <a:r>
              <a:rPr lang="en-US" sz="2800" b="0" i="0" u="none" strike="noStrike" cap="none" baseline="0">
                <a:solidFill>
                  <a:schemeClr val="dk1"/>
                </a:solidFill>
                <a:latin typeface="Domine"/>
                <a:ea typeface="Domine"/>
                <a:cs typeface="Domine"/>
                <a:sym typeface="Domine"/>
              </a:rPr>
              <a:t>CPT Authorization is:</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With a </a:t>
            </a:r>
            <a:r>
              <a:rPr lang="en-US" sz="2000" b="1" i="0" u="none" strike="noStrike" cap="none" baseline="0">
                <a:solidFill>
                  <a:schemeClr val="dk1"/>
                </a:solidFill>
                <a:latin typeface="Domine"/>
                <a:ea typeface="Domine"/>
                <a:cs typeface="Domine"/>
                <a:sym typeface="Domine"/>
              </a:rPr>
              <a:t>specific</a:t>
            </a:r>
            <a:r>
              <a:rPr lang="en-US" sz="2000" b="0" i="0" u="none" strike="noStrike" cap="none" baseline="0">
                <a:solidFill>
                  <a:schemeClr val="dk1"/>
                </a:solidFill>
                <a:latin typeface="Domine"/>
                <a:ea typeface="Domine"/>
                <a:cs typeface="Domine"/>
                <a:sym typeface="Domine"/>
              </a:rPr>
              <a:t> employer</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During </a:t>
            </a:r>
            <a:r>
              <a:rPr lang="en-US" sz="2000" b="1" i="0" u="none" strike="noStrike" cap="none" baseline="0">
                <a:solidFill>
                  <a:schemeClr val="dk1"/>
                </a:solidFill>
                <a:latin typeface="Domine"/>
                <a:ea typeface="Domine"/>
                <a:cs typeface="Domine"/>
                <a:sym typeface="Domine"/>
              </a:rPr>
              <a:t>specific</a:t>
            </a:r>
            <a:r>
              <a:rPr lang="en-US" sz="2000" b="0" i="0" u="none" strike="noStrike" cap="none" baseline="0">
                <a:solidFill>
                  <a:schemeClr val="dk1"/>
                </a:solidFill>
                <a:latin typeface="Domine"/>
                <a:ea typeface="Domine"/>
                <a:cs typeface="Domine"/>
                <a:sym typeface="Domine"/>
              </a:rPr>
              <a:t> dates</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For a </a:t>
            </a:r>
            <a:r>
              <a:rPr lang="en-US" sz="2000" b="1" i="0" u="none" strike="noStrike" cap="none" baseline="0">
                <a:solidFill>
                  <a:schemeClr val="dk1"/>
                </a:solidFill>
                <a:latin typeface="Domine"/>
                <a:ea typeface="Domine"/>
                <a:cs typeface="Domine"/>
                <a:sym typeface="Domine"/>
              </a:rPr>
              <a:t>specific </a:t>
            </a:r>
            <a:r>
              <a:rPr lang="en-US" sz="2000" b="0" i="0" u="none" strike="noStrike" cap="none" baseline="0">
                <a:solidFill>
                  <a:schemeClr val="dk1"/>
                </a:solidFill>
                <a:latin typeface="Domine"/>
                <a:ea typeface="Domine"/>
                <a:cs typeface="Domine"/>
                <a:sym typeface="Domine"/>
              </a:rPr>
              <a:t>amount of hours per week</a:t>
            </a:r>
          </a:p>
          <a:p>
            <a:pPr marL="342900" marR="0" lvl="0" indent="-21590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158128"/>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Domine"/>
              <a:buNone/>
            </a:pPr>
            <a:r>
              <a:rPr lang="en-US" sz="4400" b="0" i="0" u="none" strike="noStrike" cap="none" baseline="0">
                <a:solidFill>
                  <a:schemeClr val="lt1"/>
                </a:solidFill>
                <a:latin typeface="Domine"/>
                <a:ea typeface="Domine"/>
                <a:cs typeface="Domine"/>
                <a:sym typeface="Domine"/>
              </a:rPr>
              <a:t>Common Concerns</a:t>
            </a:r>
          </a:p>
        </p:txBody>
      </p:sp>
      <p:sp>
        <p:nvSpPr>
          <p:cNvPr id="145" name="Shape 145"/>
          <p:cNvSpPr txBox="1">
            <a:spLocks noGrp="1"/>
          </p:cNvSpPr>
          <p:nvPr>
            <p:ph type="body" idx="1"/>
          </p:nvPr>
        </p:nvSpPr>
        <p:spPr>
          <a:xfrm>
            <a:off x="771804" y="1293911"/>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r>
              <a:rPr lang="en-US" sz="2200" b="0" i="1" u="none" strike="noStrike" cap="none" baseline="0">
                <a:solidFill>
                  <a:srgbClr val="FFFFFF"/>
                </a:solidFill>
                <a:latin typeface="Domine"/>
                <a:ea typeface="Domine"/>
                <a:cs typeface="Domine"/>
                <a:sym typeface="Domine"/>
              </a:rPr>
              <a:t>Confusing</a:t>
            </a:r>
            <a:r>
              <a:rPr lang="en-US" sz="2200" b="0" i="0" u="none" strike="noStrike" cap="none" baseline="0">
                <a:solidFill>
                  <a:srgbClr val="FFFFFF"/>
                </a:solidFill>
                <a:latin typeface="Domine"/>
                <a:ea typeface="Domine"/>
                <a:cs typeface="Domine"/>
                <a:sym typeface="Domine"/>
              </a:rPr>
              <a:t> Practical Training?</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a:solidFill>
                  <a:schemeClr val="dk1"/>
                </a:solidFill>
                <a:latin typeface="Domine"/>
                <a:ea typeface="Domine"/>
                <a:cs typeface="Domine"/>
                <a:sym typeface="Domine"/>
              </a:rPr>
              <a:t>Frequently Asked Questions</a:t>
            </a:r>
          </a:p>
        </p:txBody>
      </p:sp>
      <p:sp>
        <p:nvSpPr>
          <p:cNvPr id="151" name="Shape 151"/>
          <p:cNvSpPr txBox="1">
            <a:spLocks noGrp="1"/>
          </p:cNvSpPr>
          <p:nvPr>
            <p:ph type="body" idx="1"/>
          </p:nvPr>
        </p:nvSpPr>
        <p:spPr>
          <a:xfrm>
            <a:off x="532533" y="1331150"/>
            <a:ext cx="8229600" cy="5100136"/>
          </a:xfrm>
          <a:prstGeom prst="rect">
            <a:avLst/>
          </a:prstGeom>
          <a:noFill/>
          <a:ln>
            <a:noFill/>
          </a:ln>
        </p:spPr>
        <p:txBody>
          <a:bodyPr lIns="91425" tIns="45700" rIns="91425" bIns="45700" anchor="t" anchorCtr="0">
            <a:noAutofit/>
          </a:bodyPr>
          <a:lstStyle/>
          <a:p>
            <a:pPr marL="0" marR="0" indent="0" algn="l" rtl="0">
              <a:spcBef>
                <a:spcPts val="0"/>
              </a:spcBef>
              <a:buNone/>
            </a:pPr>
            <a:r>
              <a:rPr lang="en-US" sz="2400" b="1">
                <a:solidFill>
                  <a:schemeClr val="dk1"/>
                </a:solidFill>
                <a:latin typeface="Domine"/>
                <a:ea typeface="Domine"/>
                <a:cs typeface="Domine"/>
                <a:sym typeface="Domine"/>
              </a:rPr>
              <a:t>What are the dates of my CPT?</a:t>
            </a:r>
          </a:p>
          <a:p>
            <a:pPr marL="0" marR="0" lvl="0" indent="0" algn="l" rtl="0">
              <a:spcBef>
                <a:spcPts val="0"/>
              </a:spcBef>
              <a:buNone/>
            </a:pPr>
            <a:r>
              <a:rPr lang="en-US" sz="2400">
                <a:solidFill>
                  <a:schemeClr val="dk1"/>
                </a:solidFill>
                <a:latin typeface="Domine"/>
                <a:ea typeface="Domine"/>
                <a:cs typeface="Domine"/>
                <a:sym typeface="Domine"/>
              </a:rPr>
              <a:t>CPT authorization will follow the dates of the semester, unless the curricular reason for your CPT lies outside traditional semester dates.</a:t>
            </a:r>
          </a:p>
          <a:p>
            <a:pPr marL="0" marR="0" indent="0" algn="l" rtl="0">
              <a:spcBef>
                <a:spcPts val="480"/>
              </a:spcBef>
              <a:buNone/>
            </a:pPr>
            <a:endParaRPr sz="1200">
              <a:solidFill>
                <a:schemeClr val="dk1"/>
              </a:solidFill>
              <a:latin typeface="Domine"/>
              <a:ea typeface="Domine"/>
              <a:cs typeface="Domine"/>
              <a:sym typeface="Domine"/>
            </a:endParaRPr>
          </a:p>
          <a:p>
            <a:pPr marL="0" marR="0" indent="0" algn="l" rtl="0">
              <a:spcBef>
                <a:spcPts val="480"/>
              </a:spcBef>
              <a:buNone/>
            </a:pPr>
            <a:r>
              <a:rPr lang="en-US" sz="2400" b="1">
                <a:solidFill>
                  <a:schemeClr val="dk1"/>
                </a:solidFill>
                <a:latin typeface="Domine"/>
                <a:ea typeface="Domine"/>
                <a:cs typeface="Domine"/>
                <a:sym typeface="Domine"/>
              </a:rPr>
              <a:t>Can I continue you CPT after the semester?</a:t>
            </a:r>
          </a:p>
          <a:p>
            <a:pPr marL="0" marR="0" lvl="0" indent="0" algn="l" rtl="0">
              <a:spcBef>
                <a:spcPts val="480"/>
              </a:spcBef>
              <a:buNone/>
            </a:pPr>
            <a:r>
              <a:rPr lang="en-US" sz="2400">
                <a:solidFill>
                  <a:schemeClr val="dk1"/>
                </a:solidFill>
                <a:latin typeface="Domine"/>
                <a:ea typeface="Domine"/>
                <a:cs typeface="Domine"/>
                <a:sym typeface="Domine"/>
              </a:rPr>
              <a:t>If you remain eligible, you must reapply each semester.</a:t>
            </a:r>
          </a:p>
          <a:p>
            <a:pPr marL="0" marR="0" indent="0" algn="l" rtl="0">
              <a:spcBef>
                <a:spcPts val="480"/>
              </a:spcBef>
              <a:buNone/>
            </a:pPr>
            <a:endParaRPr sz="1200">
              <a:solidFill>
                <a:schemeClr val="dk1"/>
              </a:solidFill>
              <a:latin typeface="Domine"/>
              <a:ea typeface="Domine"/>
              <a:cs typeface="Domine"/>
              <a:sym typeface="Domine"/>
            </a:endParaRPr>
          </a:p>
          <a:p>
            <a:pPr marL="0" marR="0" indent="0" algn="l" rtl="0">
              <a:spcBef>
                <a:spcPts val="480"/>
              </a:spcBef>
              <a:buNone/>
            </a:pPr>
            <a:r>
              <a:rPr lang="en-US" sz="2400" b="1">
                <a:solidFill>
                  <a:schemeClr val="dk1"/>
                </a:solidFill>
                <a:latin typeface="Domine"/>
                <a:ea typeface="Domine"/>
                <a:cs typeface="Domine"/>
                <a:sym typeface="Domine"/>
              </a:rPr>
              <a:t>How many hours can I work per week?</a:t>
            </a:r>
          </a:p>
          <a:p>
            <a:pPr marL="0" marR="0" lvl="0" indent="0" algn="l" rtl="0">
              <a:spcBef>
                <a:spcPts val="480"/>
              </a:spcBef>
              <a:buNone/>
            </a:pPr>
            <a:r>
              <a:rPr lang="en-US" sz="2400">
                <a:solidFill>
                  <a:schemeClr val="dk1"/>
                </a:solidFill>
                <a:latin typeface="Domine"/>
                <a:ea typeface="Domine"/>
                <a:cs typeface="Domine"/>
                <a:sym typeface="Domine"/>
              </a:rPr>
              <a:t>Spring and fall CPT is up to 20 hours per week. Summer CPT can be up to 40 hours per week. During your last semester, with advisor permission, you can work more than 20 hours per week.</a:t>
            </a:r>
          </a:p>
          <a:p>
            <a:pPr marL="342900" marR="0" lvl="0" indent="-21590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animEffect transition="in" filter="fade">
                                      <p:cBhvr>
                                        <p:cTn id="7" dur="1"/>
                                        <p:tgtEl>
                                          <p:spTgt spid="1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1">
                                            <p:txEl>
                                              <p:pRg st="1" end="1"/>
                                            </p:txEl>
                                          </p:spTgt>
                                        </p:tgtEl>
                                        <p:attrNameLst>
                                          <p:attrName>style.visibility</p:attrName>
                                        </p:attrNameLst>
                                      </p:cBhvr>
                                      <p:to>
                                        <p:strVal val="visible"/>
                                      </p:to>
                                    </p:set>
                                    <p:animEffect transition="in" filter="fade">
                                      <p:cBhvr>
                                        <p:cTn id="12" dur="1"/>
                                        <p:tgtEl>
                                          <p:spTgt spid="1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1">
                                            <p:txEl>
                                              <p:pRg st="2" end="2"/>
                                            </p:txEl>
                                          </p:spTgt>
                                        </p:tgtEl>
                                        <p:attrNameLst>
                                          <p:attrName>style.visibility</p:attrName>
                                        </p:attrNameLst>
                                      </p:cBhvr>
                                      <p:to>
                                        <p:strVal val="visible"/>
                                      </p:to>
                                    </p:set>
                                    <p:animEffect transition="in" filter="fade">
                                      <p:cBhvr>
                                        <p:cTn id="17" dur="1"/>
                                        <p:tgtEl>
                                          <p:spTgt spid="1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1">
                                            <p:txEl>
                                              <p:pRg st="3" end="3"/>
                                            </p:txEl>
                                          </p:spTgt>
                                        </p:tgtEl>
                                        <p:attrNameLst>
                                          <p:attrName>style.visibility</p:attrName>
                                        </p:attrNameLst>
                                      </p:cBhvr>
                                      <p:to>
                                        <p:strVal val="visible"/>
                                      </p:to>
                                    </p:set>
                                    <p:animEffect transition="in" filter="fade">
                                      <p:cBhvr>
                                        <p:cTn id="22" dur="1"/>
                                        <p:tgtEl>
                                          <p:spTgt spid="1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1">
                                            <p:txEl>
                                              <p:pRg st="4" end="4"/>
                                            </p:txEl>
                                          </p:spTgt>
                                        </p:tgtEl>
                                        <p:attrNameLst>
                                          <p:attrName>style.visibility</p:attrName>
                                        </p:attrNameLst>
                                      </p:cBhvr>
                                      <p:to>
                                        <p:strVal val="visible"/>
                                      </p:to>
                                    </p:set>
                                    <p:animEffect transition="in" filter="fade">
                                      <p:cBhvr>
                                        <p:cTn id="27" dur="1"/>
                                        <p:tgtEl>
                                          <p:spTgt spid="1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1">
                                            <p:txEl>
                                              <p:pRg st="5" end="5"/>
                                            </p:txEl>
                                          </p:spTgt>
                                        </p:tgtEl>
                                        <p:attrNameLst>
                                          <p:attrName>style.visibility</p:attrName>
                                        </p:attrNameLst>
                                      </p:cBhvr>
                                      <p:to>
                                        <p:strVal val="visible"/>
                                      </p:to>
                                    </p:set>
                                    <p:animEffect transition="in" filter="fade">
                                      <p:cBhvr>
                                        <p:cTn id="32" dur="1"/>
                                        <p:tgtEl>
                                          <p:spTgt spid="1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1">
                                            <p:txEl>
                                              <p:pRg st="6" end="6"/>
                                            </p:txEl>
                                          </p:spTgt>
                                        </p:tgtEl>
                                        <p:attrNameLst>
                                          <p:attrName>style.visibility</p:attrName>
                                        </p:attrNameLst>
                                      </p:cBhvr>
                                      <p:to>
                                        <p:strVal val="visible"/>
                                      </p:to>
                                    </p:set>
                                    <p:animEffect transition="in" filter="fade">
                                      <p:cBhvr>
                                        <p:cTn id="37" dur="1"/>
                                        <p:tgtEl>
                                          <p:spTgt spid="1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1">
                                            <p:txEl>
                                              <p:pRg st="7" end="7"/>
                                            </p:txEl>
                                          </p:spTgt>
                                        </p:tgtEl>
                                        <p:attrNameLst>
                                          <p:attrName>style.visibility</p:attrName>
                                        </p:attrNameLst>
                                      </p:cBhvr>
                                      <p:to>
                                        <p:strVal val="visible"/>
                                      </p:to>
                                    </p:set>
                                    <p:animEffect transition="in" filter="fade">
                                      <p:cBhvr>
                                        <p:cTn id="42" dur="1"/>
                                        <p:tgtEl>
                                          <p:spTgt spid="15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1">
                                            <p:txEl>
                                              <p:pRg st="8" end="8"/>
                                            </p:txEl>
                                          </p:spTgt>
                                        </p:tgtEl>
                                        <p:attrNameLst>
                                          <p:attrName>style.visibility</p:attrName>
                                        </p:attrNameLst>
                                      </p:cBhvr>
                                      <p:to>
                                        <p:strVal val="visible"/>
                                      </p:to>
                                    </p:set>
                                    <p:animEffect transition="in" filter="fade">
                                      <p:cBhvr>
                                        <p:cTn id="47" dur="1"/>
                                        <p:tgtEl>
                                          <p:spTgt spid="1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279821" y="139904"/>
            <a:ext cx="8663700" cy="127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a:solidFill>
                  <a:schemeClr val="dk1"/>
                </a:solidFill>
                <a:latin typeface="Domine"/>
                <a:ea typeface="Domine"/>
                <a:cs typeface="Domine"/>
                <a:sym typeface="Domine"/>
              </a:rPr>
              <a:t>Frequently Asked Questions</a:t>
            </a:r>
          </a:p>
        </p:txBody>
      </p:sp>
      <p:sp>
        <p:nvSpPr>
          <p:cNvPr id="157" name="Shape 157"/>
          <p:cNvSpPr txBox="1">
            <a:spLocks noGrp="1"/>
          </p:cNvSpPr>
          <p:nvPr>
            <p:ph type="body" idx="1"/>
          </p:nvPr>
        </p:nvSpPr>
        <p:spPr>
          <a:xfrm>
            <a:off x="532533" y="1331150"/>
            <a:ext cx="8229600" cy="5100000"/>
          </a:xfrm>
          <a:prstGeom prst="rect">
            <a:avLst/>
          </a:prstGeom>
          <a:noFill/>
          <a:ln>
            <a:noFill/>
          </a:ln>
        </p:spPr>
        <p:txBody>
          <a:bodyPr lIns="91425" tIns="45700" rIns="91425" bIns="45700" anchor="t" anchorCtr="0">
            <a:noAutofit/>
          </a:bodyPr>
          <a:lstStyle/>
          <a:p>
            <a:pPr marL="0" marR="0" lvl="0" indent="0" algn="l" rtl="0">
              <a:spcBef>
                <a:spcPts val="480"/>
              </a:spcBef>
              <a:buNone/>
            </a:pPr>
            <a:r>
              <a:rPr lang="en-US" sz="2400" b="1">
                <a:solidFill>
                  <a:schemeClr val="dk1"/>
                </a:solidFill>
                <a:latin typeface="Domine"/>
                <a:ea typeface="Domine"/>
                <a:cs typeface="Domine"/>
                <a:sym typeface="Domine"/>
              </a:rPr>
              <a:t>Can I have CPT now and OPT later?</a:t>
            </a:r>
          </a:p>
          <a:p>
            <a:pPr marL="0" marR="0" lvl="0" indent="0" algn="l" rtl="0">
              <a:spcBef>
                <a:spcPts val="480"/>
              </a:spcBef>
              <a:buNone/>
            </a:pPr>
            <a:r>
              <a:rPr lang="en-US" sz="2400">
                <a:solidFill>
                  <a:schemeClr val="dk1"/>
                </a:solidFill>
                <a:latin typeface="Domine"/>
                <a:ea typeface="Domine"/>
                <a:cs typeface="Domine"/>
                <a:sym typeface="Domine"/>
              </a:rPr>
              <a:t>Yes, unless you use 12 months of full-time CPT. After you have done OPT at the same level, you cannot have CPT.</a:t>
            </a:r>
          </a:p>
          <a:p>
            <a:pPr marL="0" marR="0" lvl="0" indent="0" algn="l" rtl="0">
              <a:spcBef>
                <a:spcPts val="480"/>
              </a:spcBef>
              <a:buClr>
                <a:schemeClr val="dk1"/>
              </a:buClr>
              <a:buFont typeface="Arial"/>
              <a:buNone/>
            </a:pPr>
            <a:endParaRPr sz="1200">
              <a:solidFill>
                <a:schemeClr val="dk1"/>
              </a:solidFill>
              <a:latin typeface="Domine"/>
              <a:ea typeface="Domine"/>
              <a:cs typeface="Domine"/>
              <a:sym typeface="Domine"/>
            </a:endParaRPr>
          </a:p>
          <a:p>
            <a:pPr marL="0" marR="0" lvl="0" indent="0" algn="l" rtl="0">
              <a:spcBef>
                <a:spcPts val="480"/>
              </a:spcBef>
              <a:buClr>
                <a:schemeClr val="dk1"/>
              </a:buClr>
              <a:buSzPct val="100000"/>
              <a:buFont typeface="Arial"/>
              <a:buNone/>
            </a:pPr>
            <a:r>
              <a:rPr lang="en-US" sz="2400" b="1">
                <a:solidFill>
                  <a:schemeClr val="dk1"/>
                </a:solidFill>
                <a:latin typeface="Domine"/>
                <a:ea typeface="Domine"/>
                <a:cs typeface="Domine"/>
                <a:sym typeface="Domine"/>
              </a:rPr>
              <a:t>Can I have CPT and work off-campus?</a:t>
            </a:r>
          </a:p>
          <a:p>
            <a:pPr marL="0" lvl="0" indent="0" rtl="0">
              <a:spcBef>
                <a:spcPts val="0"/>
              </a:spcBef>
              <a:buNone/>
            </a:pPr>
            <a:r>
              <a:rPr lang="en-US" sz="2400">
                <a:solidFill>
                  <a:schemeClr val="dk1"/>
                </a:solidFill>
                <a:latin typeface="Domine"/>
                <a:ea typeface="Domine"/>
                <a:cs typeface="Domine"/>
                <a:sym typeface="Domine"/>
              </a:rPr>
              <a:t>No. You can either have authorization for CPT or on-campus employment.</a:t>
            </a:r>
          </a:p>
          <a:p>
            <a:pPr lvl="0" indent="152400" rtl="0">
              <a:spcBef>
                <a:spcPts val="480"/>
              </a:spcBef>
              <a:buClr>
                <a:schemeClr val="dk1"/>
              </a:buClr>
              <a:buFont typeface="Arial"/>
              <a:buNone/>
            </a:pPr>
            <a:endParaRPr sz="1200">
              <a:solidFill>
                <a:schemeClr val="dk1"/>
              </a:solidFill>
              <a:latin typeface="Domine"/>
              <a:ea typeface="Domine"/>
              <a:cs typeface="Domine"/>
              <a:sym typeface="Domine"/>
            </a:endParaRPr>
          </a:p>
          <a:p>
            <a:pPr marL="0" lvl="0" indent="0" rtl="0">
              <a:spcBef>
                <a:spcPts val="480"/>
              </a:spcBef>
              <a:buClr>
                <a:schemeClr val="dk1"/>
              </a:buClr>
              <a:buSzPct val="100000"/>
              <a:buFont typeface="Arial"/>
              <a:buNone/>
            </a:pPr>
            <a:r>
              <a:rPr lang="en-US" sz="2400" b="1">
                <a:solidFill>
                  <a:schemeClr val="dk1"/>
                </a:solidFill>
                <a:latin typeface="Domine"/>
                <a:ea typeface="Domine"/>
                <a:cs typeface="Domine"/>
                <a:sym typeface="Domine"/>
              </a:rPr>
              <a:t>How does my employer know that I have work authorization?</a:t>
            </a:r>
          </a:p>
          <a:p>
            <a:pPr marL="0" lvl="0" indent="0" rtl="0">
              <a:spcBef>
                <a:spcPts val="480"/>
              </a:spcBef>
              <a:buClr>
                <a:schemeClr val="dk1"/>
              </a:buClr>
              <a:buSzPct val="100000"/>
              <a:buFont typeface="Arial"/>
              <a:buNone/>
            </a:pPr>
            <a:r>
              <a:rPr lang="en-US" sz="2400">
                <a:solidFill>
                  <a:schemeClr val="dk1"/>
                </a:solidFill>
                <a:latin typeface="Domine"/>
                <a:ea typeface="Domine"/>
                <a:cs typeface="Domine"/>
                <a:sym typeface="Domine"/>
              </a:rPr>
              <a:t>After your CPT has been approved, your I-20 will be updated to show the CPT authorization. Show this to the Human Resource office at your company.</a:t>
            </a:r>
          </a:p>
          <a:p>
            <a:pPr lvl="0" indent="152400" rtl="0">
              <a:spcBef>
                <a:spcPts val="480"/>
              </a:spcBef>
              <a:buClr>
                <a:schemeClr val="dk1"/>
              </a:buClr>
              <a:buFont typeface="Arial"/>
              <a:buNone/>
            </a:pPr>
            <a:endParaRPr sz="2400">
              <a:solidFill>
                <a:schemeClr val="dk1"/>
              </a:solidFill>
              <a:latin typeface="Domine"/>
              <a:ea typeface="Domine"/>
              <a:cs typeface="Domine"/>
              <a:sym typeface="Domine"/>
            </a:endParaRPr>
          </a:p>
          <a:p>
            <a:pPr marL="342900" marR="0" lvl="0" indent="-21590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1"/>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
                                            <p:txEl>
                                              <p:pRg st="1" end="1"/>
                                            </p:txEl>
                                          </p:spTgt>
                                        </p:tgtEl>
                                        <p:attrNameLst>
                                          <p:attrName>style.visibility</p:attrName>
                                        </p:attrNameLst>
                                      </p:cBhvr>
                                      <p:to>
                                        <p:strVal val="visible"/>
                                      </p:to>
                                    </p:set>
                                    <p:animEffect transition="in" filter="fade">
                                      <p:cBhvr>
                                        <p:cTn id="12" dur="1"/>
                                        <p:tgtEl>
                                          <p:spTgt spid="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7">
                                            <p:txEl>
                                              <p:pRg st="2" end="2"/>
                                            </p:txEl>
                                          </p:spTgt>
                                        </p:tgtEl>
                                        <p:attrNameLst>
                                          <p:attrName>style.visibility</p:attrName>
                                        </p:attrNameLst>
                                      </p:cBhvr>
                                      <p:to>
                                        <p:strVal val="visible"/>
                                      </p:to>
                                    </p:set>
                                    <p:animEffect transition="in" filter="fade">
                                      <p:cBhvr>
                                        <p:cTn id="17" dur="1"/>
                                        <p:tgtEl>
                                          <p:spTgt spid="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
                                            <p:txEl>
                                              <p:pRg st="3" end="3"/>
                                            </p:txEl>
                                          </p:spTgt>
                                        </p:tgtEl>
                                        <p:attrNameLst>
                                          <p:attrName>style.visibility</p:attrName>
                                        </p:attrNameLst>
                                      </p:cBhvr>
                                      <p:to>
                                        <p:strVal val="visible"/>
                                      </p:to>
                                    </p:set>
                                    <p:animEffect transition="in" filter="fade">
                                      <p:cBhvr>
                                        <p:cTn id="22" dur="1"/>
                                        <p:tgtEl>
                                          <p:spTgt spid="1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7">
                                            <p:txEl>
                                              <p:pRg st="4" end="4"/>
                                            </p:txEl>
                                          </p:spTgt>
                                        </p:tgtEl>
                                        <p:attrNameLst>
                                          <p:attrName>style.visibility</p:attrName>
                                        </p:attrNameLst>
                                      </p:cBhvr>
                                      <p:to>
                                        <p:strVal val="visible"/>
                                      </p:to>
                                    </p:set>
                                    <p:animEffect transition="in" filter="fade">
                                      <p:cBhvr>
                                        <p:cTn id="27" dur="1"/>
                                        <p:tgtEl>
                                          <p:spTgt spid="1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7">
                                            <p:txEl>
                                              <p:pRg st="5" end="5"/>
                                            </p:txEl>
                                          </p:spTgt>
                                        </p:tgtEl>
                                        <p:attrNameLst>
                                          <p:attrName>style.visibility</p:attrName>
                                        </p:attrNameLst>
                                      </p:cBhvr>
                                      <p:to>
                                        <p:strVal val="visible"/>
                                      </p:to>
                                    </p:set>
                                    <p:animEffect transition="in" filter="fade">
                                      <p:cBhvr>
                                        <p:cTn id="32" dur="1"/>
                                        <p:tgtEl>
                                          <p:spTgt spid="1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7">
                                            <p:txEl>
                                              <p:pRg st="6" end="6"/>
                                            </p:txEl>
                                          </p:spTgt>
                                        </p:tgtEl>
                                        <p:attrNameLst>
                                          <p:attrName>style.visibility</p:attrName>
                                        </p:attrNameLst>
                                      </p:cBhvr>
                                      <p:to>
                                        <p:strVal val="visible"/>
                                      </p:to>
                                    </p:set>
                                    <p:animEffect transition="in" filter="fade">
                                      <p:cBhvr>
                                        <p:cTn id="37" dur="1"/>
                                        <p:tgtEl>
                                          <p:spTgt spid="15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
                                            <p:txEl>
                                              <p:pRg st="7" end="7"/>
                                            </p:txEl>
                                          </p:spTgt>
                                        </p:tgtEl>
                                        <p:attrNameLst>
                                          <p:attrName>style.visibility</p:attrName>
                                        </p:attrNameLst>
                                      </p:cBhvr>
                                      <p:to>
                                        <p:strVal val="visible"/>
                                      </p:to>
                                    </p:set>
                                    <p:animEffect transition="in" filter="fade">
                                      <p:cBhvr>
                                        <p:cTn id="42" dur="1"/>
                                        <p:tgtEl>
                                          <p:spTgt spid="15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7">
                                            <p:txEl>
                                              <p:pRg st="8" end="8"/>
                                            </p:txEl>
                                          </p:spTgt>
                                        </p:tgtEl>
                                        <p:attrNameLst>
                                          <p:attrName>style.visibility</p:attrName>
                                        </p:attrNameLst>
                                      </p:cBhvr>
                                      <p:to>
                                        <p:strVal val="visible"/>
                                      </p:to>
                                    </p:set>
                                    <p:animEffect transition="in" filter="fade">
                                      <p:cBhvr>
                                        <p:cTn id="47" dur="1"/>
                                        <p:tgtEl>
                                          <p:spTgt spid="15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7">
                                            <p:txEl>
                                              <p:pRg st="9" end="9"/>
                                            </p:txEl>
                                          </p:spTgt>
                                        </p:tgtEl>
                                        <p:attrNameLst>
                                          <p:attrName>style.visibility</p:attrName>
                                        </p:attrNameLst>
                                      </p:cBhvr>
                                      <p:to>
                                        <p:strVal val="visible"/>
                                      </p:to>
                                    </p:set>
                                    <p:animEffect transition="in" filter="fade">
                                      <p:cBhvr>
                                        <p:cTn id="52" dur="1"/>
                                        <p:tgtEl>
                                          <p:spTgt spid="15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0" i="0" u="none" strike="noStrike" cap="none" baseline="0">
                <a:solidFill>
                  <a:schemeClr val="dk1"/>
                </a:solidFill>
                <a:latin typeface="Domine"/>
                <a:ea typeface="Domine"/>
                <a:cs typeface="Domine"/>
                <a:sym typeface="Domine"/>
              </a:rPr>
              <a:t>Quick Summary</a:t>
            </a:r>
          </a:p>
        </p:txBody>
      </p:sp>
      <p:sp>
        <p:nvSpPr>
          <p:cNvPr id="163" name="Shape 163"/>
          <p:cNvSpPr txBox="1">
            <a:spLocks noGrp="1"/>
          </p:cNvSpPr>
          <p:nvPr>
            <p:ph type="body" idx="1"/>
          </p:nvPr>
        </p:nvSpPr>
        <p:spPr>
          <a:xfrm>
            <a:off x="532533" y="1331150"/>
            <a:ext cx="8229600" cy="5100136"/>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2000" b="1" i="0" u="none" strike="noStrike" cap="none" baseline="0">
                <a:solidFill>
                  <a:schemeClr val="dk1"/>
                </a:solidFill>
                <a:latin typeface="Domine"/>
                <a:ea typeface="Domine"/>
                <a:cs typeface="Domine"/>
                <a:sym typeface="Domine"/>
              </a:rPr>
              <a:t>True or False</a:t>
            </a:r>
          </a:p>
          <a:p>
            <a:pPr marL="0" marR="0" lvl="0" indent="0" algn="l" rtl="0">
              <a:spcBef>
                <a:spcPts val="100"/>
              </a:spcBef>
              <a:buClr>
                <a:schemeClr val="dk1"/>
              </a:buClr>
              <a:buFont typeface="Arial"/>
              <a:buNone/>
            </a:pPr>
            <a:endParaRPr sz="500" b="0" i="0" u="none" strike="noStrike" cap="none" baseline="0">
              <a:solidFill>
                <a:schemeClr val="dk1"/>
              </a:solidFill>
              <a:latin typeface="Domine"/>
              <a:ea typeface="Domine"/>
              <a:cs typeface="Domine"/>
              <a:sym typeface="Domine"/>
            </a:endParaRPr>
          </a:p>
          <a:p>
            <a:pPr marL="0" marR="0" lvl="0" indent="0" algn="l" rtl="0">
              <a:spcBef>
                <a:spcPts val="40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A job that will be great on your resume will qualify for CPT. </a:t>
            </a:r>
          </a:p>
          <a:p>
            <a:pPr marL="0" marR="0" lvl="0" indent="0" algn="l" rtl="0">
              <a:spcBef>
                <a:spcPts val="40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	</a:t>
            </a:r>
            <a:r>
              <a:rPr lang="en-US" sz="2000" b="1" i="0" u="none" strike="noStrike" cap="none" baseline="0">
                <a:solidFill>
                  <a:schemeClr val="dk1"/>
                </a:solidFill>
                <a:latin typeface="Domine"/>
                <a:ea typeface="Domine"/>
                <a:cs typeface="Domine"/>
                <a:sym typeface="Domine"/>
              </a:rPr>
              <a:t>False</a:t>
            </a:r>
            <a:r>
              <a:rPr lang="en-US" sz="2000" b="0" i="0" u="none" strike="noStrike" cap="none" baseline="0">
                <a:solidFill>
                  <a:schemeClr val="dk1"/>
                </a:solidFill>
                <a:latin typeface="Domine"/>
                <a:ea typeface="Domine"/>
                <a:cs typeface="Domine"/>
                <a:sym typeface="Domine"/>
              </a:rPr>
              <a:t>. You must also satisfy the curricular component.</a:t>
            </a:r>
          </a:p>
          <a:p>
            <a:pPr marL="0" marR="0" lvl="0" indent="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a:p>
            <a:pPr marL="0" marR="0" lvl="0" indent="0" algn="l" rtl="0">
              <a:spcBef>
                <a:spcPts val="40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You can receive CPT after your second full semester.</a:t>
            </a:r>
          </a:p>
          <a:p>
            <a:pPr marL="0" marR="0" lvl="0" indent="0" algn="l" rtl="0">
              <a:spcBef>
                <a:spcPts val="40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	</a:t>
            </a:r>
            <a:r>
              <a:rPr lang="en-US" sz="2000" b="1" i="0" u="none" strike="noStrike" cap="none" baseline="0">
                <a:solidFill>
                  <a:schemeClr val="dk1"/>
                </a:solidFill>
                <a:latin typeface="Domine"/>
                <a:ea typeface="Domine"/>
                <a:cs typeface="Domine"/>
                <a:sym typeface="Domine"/>
              </a:rPr>
              <a:t>True. </a:t>
            </a:r>
            <a:r>
              <a:rPr lang="en-US" sz="2000" b="0" i="0" u="none" strike="noStrike" cap="none" baseline="0">
                <a:solidFill>
                  <a:schemeClr val="dk1"/>
                </a:solidFill>
                <a:latin typeface="Domine"/>
                <a:ea typeface="Domine"/>
                <a:cs typeface="Domine"/>
                <a:sym typeface="Domine"/>
              </a:rPr>
              <a:t>One academic year is a fall and a spring semester.</a:t>
            </a:r>
          </a:p>
          <a:p>
            <a:pPr marL="0" marR="0" lvl="0" indent="0" algn="l" rtl="0">
              <a:spcBef>
                <a:spcPts val="400"/>
              </a:spcBef>
              <a:buClr>
                <a:schemeClr val="dk1"/>
              </a:buClr>
              <a:buFont typeface="Arial"/>
              <a:buNone/>
            </a:pPr>
            <a:endParaRPr sz="2000" b="1" i="0" u="none" strike="noStrike" cap="none" baseline="0">
              <a:solidFill>
                <a:schemeClr val="dk1"/>
              </a:solidFill>
              <a:latin typeface="Domine"/>
              <a:ea typeface="Domine"/>
              <a:cs typeface="Domine"/>
              <a:sym typeface="Domine"/>
            </a:endParaRPr>
          </a:p>
          <a:p>
            <a:pPr marL="0" marR="0" lvl="0" indent="0" algn="l" rtl="0">
              <a:spcBef>
                <a:spcPts val="40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You can apply for CPT before receiving the job offer.</a:t>
            </a:r>
          </a:p>
          <a:p>
            <a:pPr marL="0" marR="0" lvl="0" indent="0" algn="l" rtl="0">
              <a:spcBef>
                <a:spcPts val="400"/>
              </a:spcBef>
              <a:buClr>
                <a:schemeClr val="dk1"/>
              </a:buClr>
              <a:buSzPct val="25000"/>
              <a:buFont typeface="Arial"/>
              <a:buNone/>
            </a:pPr>
            <a:r>
              <a:rPr lang="en-US" sz="2000" b="1" i="0" u="none" strike="noStrike" cap="none" baseline="0">
                <a:solidFill>
                  <a:schemeClr val="dk1"/>
                </a:solidFill>
                <a:latin typeface="Domine"/>
                <a:ea typeface="Domine"/>
                <a:cs typeface="Domine"/>
                <a:sym typeface="Domine"/>
              </a:rPr>
              <a:t>	False. </a:t>
            </a:r>
            <a:r>
              <a:rPr lang="en-US" sz="2000" b="0" i="0" u="none" strike="noStrike" cap="none" baseline="0">
                <a:solidFill>
                  <a:schemeClr val="dk1"/>
                </a:solidFill>
                <a:latin typeface="Domine"/>
                <a:ea typeface="Domine"/>
                <a:cs typeface="Domine"/>
                <a:sym typeface="Domine"/>
              </a:rPr>
              <a:t>Receive CPT authorization after the opportunity is 	established</a:t>
            </a:r>
          </a:p>
          <a:p>
            <a:pPr marL="0" marR="0" lvl="0" indent="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a:p>
            <a:pPr marL="0" marR="0" lvl="0" indent="0" algn="l" rtl="0">
              <a:spcBef>
                <a:spcPts val="40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Sara creates these rules to keep you from opportunities.</a:t>
            </a:r>
          </a:p>
          <a:p>
            <a:pPr marL="0" marR="0" lvl="0" indent="0" algn="l" rtl="0">
              <a:spcBef>
                <a:spcPts val="400"/>
              </a:spcBef>
              <a:buClr>
                <a:schemeClr val="dk1"/>
              </a:buClr>
              <a:buSzPct val="25000"/>
              <a:buFont typeface="Arial"/>
              <a:buNone/>
            </a:pPr>
            <a:r>
              <a:rPr lang="en-US" sz="2000" b="1" i="0" u="none" strike="noStrike" cap="none" baseline="0">
                <a:solidFill>
                  <a:schemeClr val="dk1"/>
                </a:solidFill>
                <a:latin typeface="Domine"/>
                <a:ea typeface="Domine"/>
                <a:cs typeface="Domine"/>
                <a:sym typeface="Domine"/>
              </a:rPr>
              <a:t>	False! </a:t>
            </a:r>
            <a:r>
              <a:rPr lang="en-US" sz="2000" b="0" i="0" u="none" strike="noStrike" cap="none" baseline="0">
                <a:solidFill>
                  <a:schemeClr val="dk1"/>
                </a:solidFill>
                <a:latin typeface="Domine"/>
                <a:ea typeface="Domine"/>
                <a:cs typeface="Domine"/>
                <a:sym typeface="Domine"/>
              </a:rPr>
              <a:t>I definitely want you to have good, legal experiences.</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279821" y="46695"/>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Domine"/>
              <a:buNone/>
            </a:pPr>
            <a:r>
              <a:rPr lang="en-US" sz="3200" b="0" i="0" u="none" strike="noStrike" cap="none" baseline="0">
                <a:solidFill>
                  <a:schemeClr val="lt1"/>
                </a:solidFill>
                <a:latin typeface="Domine"/>
                <a:ea typeface="Domine"/>
                <a:cs typeface="Domine"/>
                <a:sym typeface="Domine"/>
              </a:rPr>
              <a:t>Your Questions?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532533" y="701995"/>
            <a:ext cx="8229600" cy="5100136"/>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200" b="1" i="0" u="none" strike="noStrike" cap="none" baseline="0">
                <a:solidFill>
                  <a:schemeClr val="dk1"/>
                </a:solidFill>
                <a:latin typeface="Domine"/>
                <a:ea typeface="Domine"/>
                <a:cs typeface="Domine"/>
                <a:sym typeface="Domine"/>
              </a:rPr>
              <a:t>International Student Services</a:t>
            </a:r>
          </a:p>
          <a:p>
            <a:pPr marL="0" marR="0" lvl="0" indent="0" algn="ctr" rtl="0">
              <a:spcBef>
                <a:spcPts val="280"/>
              </a:spcBef>
              <a:buClr>
                <a:schemeClr val="dk1"/>
              </a:buClr>
              <a:buFont typeface="Arial"/>
              <a:buNone/>
            </a:pPr>
            <a:endParaRPr sz="1400" b="1" i="0" u="none" strike="noStrike" cap="none" baseline="0">
              <a:solidFill>
                <a:schemeClr val="dk1"/>
              </a:solidFill>
              <a:latin typeface="Domine"/>
              <a:ea typeface="Domine"/>
              <a:cs typeface="Domine"/>
              <a:sym typeface="Domine"/>
            </a:endParaRPr>
          </a:p>
          <a:p>
            <a:pPr marL="0" marR="0" lvl="0" indent="0" algn="ctr" rtl="0">
              <a:spcBef>
                <a:spcPts val="560"/>
              </a:spcBef>
              <a:buClr>
                <a:schemeClr val="dk1"/>
              </a:buClr>
              <a:buSzPct val="25000"/>
              <a:buFont typeface="Arial"/>
              <a:buNone/>
            </a:pPr>
            <a:r>
              <a:rPr lang="en-US" sz="2800" b="0" i="0" u="none" strike="noStrike" cap="none" baseline="0">
                <a:solidFill>
                  <a:schemeClr val="dk1"/>
                </a:solidFill>
                <a:latin typeface="Domine"/>
                <a:ea typeface="Domine"/>
                <a:cs typeface="Domine"/>
                <a:sym typeface="Domine"/>
              </a:rPr>
              <a:t>2801 S. University Avenue</a:t>
            </a:r>
          </a:p>
          <a:p>
            <a:pPr marL="0" marR="0" lvl="0" indent="0" algn="ctr" rtl="0">
              <a:spcBef>
                <a:spcPts val="560"/>
              </a:spcBef>
              <a:buClr>
                <a:schemeClr val="dk1"/>
              </a:buClr>
              <a:buSzPct val="25000"/>
              <a:buFont typeface="Arial"/>
              <a:buNone/>
            </a:pPr>
            <a:r>
              <a:rPr lang="en-US" sz="2800" b="0" i="0" u="none" strike="noStrike" cap="none" baseline="0">
                <a:solidFill>
                  <a:schemeClr val="dk1"/>
                </a:solidFill>
                <a:latin typeface="Domine"/>
                <a:ea typeface="Domine"/>
                <a:cs typeface="Domine"/>
                <a:sym typeface="Domine"/>
              </a:rPr>
              <a:t>EDU 101</a:t>
            </a:r>
          </a:p>
          <a:p>
            <a:pPr marL="0" marR="0" lvl="0" indent="0" algn="ctr" rtl="0">
              <a:spcBef>
                <a:spcPts val="560"/>
              </a:spcBef>
              <a:buClr>
                <a:schemeClr val="dk1"/>
              </a:buClr>
              <a:buSzPct val="25000"/>
              <a:buFont typeface="Arial"/>
              <a:buNone/>
            </a:pPr>
            <a:r>
              <a:rPr lang="en-US" sz="2800" b="0" i="0" u="none" strike="noStrike" cap="none" baseline="0">
                <a:solidFill>
                  <a:schemeClr val="dk1"/>
                </a:solidFill>
                <a:latin typeface="Domine"/>
                <a:ea typeface="Domine"/>
                <a:cs typeface="Domine"/>
                <a:sym typeface="Domine"/>
              </a:rPr>
              <a:t>Little Rock, AR 72204</a:t>
            </a:r>
          </a:p>
          <a:p>
            <a:pPr marL="0" marR="0" lvl="0" indent="0" algn="ctr" rtl="0">
              <a:spcBef>
                <a:spcPts val="280"/>
              </a:spcBef>
              <a:buClr>
                <a:schemeClr val="dk1"/>
              </a:buClr>
              <a:buFont typeface="Arial"/>
              <a:buNone/>
            </a:pPr>
            <a:endParaRPr sz="1400" b="0" i="0" u="sng" strike="noStrike" cap="none" baseline="0">
              <a:solidFill>
                <a:schemeClr val="hlink"/>
              </a:solidFill>
              <a:latin typeface="Domine"/>
              <a:ea typeface="Domine"/>
              <a:cs typeface="Domine"/>
              <a:sym typeface="Domine"/>
              <a:hlinkClick r:id="rId3"/>
            </a:endParaRPr>
          </a:p>
          <a:p>
            <a:pPr marL="0" marR="0" lvl="0" indent="0" algn="ctr" rtl="0">
              <a:spcBef>
                <a:spcPts val="560"/>
              </a:spcBef>
              <a:buClr>
                <a:schemeClr val="dk1"/>
              </a:buClr>
              <a:buSzPct val="25000"/>
              <a:buFont typeface="Arial"/>
              <a:buNone/>
            </a:pPr>
            <a:r>
              <a:rPr lang="en-US" sz="2800" b="0" i="0" u="sng" strike="noStrike" cap="none" baseline="0">
                <a:solidFill>
                  <a:schemeClr val="hlink"/>
                </a:solidFill>
                <a:latin typeface="Domine"/>
                <a:ea typeface="Domine"/>
                <a:cs typeface="Domine"/>
                <a:sym typeface="Domine"/>
                <a:hlinkClick r:id="rId3"/>
              </a:rPr>
              <a:t>internationalservices@ualr.edu</a:t>
            </a:r>
          </a:p>
          <a:p>
            <a:pPr marL="0" marR="0" lvl="0" indent="0" algn="ctr" rtl="0">
              <a:spcBef>
                <a:spcPts val="560"/>
              </a:spcBef>
              <a:buClr>
                <a:schemeClr val="dk1"/>
              </a:buClr>
              <a:buFont typeface="Arial"/>
              <a:buNone/>
            </a:pPr>
            <a:endParaRPr sz="2800" b="0" i="0" u="none" strike="noStrike" cap="none" baseline="0">
              <a:solidFill>
                <a:schemeClr val="dk1"/>
              </a:solidFill>
              <a:latin typeface="Domine"/>
              <a:ea typeface="Domine"/>
              <a:cs typeface="Domine"/>
              <a:sym typeface="Domine"/>
            </a:endParaRPr>
          </a:p>
          <a:p>
            <a:pPr marL="0" marR="0" lvl="0" indent="0" algn="ctr" rtl="0">
              <a:spcBef>
                <a:spcPts val="560"/>
              </a:spcBef>
              <a:buClr>
                <a:schemeClr val="dk1"/>
              </a:buClr>
              <a:buSzPct val="25000"/>
              <a:buFont typeface="Arial"/>
              <a:buNone/>
            </a:pPr>
            <a:r>
              <a:rPr lang="en-US" sz="2800" b="0" i="0" u="none" strike="noStrike" cap="none" baseline="0">
                <a:solidFill>
                  <a:schemeClr val="dk1"/>
                </a:solidFill>
                <a:latin typeface="Domine"/>
                <a:ea typeface="Domine"/>
                <a:cs typeface="Domine"/>
                <a:sym typeface="Domine"/>
              </a:rPr>
              <a:t>501-683-7566</a:t>
            </a:r>
          </a:p>
          <a:p>
            <a:pPr marL="342900" marR="0" lvl="0" indent="-165100" algn="ctr" rtl="0">
              <a:spcBef>
                <a:spcPts val="560"/>
              </a:spcBef>
              <a:buClr>
                <a:schemeClr val="dk1"/>
              </a:buClr>
              <a:buFont typeface="Arial"/>
              <a:buNone/>
            </a:pPr>
            <a:endParaRPr sz="2800" b="0" i="0" u="none" strike="noStrike" cap="none" baseline="0">
              <a:solidFill>
                <a:schemeClr val="dk1"/>
              </a:solidFill>
              <a:latin typeface="Domine"/>
              <a:ea typeface="Domine"/>
              <a:cs typeface="Domine"/>
              <a:sym typeface="Domine"/>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1">
                <a:solidFill>
                  <a:schemeClr val="dk1"/>
                </a:solidFill>
                <a:latin typeface="Domine"/>
                <a:ea typeface="Domine"/>
                <a:cs typeface="Domine"/>
                <a:sym typeface="Domine"/>
              </a:rPr>
              <a:t>Examples of </a:t>
            </a:r>
            <a:r>
              <a:rPr lang="en-US" sz="3200" b="1" i="0" u="none" strike="noStrike" cap="none" baseline="0">
                <a:solidFill>
                  <a:schemeClr val="dk1"/>
                </a:solidFill>
                <a:latin typeface="Domine"/>
                <a:ea typeface="Domine"/>
                <a:cs typeface="Domine"/>
                <a:sym typeface="Domine"/>
              </a:rPr>
              <a:t>Curricular Practical Training</a:t>
            </a:r>
          </a:p>
        </p:txBody>
      </p:sp>
      <p:sp>
        <p:nvSpPr>
          <p:cNvPr id="91" name="Shape 91"/>
          <p:cNvSpPr txBox="1">
            <a:spLocks noGrp="1"/>
          </p:cNvSpPr>
          <p:nvPr>
            <p:ph type="body" idx="1"/>
          </p:nvPr>
        </p:nvSpPr>
        <p:spPr>
          <a:xfrm>
            <a:off x="532533" y="1559750"/>
            <a:ext cx="8229600" cy="5100000"/>
          </a:xfrm>
          <a:prstGeom prst="rect">
            <a:avLst/>
          </a:prstGeom>
          <a:noFill/>
          <a:ln>
            <a:noFill/>
          </a:ln>
        </p:spPr>
        <p:txBody>
          <a:bodyPr lIns="91425" tIns="45700" rIns="91425" bIns="45700" anchor="t" anchorCtr="0">
            <a:noAutofit/>
          </a:bodyPr>
          <a:lstStyle/>
          <a:p>
            <a:pPr marL="0" marR="0" lvl="0" indent="0" algn="l" rtl="0">
              <a:spcBef>
                <a:spcPts val="280"/>
              </a:spcBef>
              <a:buClr>
                <a:schemeClr val="dk1"/>
              </a:buClr>
              <a:buSzPct val="25000"/>
              <a:buFont typeface="Arial"/>
              <a:buNone/>
            </a:pPr>
            <a:r>
              <a:rPr lang="en-US" sz="3300" b="1">
                <a:solidFill>
                  <a:schemeClr val="dk1"/>
                </a:solidFill>
                <a:latin typeface="Domine"/>
                <a:ea typeface="Domine"/>
                <a:cs typeface="Domine"/>
                <a:sym typeface="Domine"/>
              </a:rPr>
              <a:t>Padma </a:t>
            </a:r>
            <a:r>
              <a:rPr lang="en-US" sz="2500" b="1">
                <a:solidFill>
                  <a:schemeClr val="dk1"/>
                </a:solidFill>
                <a:latin typeface="Domine"/>
                <a:ea typeface="Domine"/>
                <a:cs typeface="Domine"/>
                <a:sym typeface="Domine"/>
              </a:rPr>
              <a:t>-</a:t>
            </a:r>
            <a:r>
              <a:rPr lang="en-US" sz="3300" b="1">
                <a:solidFill>
                  <a:schemeClr val="dk1"/>
                </a:solidFill>
                <a:latin typeface="Domine"/>
                <a:ea typeface="Domine"/>
                <a:cs typeface="Domine"/>
                <a:sym typeface="Domine"/>
              </a:rPr>
              <a:t> </a:t>
            </a:r>
            <a:r>
              <a:rPr lang="en-US" sz="2500">
                <a:solidFill>
                  <a:schemeClr val="dk1"/>
                </a:solidFill>
                <a:latin typeface="Domine"/>
                <a:ea typeface="Domine"/>
                <a:cs typeface="Domine"/>
                <a:sym typeface="Domine"/>
              </a:rPr>
              <a:t>Systems Engineering</a:t>
            </a:r>
          </a:p>
          <a:p>
            <a:pPr marL="0" marR="0" lvl="0" indent="0" algn="l" rtl="0">
              <a:spcBef>
                <a:spcPts val="280"/>
              </a:spcBef>
              <a:buClr>
                <a:schemeClr val="dk1"/>
              </a:buClr>
              <a:buFont typeface="Arial"/>
              <a:buNone/>
            </a:pPr>
            <a:endParaRPr sz="3300" b="1">
              <a:solidFill>
                <a:schemeClr val="dk1"/>
              </a:solidFill>
              <a:latin typeface="Domine"/>
              <a:ea typeface="Domine"/>
              <a:cs typeface="Domine"/>
              <a:sym typeface="Domine"/>
            </a:endParaRPr>
          </a:p>
          <a:p>
            <a:pPr marL="0" marR="0" lvl="0" indent="0" algn="l" rtl="0">
              <a:spcBef>
                <a:spcPts val="280"/>
              </a:spcBef>
              <a:buClr>
                <a:schemeClr val="dk1"/>
              </a:buClr>
              <a:buSzPct val="25000"/>
              <a:buFont typeface="Arial"/>
              <a:buNone/>
            </a:pPr>
            <a:r>
              <a:rPr lang="en-US" sz="3300" b="1">
                <a:solidFill>
                  <a:schemeClr val="dk1"/>
                </a:solidFill>
                <a:latin typeface="Domine"/>
                <a:ea typeface="Domine"/>
                <a:cs typeface="Domine"/>
                <a:sym typeface="Domine"/>
              </a:rPr>
              <a:t>Dani </a:t>
            </a:r>
            <a:r>
              <a:rPr lang="en-US" sz="2500" b="1">
                <a:solidFill>
                  <a:schemeClr val="dk1"/>
                </a:solidFill>
                <a:latin typeface="Domine"/>
                <a:ea typeface="Domine"/>
                <a:cs typeface="Domine"/>
                <a:sym typeface="Domine"/>
              </a:rPr>
              <a:t>-</a:t>
            </a:r>
            <a:r>
              <a:rPr lang="en-US" sz="3300" b="1">
                <a:solidFill>
                  <a:schemeClr val="dk1"/>
                </a:solidFill>
                <a:latin typeface="Domine"/>
                <a:ea typeface="Domine"/>
                <a:cs typeface="Domine"/>
                <a:sym typeface="Domine"/>
              </a:rPr>
              <a:t> </a:t>
            </a:r>
            <a:r>
              <a:rPr lang="en-US" sz="2500">
                <a:solidFill>
                  <a:schemeClr val="dk1"/>
                </a:solidFill>
                <a:latin typeface="Domine"/>
                <a:ea typeface="Domine"/>
                <a:cs typeface="Domine"/>
                <a:sym typeface="Domine"/>
              </a:rPr>
              <a:t>Civil and Construction Management</a:t>
            </a:r>
          </a:p>
          <a:p>
            <a:pPr marL="0" marR="0" lvl="0" indent="0" algn="l" rtl="0">
              <a:spcBef>
                <a:spcPts val="280"/>
              </a:spcBef>
              <a:buClr>
                <a:schemeClr val="dk1"/>
              </a:buClr>
              <a:buFont typeface="Arial"/>
              <a:buNone/>
            </a:pPr>
            <a:endParaRPr sz="3300" b="1">
              <a:solidFill>
                <a:schemeClr val="dk1"/>
              </a:solidFill>
              <a:latin typeface="Domine"/>
              <a:ea typeface="Domine"/>
              <a:cs typeface="Domine"/>
              <a:sym typeface="Domine"/>
            </a:endParaRPr>
          </a:p>
          <a:p>
            <a:pPr marL="0" marR="0" lvl="0" indent="0" algn="l" rtl="0">
              <a:spcBef>
                <a:spcPts val="280"/>
              </a:spcBef>
              <a:buClr>
                <a:schemeClr val="dk1"/>
              </a:buClr>
              <a:buSzPct val="25000"/>
              <a:buFont typeface="Arial"/>
              <a:buNone/>
            </a:pPr>
            <a:r>
              <a:rPr lang="en-US" sz="3300" b="1">
                <a:solidFill>
                  <a:schemeClr val="dk1"/>
                </a:solidFill>
                <a:latin typeface="Domine"/>
                <a:ea typeface="Domine"/>
                <a:cs typeface="Domine"/>
                <a:sym typeface="Domine"/>
              </a:rPr>
              <a:t>Ming </a:t>
            </a:r>
            <a:r>
              <a:rPr lang="en-US" sz="2500" b="1">
                <a:solidFill>
                  <a:schemeClr val="dk1"/>
                </a:solidFill>
                <a:latin typeface="Domine"/>
                <a:ea typeface="Domine"/>
                <a:cs typeface="Domine"/>
                <a:sym typeface="Domine"/>
              </a:rPr>
              <a:t>-</a:t>
            </a:r>
            <a:r>
              <a:rPr lang="en-US" sz="3300" b="1">
                <a:solidFill>
                  <a:schemeClr val="dk1"/>
                </a:solidFill>
                <a:latin typeface="Domine"/>
                <a:ea typeface="Domine"/>
                <a:cs typeface="Domine"/>
                <a:sym typeface="Domine"/>
              </a:rPr>
              <a:t> </a:t>
            </a:r>
            <a:r>
              <a:rPr lang="en-US" sz="2500">
                <a:solidFill>
                  <a:schemeClr val="dk1"/>
                </a:solidFill>
                <a:latin typeface="Domine"/>
                <a:ea typeface="Domine"/>
                <a:cs typeface="Domine"/>
                <a:sym typeface="Domine"/>
              </a:rPr>
              <a:t>Doctoral candidate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
                                        <p:tgtEl>
                                          <p:spTgt spid="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
                                        <p:tgtEl>
                                          <p:spTgt spid="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fade">
                                      <p:cBhvr>
                                        <p:cTn id="17" dur="1"/>
                                        <p:tgtEl>
                                          <p:spTgt spid="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1">
                                            <p:txEl>
                                              <p:pRg st="3" end="3"/>
                                            </p:txEl>
                                          </p:spTgt>
                                        </p:tgtEl>
                                        <p:attrNameLst>
                                          <p:attrName>style.visibility</p:attrName>
                                        </p:attrNameLst>
                                      </p:cBhvr>
                                      <p:to>
                                        <p:strVal val="visible"/>
                                      </p:to>
                                    </p:set>
                                    <p:animEffect transition="in" filter="fade">
                                      <p:cBhvr>
                                        <p:cTn id="22" dur="1"/>
                                        <p:tgtEl>
                                          <p:spTgt spid="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1">
                                            <p:txEl>
                                              <p:pRg st="4" end="4"/>
                                            </p:txEl>
                                          </p:spTgt>
                                        </p:tgtEl>
                                        <p:attrNameLst>
                                          <p:attrName>style.visibility</p:attrName>
                                        </p:attrNameLst>
                                      </p:cBhvr>
                                      <p:to>
                                        <p:strVal val="visible"/>
                                      </p:to>
                                    </p:set>
                                    <p:animEffect transition="in" filter="fade">
                                      <p:cBhvr>
                                        <p:cTn id="27" dur="1"/>
                                        <p:tgtEl>
                                          <p:spTgt spid="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79821" y="139904"/>
            <a:ext cx="8663700" cy="127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1" i="0" u="none" strike="noStrike" cap="none" baseline="0">
                <a:solidFill>
                  <a:schemeClr val="dk1"/>
                </a:solidFill>
                <a:latin typeface="Domine"/>
                <a:ea typeface="Domine"/>
                <a:cs typeface="Domine"/>
                <a:sym typeface="Domine"/>
              </a:rPr>
              <a:t>Curricular Practical Training</a:t>
            </a:r>
          </a:p>
        </p:txBody>
      </p:sp>
      <p:sp>
        <p:nvSpPr>
          <p:cNvPr id="97" name="Shape 97"/>
          <p:cNvSpPr txBox="1">
            <a:spLocks noGrp="1"/>
          </p:cNvSpPr>
          <p:nvPr>
            <p:ph type="body" idx="1"/>
          </p:nvPr>
        </p:nvSpPr>
        <p:spPr>
          <a:xfrm>
            <a:off x="532533" y="1331150"/>
            <a:ext cx="8229600" cy="51000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400" b="1" i="0" u="none" strike="noStrike" cap="none" baseline="0">
                <a:solidFill>
                  <a:schemeClr val="dk1"/>
                </a:solidFill>
                <a:latin typeface="Domine"/>
                <a:ea typeface="Domine"/>
                <a:cs typeface="Domine"/>
                <a:sym typeface="Domine"/>
              </a:rPr>
              <a:t>8 CFR 214.2(f)(10)(i)</a:t>
            </a:r>
          </a:p>
          <a:p>
            <a:pPr marL="0" marR="0" lvl="0" indent="0" algn="l" rtl="0">
              <a:spcBef>
                <a:spcPts val="280"/>
              </a:spcBef>
              <a:buClr>
                <a:schemeClr val="dk1"/>
              </a:buClr>
              <a:buSzPct val="25000"/>
              <a:buFont typeface="Arial"/>
              <a:buNone/>
            </a:pPr>
            <a:r>
              <a:rPr lang="en-US" sz="1400" b="0" i="0" u="none" strike="noStrike" cap="none" baseline="0">
                <a:solidFill>
                  <a:schemeClr val="dk1"/>
                </a:solidFill>
                <a:latin typeface="Domine"/>
                <a:ea typeface="Domine"/>
                <a:cs typeface="Domine"/>
                <a:sym typeface="Domine"/>
              </a:rPr>
              <a:t>(10) </a:t>
            </a:r>
            <a:r>
              <a:rPr lang="en-US" sz="1400" b="0" i="1" u="none" strike="noStrike" cap="none" baseline="0">
                <a:solidFill>
                  <a:schemeClr val="dk1"/>
                </a:solidFill>
                <a:latin typeface="Domine"/>
                <a:ea typeface="Domine"/>
                <a:cs typeface="Domine"/>
                <a:sym typeface="Domine"/>
              </a:rPr>
              <a:t>Practical training</a:t>
            </a:r>
            <a:r>
              <a:rPr lang="en-US" sz="1400" b="0" i="0" u="none" strike="noStrike" cap="none" baseline="0">
                <a:solidFill>
                  <a:schemeClr val="dk1"/>
                </a:solidFill>
                <a:latin typeface="Domine"/>
                <a:ea typeface="Domine"/>
                <a:cs typeface="Domine"/>
                <a:sym typeface="Domine"/>
              </a:rPr>
              <a:t>. Practical training may be authorized to an F-1 student who has been lawfully enrolled on a full time basis, in a Service-approved college, university, conservatory, or seminary for one full academic year. This provision also includes students who, during their course of study, were enrolled in a study abroad program, if the student had spent at least one full academic term enrolled in a full course of study in the United States prior to studying abroad. A student may be authorized 12 months of practical training, and becomes eligible for another 12 months of practical training when he or she changes to a higher educational level. Students in English language training programs are ineligible for practical training. An eligible student may request employment authorization for practical training in a position that is directly related to his or her major area of study. There are two types of practical training available:</a:t>
            </a:r>
          </a:p>
          <a:p>
            <a:pPr marL="0" marR="0" lvl="0" indent="0" algn="l" rtl="0">
              <a:spcBef>
                <a:spcPts val="280"/>
              </a:spcBef>
              <a:buClr>
                <a:schemeClr val="dk1"/>
              </a:buClr>
              <a:buFont typeface="Arial"/>
              <a:buNone/>
            </a:pPr>
            <a:endParaRPr sz="1400" b="0" i="0" u="none" strike="noStrike" cap="none" baseline="0">
              <a:solidFill>
                <a:schemeClr val="dk1"/>
              </a:solidFill>
              <a:latin typeface="Domine"/>
              <a:ea typeface="Domine"/>
              <a:cs typeface="Domine"/>
              <a:sym typeface="Domine"/>
            </a:endParaRPr>
          </a:p>
          <a:p>
            <a:pPr marL="0" marR="0" lvl="0" indent="0" algn="l" rtl="0">
              <a:spcBef>
                <a:spcPts val="280"/>
              </a:spcBef>
              <a:buClr>
                <a:schemeClr val="dk1"/>
              </a:buClr>
              <a:buSzPct val="25000"/>
              <a:buFont typeface="Arial"/>
              <a:buNone/>
            </a:pPr>
            <a:r>
              <a:rPr lang="en-US" sz="1400" b="0" i="0" u="none" strike="noStrike" cap="none" baseline="0">
                <a:solidFill>
                  <a:schemeClr val="dk1"/>
                </a:solidFill>
                <a:latin typeface="Domine"/>
                <a:ea typeface="Domine"/>
                <a:cs typeface="Domine"/>
                <a:sym typeface="Domine"/>
              </a:rPr>
              <a:t>(i) </a:t>
            </a:r>
            <a:r>
              <a:rPr lang="en-US" sz="1400" b="0" i="1" u="none" strike="noStrike" cap="none" baseline="0">
                <a:solidFill>
                  <a:schemeClr val="dk1"/>
                </a:solidFill>
                <a:latin typeface="Domine"/>
                <a:ea typeface="Domine"/>
                <a:cs typeface="Domine"/>
                <a:sym typeface="Domine"/>
              </a:rPr>
              <a:t>Curricular practical training</a:t>
            </a:r>
            <a:r>
              <a:rPr lang="en-US" sz="1400" b="0" i="0" u="none" strike="noStrike" cap="none" baseline="0">
                <a:solidFill>
                  <a:schemeClr val="dk1"/>
                </a:solidFill>
                <a:latin typeface="Domine"/>
                <a:ea typeface="Domine"/>
                <a:cs typeface="Domine"/>
                <a:sym typeface="Domine"/>
              </a:rPr>
              <a:t>. An F-1 student may be authorized by the DSO to participate in a curricular practical training program that is an integral part of an established curriculum. Curricular practical training is defined to be alternative work/study, internship, cooperative education, or any other type of required internship or practicum that is offered by sponsoring employers through cooperative agreements with the school. Students who have received one year or more of full time curricular practical training are ineligible for post-completion academic training. Exceptions to the one academic year requirement are provided for students enrolled in graduate studies that require immediate participation in curricular practical training. A request for authorization for curricular practical training must be made to the DSO. A student may begin curricular practical training only after receiving his or her Form I-20 with the DSO endorsement.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1"/>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1"/>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fade">
                                      <p:cBhvr>
                                        <p:cTn id="17" dur="1"/>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fade">
                                      <p:cBhvr>
                                        <p:cTn id="22" dur="1"/>
                                        <p:tgtEl>
                                          <p:spTgt spid="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1" i="0" u="none" strike="noStrike" cap="none" baseline="0">
                <a:solidFill>
                  <a:schemeClr val="dk1"/>
                </a:solidFill>
                <a:latin typeface="Domine"/>
                <a:ea typeface="Domine"/>
                <a:cs typeface="Domine"/>
                <a:sym typeface="Domine"/>
              </a:rPr>
              <a:t>Curricular</a:t>
            </a:r>
            <a:r>
              <a:rPr lang="en-US" sz="3200" b="0" i="0" u="none" strike="noStrike" cap="none" baseline="0">
                <a:solidFill>
                  <a:schemeClr val="dk1"/>
                </a:solidFill>
                <a:latin typeface="Domine"/>
                <a:ea typeface="Domine"/>
                <a:cs typeface="Domine"/>
                <a:sym typeface="Domine"/>
              </a:rPr>
              <a:t> Practical Training</a:t>
            </a:r>
          </a:p>
        </p:txBody>
      </p:sp>
      <p:sp>
        <p:nvSpPr>
          <p:cNvPr id="103" name="Shape 103"/>
          <p:cNvSpPr txBox="1">
            <a:spLocks noGrp="1"/>
          </p:cNvSpPr>
          <p:nvPr>
            <p:ph type="body" idx="1"/>
          </p:nvPr>
        </p:nvSpPr>
        <p:spPr>
          <a:xfrm>
            <a:off x="532533" y="1331150"/>
            <a:ext cx="8229600" cy="5100136"/>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An F-1 student may be authorized by the DSO to participate in a curricular practical training program that is an </a:t>
            </a:r>
            <a:r>
              <a:rPr lang="en-US" sz="2000" b="0" i="1" u="none" strike="noStrike" cap="none" baseline="0">
                <a:solidFill>
                  <a:schemeClr val="dk1"/>
                </a:solidFill>
                <a:latin typeface="Domine"/>
                <a:ea typeface="Domine"/>
                <a:cs typeface="Domine"/>
                <a:sym typeface="Domine"/>
              </a:rPr>
              <a:t>integral part of an established curriculum</a:t>
            </a:r>
            <a:r>
              <a:rPr lang="en-US" sz="2000" b="0" i="0" u="none" strike="noStrike" cap="none" baseline="0">
                <a:solidFill>
                  <a:schemeClr val="dk1"/>
                </a:solidFill>
                <a:latin typeface="Domine"/>
                <a:ea typeface="Domine"/>
                <a:cs typeface="Domine"/>
                <a:sym typeface="Domine"/>
              </a:rPr>
              <a:t>…. </a:t>
            </a:r>
            <a:r>
              <a:rPr lang="en-US" sz="1400" b="1" i="0" u="none" strike="noStrike" cap="none" baseline="0">
                <a:solidFill>
                  <a:schemeClr val="dk1"/>
                </a:solidFill>
                <a:latin typeface="Domine"/>
                <a:ea typeface="Domine"/>
                <a:cs typeface="Domine"/>
                <a:sym typeface="Domine"/>
              </a:rPr>
              <a:t>8 CFR 214.2(f)(10)</a:t>
            </a:r>
          </a:p>
          <a:p>
            <a:pPr marL="0" marR="0" lvl="0" indent="0" algn="l" rtl="0">
              <a:spcBef>
                <a:spcPts val="400"/>
              </a:spcBef>
              <a:buClr>
                <a:schemeClr val="dk1"/>
              </a:buClr>
              <a:buFont typeface="Arial"/>
              <a:buNone/>
            </a:pPr>
            <a:endParaRPr sz="2000" b="1" i="0" u="none" strike="noStrike" cap="none" baseline="0">
              <a:solidFill>
                <a:schemeClr val="dk1"/>
              </a:solidFill>
              <a:latin typeface="Domine"/>
              <a:ea typeface="Domine"/>
              <a:cs typeface="Domine"/>
              <a:sym typeface="Domine"/>
            </a:endParaRPr>
          </a:p>
          <a:p>
            <a:pPr marL="0" marR="0" lvl="0" indent="0" algn="l" rtl="0">
              <a:spcBef>
                <a:spcPts val="400"/>
              </a:spcBef>
              <a:buClr>
                <a:schemeClr val="dk1"/>
              </a:buClr>
              <a:buSzPct val="25000"/>
              <a:buFont typeface="Arial"/>
              <a:buNone/>
            </a:pPr>
            <a:r>
              <a:rPr lang="en-US" sz="2000" b="1" i="0" u="none" strike="noStrike" cap="none" baseline="0">
                <a:solidFill>
                  <a:schemeClr val="dk1"/>
                </a:solidFill>
                <a:latin typeface="Domine"/>
                <a:ea typeface="Domine"/>
                <a:cs typeface="Domine"/>
                <a:sym typeface="Domine"/>
              </a:rPr>
              <a:t>Establishing the Curricular Component</a:t>
            </a:r>
          </a:p>
          <a:p>
            <a:pPr marL="457200" marR="0" lvl="0" indent="-381000" algn="l" rtl="0">
              <a:spcBef>
                <a:spcPts val="480"/>
              </a:spcBef>
              <a:buClr>
                <a:schemeClr val="dk1"/>
              </a:buClr>
              <a:buSzPct val="100000"/>
              <a:buFont typeface="Domine"/>
              <a:buChar char="•"/>
            </a:pPr>
            <a:r>
              <a:rPr lang="en-US" sz="2400" b="0" i="0" u="none" strike="noStrike" cap="none" baseline="0">
                <a:solidFill>
                  <a:schemeClr val="dk1"/>
                </a:solidFill>
                <a:latin typeface="Domine"/>
                <a:ea typeface="Domine"/>
                <a:cs typeface="Domine"/>
                <a:sym typeface="Domine"/>
              </a:rPr>
              <a:t>Enroll in a course</a:t>
            </a:r>
            <a:r>
              <a:rPr lang="en-US" sz="2400" b="1" i="0" u="none" strike="noStrike" cap="none" baseline="0">
                <a:solidFill>
                  <a:schemeClr val="dk1"/>
                </a:solidFill>
                <a:latin typeface="Domine"/>
                <a:ea typeface="Domine"/>
                <a:cs typeface="Domine"/>
                <a:sym typeface="Domine"/>
              </a:rPr>
              <a:t> </a:t>
            </a:r>
          </a:p>
          <a:p>
            <a:pPr marL="1143000" marR="0" lvl="2" indent="-228600" algn="l" rtl="0">
              <a:spcBef>
                <a:spcPts val="400"/>
              </a:spcBef>
              <a:buClr>
                <a:schemeClr val="dk1"/>
              </a:buClr>
              <a:buSzPct val="100000"/>
              <a:buFont typeface="Noto Symbol"/>
              <a:buChar char="▪"/>
            </a:pPr>
            <a:r>
              <a:rPr lang="en-US" sz="2000" b="0" i="0" u="none" strike="noStrike" cap="none" baseline="0">
                <a:solidFill>
                  <a:schemeClr val="dk1"/>
                </a:solidFill>
                <a:latin typeface="Domine"/>
                <a:ea typeface="Domine"/>
                <a:cs typeface="Domine"/>
                <a:sym typeface="Domine"/>
              </a:rPr>
              <a:t>Co-Op, Internship, Practicum, Field Work, etc.</a:t>
            </a:r>
          </a:p>
          <a:p>
            <a:pPr marL="0" marR="0" lvl="0" indent="0" algn="l" rtl="0">
              <a:spcBef>
                <a:spcPts val="400"/>
              </a:spcBef>
              <a:buNone/>
            </a:pPr>
            <a:endParaRPr sz="2400">
              <a:solidFill>
                <a:schemeClr val="dk1"/>
              </a:solidFill>
              <a:latin typeface="Domine"/>
              <a:ea typeface="Domine"/>
              <a:cs typeface="Domine"/>
              <a:sym typeface="Domine"/>
            </a:endParaRPr>
          </a:p>
          <a:p>
            <a:pPr marL="457200" marR="0" lvl="0" indent="-381000" algn="l" rtl="0">
              <a:spcBef>
                <a:spcPts val="400"/>
              </a:spcBef>
              <a:buClr>
                <a:schemeClr val="dk1"/>
              </a:buClr>
              <a:buSzPct val="100000"/>
              <a:buFont typeface="Domine"/>
              <a:buChar char="•"/>
            </a:pPr>
            <a:r>
              <a:rPr lang="en-US" sz="2400" b="0" i="0" u="none" strike="noStrike" cap="none" baseline="0">
                <a:solidFill>
                  <a:schemeClr val="dk1"/>
                </a:solidFill>
                <a:latin typeface="Domine"/>
                <a:ea typeface="Domine"/>
                <a:cs typeface="Domine"/>
                <a:sym typeface="Domine"/>
              </a:rPr>
              <a:t>Required for degree completion</a:t>
            </a:r>
          </a:p>
          <a:p>
            <a:pPr marL="1143000" marR="0" lvl="2" indent="-228600" algn="l" rtl="0">
              <a:spcBef>
                <a:spcPts val="400"/>
              </a:spcBef>
              <a:buClr>
                <a:schemeClr val="dk1"/>
              </a:buClr>
              <a:buSzPct val="100000"/>
              <a:buFont typeface="Noto Symbol"/>
              <a:buChar char="▪"/>
            </a:pPr>
            <a:r>
              <a:rPr lang="en-US" sz="2000" b="0" i="0" u="none" strike="noStrike" cap="none" baseline="0">
                <a:solidFill>
                  <a:schemeClr val="dk1"/>
                </a:solidFill>
                <a:latin typeface="Domine"/>
                <a:ea typeface="Domine"/>
                <a:cs typeface="Domine"/>
                <a:sym typeface="Domine"/>
              </a:rPr>
              <a:t>Required for graduation, but not a credit</a:t>
            </a:r>
          </a:p>
          <a:p>
            <a:pPr marL="0" marR="0" indent="0" algn="l" rtl="0">
              <a:spcBef>
                <a:spcPts val="480"/>
              </a:spcBef>
              <a:buNone/>
            </a:pPr>
            <a:endParaRPr sz="2000">
              <a:solidFill>
                <a:schemeClr val="dk1"/>
              </a:solidFill>
              <a:latin typeface="Domine"/>
              <a:ea typeface="Domine"/>
              <a:cs typeface="Domine"/>
              <a:sym typeface="Domine"/>
            </a:endParaRPr>
          </a:p>
          <a:p>
            <a:pPr marL="457200" marR="0" lvl="0" indent="-381000" algn="l" rtl="0">
              <a:spcBef>
                <a:spcPts val="480"/>
              </a:spcBef>
              <a:buClr>
                <a:schemeClr val="dk1"/>
              </a:buClr>
              <a:buSzPct val="100000"/>
              <a:buFont typeface="Domine"/>
              <a:buChar char="•"/>
            </a:pPr>
            <a:r>
              <a:rPr lang="en-US" sz="2400" b="0" i="0" u="none" strike="noStrike" cap="none" baseline="0">
                <a:solidFill>
                  <a:schemeClr val="dk1"/>
                </a:solidFill>
                <a:latin typeface="Domine"/>
                <a:ea typeface="Domine"/>
                <a:cs typeface="Domine"/>
                <a:sym typeface="Domine"/>
              </a:rPr>
              <a:t>Essential for research</a:t>
            </a:r>
          </a:p>
          <a:p>
            <a:pPr marL="1143000" marR="0" lvl="2" indent="-228600" algn="l" rtl="0">
              <a:spcBef>
                <a:spcPts val="400"/>
              </a:spcBef>
              <a:buClr>
                <a:schemeClr val="dk1"/>
              </a:buClr>
              <a:buSzPct val="100000"/>
              <a:buFont typeface="Noto Symbol"/>
              <a:buChar char="▪"/>
            </a:pPr>
            <a:r>
              <a:rPr lang="en-US" sz="2000" b="0" i="0" u="none" strike="noStrike" cap="none" baseline="0">
                <a:solidFill>
                  <a:schemeClr val="dk1"/>
                </a:solidFill>
                <a:latin typeface="Domine"/>
                <a:ea typeface="Domine"/>
                <a:cs typeface="Domine"/>
                <a:sym typeface="Domine"/>
              </a:rPr>
              <a:t>Available only for PhD students</a:t>
            </a:r>
          </a:p>
          <a:p>
            <a:pPr marL="342900" marR="0" lvl="0" indent="-228600" algn="just" rtl="0">
              <a:spcBef>
                <a:spcPts val="360"/>
              </a:spcBef>
              <a:buClr>
                <a:schemeClr val="dk1"/>
              </a:buClr>
              <a:buFont typeface="Calibri"/>
              <a:buNone/>
            </a:pPr>
            <a:endParaRPr sz="1800" b="0" i="0" u="none" strike="noStrike" cap="none" baseline="0">
              <a:solidFill>
                <a:schemeClr val="dk1"/>
              </a:solidFill>
              <a:latin typeface="Domine"/>
              <a:ea typeface="Domine"/>
              <a:cs typeface="Domine"/>
              <a:sym typeface="Domine"/>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0" i="0" u="none" strike="noStrike" cap="none" baseline="0">
                <a:solidFill>
                  <a:schemeClr val="dk1"/>
                </a:solidFill>
                <a:latin typeface="Domine"/>
                <a:ea typeface="Domine"/>
                <a:cs typeface="Domine"/>
                <a:sym typeface="Domine"/>
              </a:rPr>
              <a:t>Curricular </a:t>
            </a:r>
            <a:r>
              <a:rPr lang="en-US" sz="3200" b="1" i="0" u="none" strike="noStrike" cap="none" baseline="0">
                <a:solidFill>
                  <a:schemeClr val="dk1"/>
                </a:solidFill>
                <a:latin typeface="Domine"/>
                <a:ea typeface="Domine"/>
                <a:cs typeface="Domine"/>
                <a:sym typeface="Domine"/>
              </a:rPr>
              <a:t>Practical</a:t>
            </a:r>
            <a:r>
              <a:rPr lang="en-US" sz="3200" b="0" i="0" u="none" strike="noStrike" cap="none" baseline="0">
                <a:solidFill>
                  <a:schemeClr val="dk1"/>
                </a:solidFill>
                <a:latin typeface="Domine"/>
                <a:ea typeface="Domine"/>
                <a:cs typeface="Domine"/>
                <a:sym typeface="Domine"/>
              </a:rPr>
              <a:t> Training</a:t>
            </a:r>
          </a:p>
        </p:txBody>
      </p:sp>
      <p:sp>
        <p:nvSpPr>
          <p:cNvPr id="109" name="Shape 109"/>
          <p:cNvSpPr txBox="1">
            <a:spLocks noGrp="1"/>
          </p:cNvSpPr>
          <p:nvPr>
            <p:ph type="body" idx="1"/>
          </p:nvPr>
        </p:nvSpPr>
        <p:spPr>
          <a:xfrm>
            <a:off x="532533" y="1331150"/>
            <a:ext cx="8229600" cy="5100136"/>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Practical training may be authorized to an F-1 student who has been lawfully enrolled on a full time basis… for </a:t>
            </a:r>
            <a:r>
              <a:rPr lang="en-US" sz="2000" b="0" i="1" u="none" strike="noStrike" cap="none" baseline="0">
                <a:solidFill>
                  <a:schemeClr val="dk1"/>
                </a:solidFill>
                <a:latin typeface="Domine"/>
                <a:ea typeface="Domine"/>
                <a:cs typeface="Domine"/>
                <a:sym typeface="Domine"/>
              </a:rPr>
              <a:t>one full academic year</a:t>
            </a:r>
            <a:r>
              <a:rPr lang="en-US" sz="2000" b="0" i="0" u="none" strike="noStrike" cap="none" baseline="0">
                <a:solidFill>
                  <a:schemeClr val="dk1"/>
                </a:solidFill>
                <a:latin typeface="Domine"/>
                <a:ea typeface="Domine"/>
                <a:cs typeface="Domine"/>
                <a:sym typeface="Domine"/>
              </a:rPr>
              <a:t>… </a:t>
            </a:r>
            <a:r>
              <a:rPr lang="en-US" sz="1400" b="1" i="0" u="none" strike="noStrike" cap="none" baseline="0">
                <a:solidFill>
                  <a:schemeClr val="dk1"/>
                </a:solidFill>
                <a:latin typeface="Domine"/>
                <a:ea typeface="Domine"/>
                <a:cs typeface="Domine"/>
                <a:sym typeface="Domine"/>
              </a:rPr>
              <a:t>8 CFR 214.2(f)(10)</a:t>
            </a:r>
          </a:p>
          <a:p>
            <a:pPr marL="0" marR="0" lvl="0" indent="0" algn="l" rtl="0">
              <a:spcBef>
                <a:spcPts val="400"/>
              </a:spcBef>
              <a:buClr>
                <a:schemeClr val="dk1"/>
              </a:buClr>
              <a:buFont typeface="Arial"/>
              <a:buNone/>
            </a:pPr>
            <a:endParaRPr sz="2000" b="1" i="0" u="none" strike="noStrike" cap="none" baseline="0">
              <a:solidFill>
                <a:schemeClr val="dk1"/>
              </a:solidFill>
              <a:latin typeface="Domine"/>
              <a:ea typeface="Domine"/>
              <a:cs typeface="Domine"/>
              <a:sym typeface="Domine"/>
            </a:endParaRPr>
          </a:p>
          <a:p>
            <a:pPr marL="0" marR="0" lvl="0" indent="0" algn="l" rtl="0">
              <a:spcBef>
                <a:spcPts val="480"/>
              </a:spcBef>
              <a:buClr>
                <a:schemeClr val="dk1"/>
              </a:buClr>
              <a:buSzPct val="25000"/>
              <a:buFont typeface="Arial"/>
              <a:buNone/>
            </a:pPr>
            <a:r>
              <a:rPr lang="en-US" sz="2400" b="1" i="0" u="none" strike="noStrike" cap="none" baseline="0">
                <a:solidFill>
                  <a:schemeClr val="dk1"/>
                </a:solidFill>
                <a:latin typeface="Domine"/>
                <a:ea typeface="Domine"/>
                <a:cs typeface="Domine"/>
                <a:sym typeface="Domine"/>
              </a:rPr>
              <a:t>You must complete one academic year in your program of study. </a:t>
            </a:r>
          </a:p>
          <a:p>
            <a:pPr marL="742950" marR="0" lvl="1" indent="-285750" algn="just" rtl="0">
              <a:spcBef>
                <a:spcPts val="480"/>
              </a:spcBef>
              <a:buClr>
                <a:schemeClr val="dk1"/>
              </a:buClr>
              <a:buSzPct val="100000"/>
              <a:buFont typeface="Noto Symbol"/>
              <a:buChar char="▪"/>
            </a:pPr>
            <a:r>
              <a:rPr lang="en-US" sz="2400" b="0" i="0" u="none" strike="noStrike" cap="none" baseline="0">
                <a:solidFill>
                  <a:schemeClr val="dk1"/>
                </a:solidFill>
                <a:latin typeface="Domine"/>
                <a:ea typeface="Domine"/>
                <a:cs typeface="Domine"/>
                <a:sym typeface="Domine"/>
              </a:rPr>
              <a:t>CPT is the practical application of classroom theory</a:t>
            </a:r>
          </a:p>
          <a:p>
            <a:pPr marL="742950" marR="0" lvl="1" indent="-285750" algn="just" rtl="0">
              <a:spcBef>
                <a:spcPts val="480"/>
              </a:spcBef>
              <a:buClr>
                <a:schemeClr val="dk1"/>
              </a:buClr>
              <a:buSzPct val="100000"/>
              <a:buFont typeface="Noto Symbol"/>
              <a:buChar char="▪"/>
            </a:pPr>
            <a:r>
              <a:rPr lang="en-US" sz="2400" b="0" i="0" u="none" strike="noStrike" cap="none" baseline="0">
                <a:solidFill>
                  <a:schemeClr val="dk1"/>
                </a:solidFill>
                <a:latin typeface="Domine"/>
                <a:ea typeface="Domine"/>
                <a:cs typeface="Domine"/>
                <a:sym typeface="Domine"/>
              </a:rPr>
              <a:t>August to May or January to December</a:t>
            </a:r>
          </a:p>
          <a:p>
            <a:pPr marL="742950" marR="0" lvl="1" indent="-285750" algn="just" rtl="0">
              <a:spcBef>
                <a:spcPts val="480"/>
              </a:spcBef>
              <a:buClr>
                <a:schemeClr val="dk1"/>
              </a:buClr>
              <a:buSzPct val="100000"/>
              <a:buFont typeface="Noto Symbol"/>
              <a:buChar char="▪"/>
            </a:pPr>
            <a:r>
              <a:rPr lang="en-US" sz="2400" b="0" i="0" u="none" strike="noStrike" cap="none" baseline="0">
                <a:solidFill>
                  <a:schemeClr val="dk1"/>
                </a:solidFill>
                <a:latin typeface="Domine"/>
                <a:ea typeface="Domine"/>
                <a:cs typeface="Domine"/>
                <a:sym typeface="Domine"/>
              </a:rPr>
              <a:t>Restarts with new program</a:t>
            </a:r>
          </a:p>
          <a:p>
            <a:pPr marL="742950" marR="0" lvl="1" indent="-285750" algn="just" rtl="0">
              <a:spcBef>
                <a:spcPts val="480"/>
              </a:spcBef>
              <a:buClr>
                <a:schemeClr val="dk1"/>
              </a:buClr>
              <a:buSzPct val="100000"/>
              <a:buFont typeface="Noto Symbol"/>
              <a:buChar char="▪"/>
            </a:pPr>
            <a:r>
              <a:rPr lang="en-US" sz="2400" b="0" i="0" u="none" strike="noStrike" cap="none" baseline="0">
                <a:solidFill>
                  <a:schemeClr val="dk1"/>
                </a:solidFill>
                <a:latin typeface="Domine"/>
                <a:ea typeface="Domine"/>
                <a:cs typeface="Domine"/>
                <a:sym typeface="Domine"/>
              </a:rPr>
              <a:t>Restarts with </a:t>
            </a:r>
            <a:r>
              <a:rPr lang="en-US" sz="2400" b="0" i="1" u="none" strike="noStrike" cap="none" baseline="0">
                <a:solidFill>
                  <a:schemeClr val="dk1"/>
                </a:solidFill>
                <a:latin typeface="Domine"/>
                <a:ea typeface="Domine"/>
                <a:cs typeface="Domine"/>
                <a:sym typeface="Domine"/>
              </a:rPr>
              <a:t>new initial I-20</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0" i="0" u="none" strike="noStrike" cap="none" baseline="0">
                <a:solidFill>
                  <a:schemeClr val="dk1"/>
                </a:solidFill>
                <a:latin typeface="Domine"/>
                <a:ea typeface="Domine"/>
                <a:cs typeface="Domine"/>
                <a:sym typeface="Domine"/>
              </a:rPr>
              <a:t>Curricular Practical </a:t>
            </a:r>
            <a:r>
              <a:rPr lang="en-US" sz="3200" b="1" i="0" u="none" strike="noStrike" cap="none" baseline="0">
                <a:solidFill>
                  <a:schemeClr val="dk1"/>
                </a:solidFill>
                <a:latin typeface="Domine"/>
                <a:ea typeface="Domine"/>
                <a:cs typeface="Domine"/>
                <a:sym typeface="Domine"/>
              </a:rPr>
              <a:t>Training</a:t>
            </a:r>
          </a:p>
        </p:txBody>
      </p:sp>
      <p:sp>
        <p:nvSpPr>
          <p:cNvPr id="115" name="Shape 115"/>
          <p:cNvSpPr txBox="1">
            <a:spLocks noGrp="1"/>
          </p:cNvSpPr>
          <p:nvPr>
            <p:ph type="body" idx="1"/>
          </p:nvPr>
        </p:nvSpPr>
        <p:spPr>
          <a:xfrm>
            <a:off x="532533" y="1331150"/>
            <a:ext cx="8229600" cy="5100136"/>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000" b="0" i="0" u="none" strike="noStrike" cap="none" baseline="0">
                <a:solidFill>
                  <a:schemeClr val="dk1"/>
                </a:solidFill>
                <a:latin typeface="Domine"/>
                <a:ea typeface="Domine"/>
                <a:cs typeface="Domine"/>
                <a:sym typeface="Domine"/>
              </a:rPr>
              <a:t>An eligible student may request employment authorization for practical training in a position that is </a:t>
            </a:r>
            <a:r>
              <a:rPr lang="en-US" sz="2000" b="1" i="0" u="none" strike="noStrike" cap="none" baseline="0">
                <a:solidFill>
                  <a:schemeClr val="dk1"/>
                </a:solidFill>
                <a:latin typeface="Domine"/>
                <a:ea typeface="Domine"/>
                <a:cs typeface="Domine"/>
                <a:sym typeface="Domine"/>
              </a:rPr>
              <a:t>directly related to his or her major area of study</a:t>
            </a:r>
            <a:r>
              <a:rPr lang="en-US" sz="2000" b="0" i="0" u="none" strike="noStrike" cap="none" baseline="0">
                <a:solidFill>
                  <a:schemeClr val="dk1"/>
                </a:solidFill>
                <a:latin typeface="Domine"/>
                <a:ea typeface="Domine"/>
                <a:cs typeface="Domine"/>
                <a:sym typeface="Domine"/>
              </a:rPr>
              <a:t>. </a:t>
            </a:r>
            <a:r>
              <a:rPr lang="en-US" sz="1400" b="1" i="0" u="none" strike="noStrike" cap="none" baseline="0">
                <a:solidFill>
                  <a:schemeClr val="dk1"/>
                </a:solidFill>
                <a:latin typeface="Domine"/>
                <a:ea typeface="Domine"/>
                <a:cs typeface="Domine"/>
                <a:sym typeface="Domine"/>
              </a:rPr>
              <a:t>8 CFR 214.2(f)(10)</a:t>
            </a:r>
          </a:p>
          <a:p>
            <a:pPr marL="0" marR="0" lvl="0" indent="0" algn="l" rtl="0">
              <a:spcBef>
                <a:spcPts val="400"/>
              </a:spcBef>
              <a:buClr>
                <a:schemeClr val="dk1"/>
              </a:buClr>
              <a:buFont typeface="Arial"/>
              <a:buNone/>
            </a:pPr>
            <a:endParaRPr sz="2000" b="1" i="0" u="none" strike="noStrike" cap="none" baseline="0">
              <a:solidFill>
                <a:schemeClr val="dk1"/>
              </a:solidFill>
              <a:latin typeface="Domine"/>
              <a:ea typeface="Domine"/>
              <a:cs typeface="Domine"/>
              <a:sym typeface="Domine"/>
            </a:endParaRPr>
          </a:p>
          <a:p>
            <a:pPr marL="0" marR="0" lvl="0" indent="0" algn="l" rtl="0">
              <a:spcBef>
                <a:spcPts val="480"/>
              </a:spcBef>
              <a:buClr>
                <a:schemeClr val="dk1"/>
              </a:buClr>
              <a:buSzPct val="25000"/>
              <a:buFont typeface="Arial"/>
              <a:buNone/>
            </a:pPr>
            <a:r>
              <a:rPr lang="en-US" sz="2400" b="1" i="0" u="none" strike="noStrike" cap="none" baseline="0">
                <a:solidFill>
                  <a:schemeClr val="dk1"/>
                </a:solidFill>
                <a:latin typeface="Domine"/>
                <a:ea typeface="Domine"/>
                <a:cs typeface="Domine"/>
                <a:sym typeface="Domine"/>
              </a:rPr>
              <a:t>CPT must be in your field of study. </a:t>
            </a:r>
          </a:p>
          <a:p>
            <a:pPr marL="742950" marR="0" lvl="1" indent="-285750" algn="just" rtl="0">
              <a:spcBef>
                <a:spcPts val="480"/>
              </a:spcBef>
              <a:buClr>
                <a:schemeClr val="dk1"/>
              </a:buClr>
              <a:buSzPct val="100000"/>
              <a:buFont typeface="Noto Symbol"/>
              <a:buChar char="▪"/>
            </a:pPr>
            <a:r>
              <a:rPr lang="en-US" sz="2400" b="0" i="0" u="none" strike="noStrike" cap="none" baseline="0">
                <a:solidFill>
                  <a:schemeClr val="dk1"/>
                </a:solidFill>
                <a:latin typeface="Domine"/>
                <a:ea typeface="Domine"/>
                <a:cs typeface="Domine"/>
                <a:sym typeface="Domine"/>
              </a:rPr>
              <a:t>Course you’re enrolling in must be in your declared major</a:t>
            </a:r>
          </a:p>
          <a:p>
            <a:pPr marL="742950" marR="0" lvl="1" indent="-285750" algn="just" rtl="0">
              <a:spcBef>
                <a:spcPts val="480"/>
              </a:spcBef>
              <a:buClr>
                <a:schemeClr val="dk1"/>
              </a:buClr>
              <a:buSzPct val="100000"/>
              <a:buFont typeface="Noto Symbol"/>
              <a:buChar char="▪"/>
            </a:pPr>
            <a:r>
              <a:rPr lang="en-US" sz="2400" b="0" i="0" u="none" strike="noStrike" cap="none" baseline="0">
                <a:solidFill>
                  <a:schemeClr val="dk1"/>
                </a:solidFill>
                <a:latin typeface="Domine"/>
                <a:ea typeface="Domine"/>
                <a:cs typeface="Domine"/>
                <a:sym typeface="Domine"/>
              </a:rPr>
              <a:t>Minors may be approved on a case-by-case basis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18143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Domine"/>
              <a:buNone/>
            </a:pPr>
            <a:r>
              <a:rPr lang="en-US" sz="4400" b="0" i="0" u="none" strike="noStrike" cap="none" baseline="0">
                <a:solidFill>
                  <a:schemeClr val="lt1"/>
                </a:solidFill>
                <a:latin typeface="Domine"/>
                <a:ea typeface="Domine"/>
                <a:cs typeface="Domine"/>
                <a:sym typeface="Domine"/>
              </a:rPr>
              <a:t>Applying for CPT</a:t>
            </a:r>
          </a:p>
        </p:txBody>
      </p:sp>
      <p:sp>
        <p:nvSpPr>
          <p:cNvPr id="121" name="Shape 121"/>
          <p:cNvSpPr txBox="1">
            <a:spLocks noGrp="1"/>
          </p:cNvSpPr>
          <p:nvPr>
            <p:ph type="body" idx="1"/>
          </p:nvPr>
        </p:nvSpPr>
        <p:spPr>
          <a:xfrm>
            <a:off x="771804" y="1293911"/>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r>
              <a:rPr lang="en-US" sz="2200" b="0" i="0" u="none" strike="noStrike" cap="none" baseline="0">
                <a:solidFill>
                  <a:srgbClr val="FFFFFF"/>
                </a:solidFill>
                <a:latin typeface="Domine"/>
                <a:ea typeface="Domine"/>
                <a:cs typeface="Domine"/>
                <a:sym typeface="Domine"/>
              </a:rPr>
              <a:t>Gather information early, apply for CPT at the very end.</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0" i="0" u="none" strike="noStrike" cap="none" baseline="0">
                <a:solidFill>
                  <a:schemeClr val="dk1"/>
                </a:solidFill>
                <a:latin typeface="Domine"/>
                <a:ea typeface="Domine"/>
                <a:cs typeface="Domine"/>
                <a:sym typeface="Domine"/>
              </a:rPr>
              <a:t>Preliminary Eligibility</a:t>
            </a:r>
          </a:p>
        </p:txBody>
      </p:sp>
      <p:sp>
        <p:nvSpPr>
          <p:cNvPr id="127" name="Shape 127"/>
          <p:cNvSpPr txBox="1">
            <a:spLocks noGrp="1"/>
          </p:cNvSpPr>
          <p:nvPr>
            <p:ph type="body" idx="1"/>
          </p:nvPr>
        </p:nvSpPr>
        <p:spPr>
          <a:xfrm>
            <a:off x="532533" y="1237941"/>
            <a:ext cx="8229600" cy="5100136"/>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Check with ISS</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Is this your second degree in the United States?</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Have you had practical training before?</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When do you meet the academic year eligibility?</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Did you begin a </a:t>
            </a:r>
            <a:r>
              <a:rPr lang="en-US" sz="2000" b="0" i="1" u="none" strike="noStrike" cap="none" baseline="0">
                <a:solidFill>
                  <a:schemeClr val="dk1"/>
                </a:solidFill>
                <a:latin typeface="Domine"/>
                <a:ea typeface="Domine"/>
                <a:cs typeface="Domine"/>
                <a:sym typeface="Domine"/>
              </a:rPr>
              <a:t>new</a:t>
            </a:r>
            <a:r>
              <a:rPr lang="en-US" sz="2000" b="0" i="0" u="none" strike="noStrike" cap="none" baseline="0">
                <a:solidFill>
                  <a:schemeClr val="dk1"/>
                </a:solidFill>
                <a:latin typeface="Domine"/>
                <a:ea typeface="Domine"/>
                <a:cs typeface="Domine"/>
                <a:sym typeface="Domine"/>
              </a:rPr>
              <a:t> initial I-20?</a:t>
            </a:r>
          </a:p>
          <a:p>
            <a:pPr marL="742950" marR="0" lvl="1" indent="-15875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a:p>
            <a:pPr marL="342900" marR="0" lvl="0" indent="-342900" algn="l" rtl="0">
              <a:spcBef>
                <a:spcPts val="48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Check with your Department</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Do they offer academic credit for employment?</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If so, what are the pre-requisites for the course?</a:t>
            </a:r>
          </a:p>
          <a:p>
            <a:pPr marL="742950" marR="0" lvl="1" indent="-15875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a:p>
            <a:pPr marL="342900" marR="0" lvl="0" indent="-342900" algn="l" rtl="0">
              <a:spcBef>
                <a:spcPts val="48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Talk to the Office of Cooperative Education</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This office helps connect students and employers</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Michelle Goza can help you understand the Co-Op process, which works in tandem with CPT regulations.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Effect transition="in" filter="fade">
                                      <p:cBhvr>
                                        <p:cTn id="7" dur="1"/>
                                        <p:tgtEl>
                                          <p:spTgt spid="1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7">
                                            <p:txEl>
                                              <p:pRg st="1" end="1"/>
                                            </p:txEl>
                                          </p:spTgt>
                                        </p:tgtEl>
                                        <p:attrNameLst>
                                          <p:attrName>style.visibility</p:attrName>
                                        </p:attrNameLst>
                                      </p:cBhvr>
                                      <p:to>
                                        <p:strVal val="visible"/>
                                      </p:to>
                                    </p:set>
                                    <p:animEffect transition="in" filter="fade">
                                      <p:cBhvr>
                                        <p:cTn id="12" dur="1"/>
                                        <p:tgtEl>
                                          <p:spTgt spid="1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7">
                                            <p:txEl>
                                              <p:pRg st="2" end="2"/>
                                            </p:txEl>
                                          </p:spTgt>
                                        </p:tgtEl>
                                        <p:attrNameLst>
                                          <p:attrName>style.visibility</p:attrName>
                                        </p:attrNameLst>
                                      </p:cBhvr>
                                      <p:to>
                                        <p:strVal val="visible"/>
                                      </p:to>
                                    </p:set>
                                    <p:animEffect transition="in" filter="fade">
                                      <p:cBhvr>
                                        <p:cTn id="17" dur="1"/>
                                        <p:tgtEl>
                                          <p:spTgt spid="1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7">
                                            <p:txEl>
                                              <p:pRg st="3" end="3"/>
                                            </p:txEl>
                                          </p:spTgt>
                                        </p:tgtEl>
                                        <p:attrNameLst>
                                          <p:attrName>style.visibility</p:attrName>
                                        </p:attrNameLst>
                                      </p:cBhvr>
                                      <p:to>
                                        <p:strVal val="visible"/>
                                      </p:to>
                                    </p:set>
                                    <p:animEffect transition="in" filter="fade">
                                      <p:cBhvr>
                                        <p:cTn id="22" dur="1"/>
                                        <p:tgtEl>
                                          <p:spTgt spid="1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7">
                                            <p:txEl>
                                              <p:pRg st="4" end="4"/>
                                            </p:txEl>
                                          </p:spTgt>
                                        </p:tgtEl>
                                        <p:attrNameLst>
                                          <p:attrName>style.visibility</p:attrName>
                                        </p:attrNameLst>
                                      </p:cBhvr>
                                      <p:to>
                                        <p:strVal val="visible"/>
                                      </p:to>
                                    </p:set>
                                    <p:animEffect transition="in" filter="fade">
                                      <p:cBhvr>
                                        <p:cTn id="27" dur="1"/>
                                        <p:tgtEl>
                                          <p:spTgt spid="1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7">
                                            <p:txEl>
                                              <p:pRg st="5" end="5"/>
                                            </p:txEl>
                                          </p:spTgt>
                                        </p:tgtEl>
                                        <p:attrNameLst>
                                          <p:attrName>style.visibility</p:attrName>
                                        </p:attrNameLst>
                                      </p:cBhvr>
                                      <p:to>
                                        <p:strVal val="visible"/>
                                      </p:to>
                                    </p:set>
                                    <p:animEffect transition="in" filter="fade">
                                      <p:cBhvr>
                                        <p:cTn id="32" dur="1"/>
                                        <p:tgtEl>
                                          <p:spTgt spid="1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7">
                                            <p:txEl>
                                              <p:pRg st="6" end="6"/>
                                            </p:txEl>
                                          </p:spTgt>
                                        </p:tgtEl>
                                        <p:attrNameLst>
                                          <p:attrName>style.visibility</p:attrName>
                                        </p:attrNameLst>
                                      </p:cBhvr>
                                      <p:to>
                                        <p:strVal val="visible"/>
                                      </p:to>
                                    </p:set>
                                    <p:animEffect transition="in" filter="fade">
                                      <p:cBhvr>
                                        <p:cTn id="37" dur="1"/>
                                        <p:tgtEl>
                                          <p:spTgt spid="1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7">
                                            <p:txEl>
                                              <p:pRg st="7" end="7"/>
                                            </p:txEl>
                                          </p:spTgt>
                                        </p:tgtEl>
                                        <p:attrNameLst>
                                          <p:attrName>style.visibility</p:attrName>
                                        </p:attrNameLst>
                                      </p:cBhvr>
                                      <p:to>
                                        <p:strVal val="visible"/>
                                      </p:to>
                                    </p:set>
                                    <p:animEffect transition="in" filter="fade">
                                      <p:cBhvr>
                                        <p:cTn id="42" dur="1"/>
                                        <p:tgtEl>
                                          <p:spTgt spid="1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7">
                                            <p:txEl>
                                              <p:pRg st="8" end="8"/>
                                            </p:txEl>
                                          </p:spTgt>
                                        </p:tgtEl>
                                        <p:attrNameLst>
                                          <p:attrName>style.visibility</p:attrName>
                                        </p:attrNameLst>
                                      </p:cBhvr>
                                      <p:to>
                                        <p:strVal val="visible"/>
                                      </p:to>
                                    </p:set>
                                    <p:animEffect transition="in" filter="fade">
                                      <p:cBhvr>
                                        <p:cTn id="47" dur="1"/>
                                        <p:tgtEl>
                                          <p:spTgt spid="1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7">
                                            <p:txEl>
                                              <p:pRg st="9" end="9"/>
                                            </p:txEl>
                                          </p:spTgt>
                                        </p:tgtEl>
                                        <p:attrNameLst>
                                          <p:attrName>style.visibility</p:attrName>
                                        </p:attrNameLst>
                                      </p:cBhvr>
                                      <p:to>
                                        <p:strVal val="visible"/>
                                      </p:to>
                                    </p:set>
                                    <p:animEffect transition="in" filter="fade">
                                      <p:cBhvr>
                                        <p:cTn id="52" dur="1"/>
                                        <p:tgtEl>
                                          <p:spTgt spid="12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7">
                                            <p:txEl>
                                              <p:pRg st="10" end="10"/>
                                            </p:txEl>
                                          </p:spTgt>
                                        </p:tgtEl>
                                        <p:attrNameLst>
                                          <p:attrName>style.visibility</p:attrName>
                                        </p:attrNameLst>
                                      </p:cBhvr>
                                      <p:to>
                                        <p:strVal val="visible"/>
                                      </p:to>
                                    </p:set>
                                    <p:animEffect transition="in" filter="fade">
                                      <p:cBhvr>
                                        <p:cTn id="57" dur="1"/>
                                        <p:tgtEl>
                                          <p:spTgt spid="12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7">
                                            <p:txEl>
                                              <p:pRg st="11" end="11"/>
                                            </p:txEl>
                                          </p:spTgt>
                                        </p:tgtEl>
                                        <p:attrNameLst>
                                          <p:attrName>style.visibility</p:attrName>
                                        </p:attrNameLst>
                                      </p:cBhvr>
                                      <p:to>
                                        <p:strVal val="visible"/>
                                      </p:to>
                                    </p:set>
                                    <p:animEffect transition="in" filter="fade">
                                      <p:cBhvr>
                                        <p:cTn id="62" dur="1"/>
                                        <p:tgtEl>
                                          <p:spTgt spid="12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27">
                                            <p:txEl>
                                              <p:pRg st="12" end="12"/>
                                            </p:txEl>
                                          </p:spTgt>
                                        </p:tgtEl>
                                        <p:attrNameLst>
                                          <p:attrName>style.visibility</p:attrName>
                                        </p:attrNameLst>
                                      </p:cBhvr>
                                      <p:to>
                                        <p:strVal val="visible"/>
                                      </p:to>
                                    </p:set>
                                    <p:animEffect transition="in" filter="fade">
                                      <p:cBhvr>
                                        <p:cTn id="67" dur="1"/>
                                        <p:tgtEl>
                                          <p:spTgt spid="12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279821" y="139904"/>
            <a:ext cx="8663728" cy="127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Domine"/>
              <a:buNone/>
            </a:pPr>
            <a:r>
              <a:rPr lang="en-US" sz="3200" b="0" i="0" u="none" strike="noStrike" cap="none" baseline="0">
                <a:solidFill>
                  <a:schemeClr val="dk1"/>
                </a:solidFill>
                <a:latin typeface="Domine"/>
                <a:ea typeface="Domine"/>
                <a:cs typeface="Domine"/>
                <a:sym typeface="Domine"/>
              </a:rPr>
              <a:t>Find a Position</a:t>
            </a:r>
          </a:p>
        </p:txBody>
      </p:sp>
      <p:sp>
        <p:nvSpPr>
          <p:cNvPr id="133" name="Shape 133"/>
          <p:cNvSpPr txBox="1">
            <a:spLocks noGrp="1"/>
          </p:cNvSpPr>
          <p:nvPr>
            <p:ph type="body" idx="1"/>
          </p:nvPr>
        </p:nvSpPr>
        <p:spPr>
          <a:xfrm>
            <a:off x="532533" y="1109780"/>
            <a:ext cx="8229600" cy="5100136"/>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Receive Job Offer Letter</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On company letterhead with starting date and expected hours per week</a:t>
            </a:r>
          </a:p>
          <a:p>
            <a:pPr marL="742950" marR="0" lvl="1" indent="-15875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a:p>
            <a:pPr marL="342900" marR="0" lvl="0" indent="-342900" algn="l" rtl="0">
              <a:spcBef>
                <a:spcPts val="48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Enroll in the Course Giving you Academic Credit</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See your academic advisor to do an internship within your department OR</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See the Office of Cooperative Education to do a Co-Op</a:t>
            </a:r>
          </a:p>
          <a:p>
            <a:pPr marL="742950" marR="0" lvl="1" indent="-285750" algn="l" rtl="0">
              <a:spcBef>
                <a:spcPts val="400"/>
              </a:spcBef>
              <a:buClr>
                <a:schemeClr val="dk1"/>
              </a:buClr>
              <a:buSzPct val="100000"/>
              <a:buFont typeface="Arial"/>
              <a:buChar char="–"/>
            </a:pPr>
            <a:r>
              <a:rPr lang="en-US" sz="2000" b="1" i="0" u="none" strike="noStrike" cap="none" baseline="0">
                <a:solidFill>
                  <a:schemeClr val="dk1"/>
                </a:solidFill>
                <a:latin typeface="Domine"/>
                <a:ea typeface="Domine"/>
                <a:cs typeface="Domine"/>
                <a:sym typeface="Domine"/>
              </a:rPr>
              <a:t>Be mindful of registration and Co-Op deadlines</a:t>
            </a:r>
          </a:p>
          <a:p>
            <a:pPr marL="742950" marR="0" lvl="1" indent="-158750" algn="l" rtl="0">
              <a:spcBef>
                <a:spcPts val="400"/>
              </a:spcBef>
              <a:buClr>
                <a:schemeClr val="dk1"/>
              </a:buClr>
              <a:buFont typeface="Arial"/>
              <a:buNone/>
            </a:pPr>
            <a:endParaRPr sz="2000" b="0" i="0" u="none" strike="noStrike" cap="none" baseline="0">
              <a:solidFill>
                <a:schemeClr val="dk1"/>
              </a:solidFill>
              <a:latin typeface="Domine"/>
              <a:ea typeface="Domine"/>
              <a:cs typeface="Domine"/>
              <a:sym typeface="Domine"/>
            </a:endParaRPr>
          </a:p>
          <a:p>
            <a:pPr marL="342900" marR="0" lvl="0" indent="-342900" algn="l" rtl="0">
              <a:spcBef>
                <a:spcPts val="480"/>
              </a:spcBef>
              <a:buClr>
                <a:schemeClr val="dk1"/>
              </a:buClr>
              <a:buSzPct val="100000"/>
              <a:buFont typeface="Arial"/>
              <a:buChar char="•"/>
            </a:pPr>
            <a:r>
              <a:rPr lang="en-US" sz="2400" b="0" i="0" u="none" strike="noStrike" cap="none" baseline="0">
                <a:solidFill>
                  <a:schemeClr val="dk1"/>
                </a:solidFill>
                <a:latin typeface="Domine"/>
                <a:ea typeface="Domine"/>
                <a:cs typeface="Domine"/>
                <a:sym typeface="Domine"/>
              </a:rPr>
              <a:t>Submit Application for CPT to ISS</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Part One: Student Application</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Part Two: Advisor Approval</a:t>
            </a:r>
          </a:p>
          <a:p>
            <a:pPr marL="742950" marR="0" lvl="1" indent="-285750" algn="l" rtl="0">
              <a:spcBef>
                <a:spcPts val="400"/>
              </a:spcBef>
              <a:buClr>
                <a:schemeClr val="dk1"/>
              </a:buClr>
              <a:buSzPct val="100000"/>
              <a:buFont typeface="Arial"/>
              <a:buChar char="–"/>
            </a:pPr>
            <a:r>
              <a:rPr lang="en-US" sz="2000" b="0" i="0" u="none" strike="noStrike" cap="none" baseline="0">
                <a:solidFill>
                  <a:schemeClr val="dk1"/>
                </a:solidFill>
                <a:latin typeface="Domine"/>
                <a:ea typeface="Domine"/>
                <a:cs typeface="Domine"/>
                <a:sym typeface="Domine"/>
              </a:rPr>
              <a:t>Part Three: Revoking Graduate Assistantship</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1"/>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1"/>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xEl>
                                              <p:pRg st="2" end="2"/>
                                            </p:txEl>
                                          </p:spTgt>
                                        </p:tgtEl>
                                        <p:attrNameLst>
                                          <p:attrName>style.visibility</p:attrName>
                                        </p:attrNameLst>
                                      </p:cBhvr>
                                      <p:to>
                                        <p:strVal val="visible"/>
                                      </p:to>
                                    </p:set>
                                    <p:animEffect transition="in" filter="fade">
                                      <p:cBhvr>
                                        <p:cTn id="17" dur="1"/>
                                        <p:tgtEl>
                                          <p:spTgt spid="1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
                                            <p:txEl>
                                              <p:pRg st="3" end="3"/>
                                            </p:txEl>
                                          </p:spTgt>
                                        </p:tgtEl>
                                        <p:attrNameLst>
                                          <p:attrName>style.visibility</p:attrName>
                                        </p:attrNameLst>
                                      </p:cBhvr>
                                      <p:to>
                                        <p:strVal val="visible"/>
                                      </p:to>
                                    </p:set>
                                    <p:animEffect transition="in" filter="fade">
                                      <p:cBhvr>
                                        <p:cTn id="22" dur="1"/>
                                        <p:tgtEl>
                                          <p:spTgt spid="1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3">
                                            <p:txEl>
                                              <p:pRg st="4" end="4"/>
                                            </p:txEl>
                                          </p:spTgt>
                                        </p:tgtEl>
                                        <p:attrNameLst>
                                          <p:attrName>style.visibility</p:attrName>
                                        </p:attrNameLst>
                                      </p:cBhvr>
                                      <p:to>
                                        <p:strVal val="visible"/>
                                      </p:to>
                                    </p:set>
                                    <p:animEffect transition="in" filter="fade">
                                      <p:cBhvr>
                                        <p:cTn id="27" dur="1"/>
                                        <p:tgtEl>
                                          <p:spTgt spid="1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
                                            <p:txEl>
                                              <p:pRg st="5" end="5"/>
                                            </p:txEl>
                                          </p:spTgt>
                                        </p:tgtEl>
                                        <p:attrNameLst>
                                          <p:attrName>style.visibility</p:attrName>
                                        </p:attrNameLst>
                                      </p:cBhvr>
                                      <p:to>
                                        <p:strVal val="visible"/>
                                      </p:to>
                                    </p:set>
                                    <p:animEffect transition="in" filter="fade">
                                      <p:cBhvr>
                                        <p:cTn id="32" dur="1"/>
                                        <p:tgtEl>
                                          <p:spTgt spid="13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3">
                                            <p:txEl>
                                              <p:pRg st="6" end="6"/>
                                            </p:txEl>
                                          </p:spTgt>
                                        </p:tgtEl>
                                        <p:attrNameLst>
                                          <p:attrName>style.visibility</p:attrName>
                                        </p:attrNameLst>
                                      </p:cBhvr>
                                      <p:to>
                                        <p:strVal val="visible"/>
                                      </p:to>
                                    </p:set>
                                    <p:animEffect transition="in" filter="fade">
                                      <p:cBhvr>
                                        <p:cTn id="37" dur="1"/>
                                        <p:tgtEl>
                                          <p:spTgt spid="13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3">
                                            <p:txEl>
                                              <p:pRg st="7" end="7"/>
                                            </p:txEl>
                                          </p:spTgt>
                                        </p:tgtEl>
                                        <p:attrNameLst>
                                          <p:attrName>style.visibility</p:attrName>
                                        </p:attrNameLst>
                                      </p:cBhvr>
                                      <p:to>
                                        <p:strVal val="visible"/>
                                      </p:to>
                                    </p:set>
                                    <p:animEffect transition="in" filter="fade">
                                      <p:cBhvr>
                                        <p:cTn id="42" dur="1"/>
                                        <p:tgtEl>
                                          <p:spTgt spid="13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3">
                                            <p:txEl>
                                              <p:pRg st="8" end="8"/>
                                            </p:txEl>
                                          </p:spTgt>
                                        </p:tgtEl>
                                        <p:attrNameLst>
                                          <p:attrName>style.visibility</p:attrName>
                                        </p:attrNameLst>
                                      </p:cBhvr>
                                      <p:to>
                                        <p:strVal val="visible"/>
                                      </p:to>
                                    </p:set>
                                    <p:animEffect transition="in" filter="fade">
                                      <p:cBhvr>
                                        <p:cTn id="47" dur="1"/>
                                        <p:tgtEl>
                                          <p:spTgt spid="13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3">
                                            <p:txEl>
                                              <p:pRg st="9" end="9"/>
                                            </p:txEl>
                                          </p:spTgt>
                                        </p:tgtEl>
                                        <p:attrNameLst>
                                          <p:attrName>style.visibility</p:attrName>
                                        </p:attrNameLst>
                                      </p:cBhvr>
                                      <p:to>
                                        <p:strVal val="visible"/>
                                      </p:to>
                                    </p:set>
                                    <p:animEffect transition="in" filter="fade">
                                      <p:cBhvr>
                                        <p:cTn id="52" dur="1"/>
                                        <p:tgtEl>
                                          <p:spTgt spid="13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3">
                                            <p:txEl>
                                              <p:pRg st="10" end="10"/>
                                            </p:txEl>
                                          </p:spTgt>
                                        </p:tgtEl>
                                        <p:attrNameLst>
                                          <p:attrName>style.visibility</p:attrName>
                                        </p:attrNameLst>
                                      </p:cBhvr>
                                      <p:to>
                                        <p:strVal val="visible"/>
                                      </p:to>
                                    </p:set>
                                    <p:animEffect transition="in" filter="fade">
                                      <p:cBhvr>
                                        <p:cTn id="57" dur="1"/>
                                        <p:tgtEl>
                                          <p:spTgt spid="13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3">
                                            <p:txEl>
                                              <p:pRg st="11" end="11"/>
                                            </p:txEl>
                                          </p:spTgt>
                                        </p:tgtEl>
                                        <p:attrNameLst>
                                          <p:attrName>style.visibility</p:attrName>
                                        </p:attrNameLst>
                                      </p:cBhvr>
                                      <p:to>
                                        <p:strVal val="visible"/>
                                      </p:to>
                                    </p:set>
                                    <p:animEffect transition="in" filter="fade">
                                      <p:cBhvr>
                                        <p:cTn id="62" dur="1"/>
                                        <p:tgtEl>
                                          <p:spTgt spid="13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782</Words>
  <Application>Microsoft Macintosh PowerPoint</Application>
  <PresentationFormat>On-screen Show (4:3)</PresentationFormat>
  <Paragraphs>120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Curricular Practical Training</vt:lpstr>
      <vt:lpstr>Examples of Curricular Practical Training</vt:lpstr>
      <vt:lpstr>Curricular Practical Training</vt:lpstr>
      <vt:lpstr>Curricular Practical Training</vt:lpstr>
      <vt:lpstr>Curricular Practical Training</vt:lpstr>
      <vt:lpstr>Curricular Practical Training</vt:lpstr>
      <vt:lpstr>Applying for CPT</vt:lpstr>
      <vt:lpstr>Preliminary Eligibility</vt:lpstr>
      <vt:lpstr>Find a Position</vt:lpstr>
      <vt:lpstr>Receive Notification from ISS</vt:lpstr>
      <vt:lpstr>Common Concerns</vt:lpstr>
      <vt:lpstr>Frequently Asked Questions</vt:lpstr>
      <vt:lpstr>Frequently Asked Questions</vt:lpstr>
      <vt:lpstr>Quick Summary</vt:lpstr>
      <vt:lpstr>Your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Curricular Practical Training</dc:title>
  <cp:lastModifiedBy>Sara Parrott</cp:lastModifiedBy>
  <cp:revision>1</cp:revision>
  <dcterms:modified xsi:type="dcterms:W3CDTF">2015-04-07T14:06:08Z</dcterms:modified>
</cp:coreProperties>
</file>