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5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1" autoAdjust="0"/>
  </p:normalViewPr>
  <p:slideViewPr>
    <p:cSldViewPr snapToGrid="0" snapToObjects="1">
      <p:cViewPr varScale="1">
        <p:scale>
          <a:sx n="115" d="100"/>
          <a:sy n="115" d="100"/>
        </p:scale>
        <p:origin x="-153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A000-D196-D64F-BE61-C961AA764EF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9/10/14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1C85-C593-5F45-B1CC-C04185F609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9241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A000-D196-D64F-BE61-C961AA764EF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9/10/14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1C85-C593-5F45-B1CC-C04185F609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422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A000-D196-D64F-BE61-C961AA764EF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9/10/14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1C85-C593-5F45-B1CC-C04185F609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7945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A000-D196-D64F-BE61-C961AA764EF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9/10/14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1C85-C593-5F45-B1CC-C04185F609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8753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A000-D196-D64F-BE61-C961AA764EF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9/10/14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1C85-C593-5F45-B1CC-C04185F609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8445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A000-D196-D64F-BE61-C961AA764EF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9/10/14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1C85-C593-5F45-B1CC-C04185F609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9414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A000-D196-D64F-BE61-C961AA764EF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9/10/14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1C85-C593-5F45-B1CC-C04185F609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0004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A000-D196-D64F-BE61-C961AA764EF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9/10/14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1C85-C593-5F45-B1CC-C04185F609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8165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A000-D196-D64F-BE61-C961AA764EF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9/10/14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1C85-C593-5F45-B1CC-C04185F609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8609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A000-D196-D64F-BE61-C961AA764EF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9/10/14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1C85-C593-5F45-B1CC-C04185F609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355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A000-D196-D64F-BE61-C961AA764EF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9/10/14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D1C85-C593-5F45-B1CC-C04185F609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1962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0A000-D196-D64F-BE61-C961AA764EFE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9/10/14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D1C85-C593-5F45-B1CC-C04185F6092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164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hyperlink" Target="http://www.ualr.edu/international/opt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bp.gov/i-9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UALR Logo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9" y="98450"/>
            <a:ext cx="1876199" cy="153575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8449" y="2130425"/>
            <a:ext cx="9045551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/>
                <a:cs typeface="Bookman Old Style"/>
              </a:rPr>
              <a:t>Instructions for I-765 and G-1145</a:t>
            </a:r>
            <a:br>
              <a:rPr lang="en-US" dirty="0" smtClean="0">
                <a:latin typeface="Bookman Old Style"/>
                <a:cs typeface="Bookman Old Style"/>
              </a:rPr>
            </a:br>
            <a:r>
              <a:rPr lang="en-US" dirty="0" smtClean="0">
                <a:latin typeface="Bookman Old Style"/>
                <a:cs typeface="Bookman Old Style"/>
              </a:rPr>
              <a:t>For Standard OPT</a:t>
            </a:r>
            <a:endParaRPr lang="en-US" dirty="0">
              <a:latin typeface="Bookman Old Style"/>
              <a:cs typeface="Bookman Old Style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Bookman Old Style"/>
                <a:cs typeface="Bookman Old Style"/>
              </a:rPr>
              <a:t>For more OPT information and other presentations, visit </a:t>
            </a:r>
          </a:p>
          <a:p>
            <a:r>
              <a:rPr lang="en-US" dirty="0" smtClean="0">
                <a:latin typeface="Bookman Old Style"/>
                <a:cs typeface="Bookman Old Style"/>
                <a:hlinkClick r:id="rId3"/>
              </a:rPr>
              <a:t>www.ualr.edu/international/opt</a:t>
            </a:r>
            <a:endParaRPr lang="en-US" dirty="0" smtClean="0">
              <a:latin typeface="Bookman Old Style"/>
              <a:cs typeface="Bookman Old Style"/>
            </a:endParaRPr>
          </a:p>
          <a:p>
            <a:endParaRPr lang="en-US" dirty="0">
              <a:latin typeface="Bookman Old Style"/>
              <a:cs typeface="Bookman Old Style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87289" y="6239565"/>
            <a:ext cx="3009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/>
                <a:cs typeface="Book Antiqua"/>
              </a:rPr>
              <a:t>Revised September 10, 2014</a:t>
            </a:r>
            <a:endParaRPr lang="en-US" dirty="0"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3018055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822" y="-43050"/>
            <a:ext cx="8663728" cy="1277734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Bookman Old Style"/>
                <a:cs typeface="Bookman Old Style"/>
              </a:rPr>
              <a:t>Instructions for Completing I-765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979" y="3530019"/>
            <a:ext cx="8611466" cy="885647"/>
          </a:xfrm>
        </p:spPr>
        <p:txBody>
          <a:bodyPr numCol="1">
            <a:noAutofit/>
          </a:bodyPr>
          <a:lstStyle/>
          <a:p>
            <a:pPr>
              <a:defRPr/>
            </a:pPr>
            <a:r>
              <a:rPr lang="en-US" b="1" dirty="0" smtClean="0">
                <a:latin typeface="Bookman Old Style"/>
                <a:cs typeface="Bookman Old Style"/>
              </a:rPr>
              <a:t>14. Latest Entry Visa</a:t>
            </a:r>
          </a:p>
          <a:p>
            <a:pPr lvl="1">
              <a:defRPr/>
            </a:pPr>
            <a:r>
              <a:rPr lang="en-US" dirty="0" smtClean="0">
                <a:latin typeface="Bookman Old Style"/>
                <a:cs typeface="Bookman Old Style"/>
              </a:rPr>
              <a:t>Will only be different from status (F-1) if you did a change of status within the U.S.</a:t>
            </a:r>
          </a:p>
          <a:p>
            <a:pPr lvl="1">
              <a:defRPr/>
            </a:pPr>
            <a:r>
              <a:rPr lang="en-US" dirty="0" smtClean="0">
                <a:latin typeface="Bookman Old Style"/>
                <a:cs typeface="Bookman Old Style"/>
              </a:rPr>
              <a:t>Otherwise: F-1 Students</a:t>
            </a:r>
          </a:p>
          <a:p>
            <a:pPr>
              <a:defRPr/>
            </a:pPr>
            <a:r>
              <a:rPr lang="en-US" b="1" dirty="0" smtClean="0">
                <a:latin typeface="Bookman Old Style"/>
                <a:cs typeface="Bookman Old Style"/>
              </a:rPr>
              <a:t>15. Student</a:t>
            </a:r>
            <a:endParaRPr lang="en-US" b="1" dirty="0">
              <a:latin typeface="Bookman Old Style"/>
              <a:cs typeface="Bookman Old Style"/>
            </a:endParaRPr>
          </a:p>
        </p:txBody>
      </p:sp>
      <p:pic>
        <p:nvPicPr>
          <p:cNvPr id="4" name="Picture 3" descr="Screen shot 2014-01-28 at 9.07.3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405" y="1316053"/>
            <a:ext cx="7162800" cy="1422400"/>
          </a:xfrm>
          <a:prstGeom prst="rect">
            <a:avLst/>
          </a:prstGeom>
        </p:spPr>
      </p:pic>
      <p:pic>
        <p:nvPicPr>
          <p:cNvPr id="5" name="Picture 4" descr="UALR Logo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693" y="5909052"/>
            <a:ext cx="1159307" cy="94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846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822" y="-43050"/>
            <a:ext cx="8663728" cy="1277734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Bookman Old Style"/>
                <a:cs typeface="Bookman Old Style"/>
              </a:rPr>
              <a:t>Instructions for Completing I-765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979" y="3366905"/>
            <a:ext cx="8611466" cy="885647"/>
          </a:xfrm>
        </p:spPr>
        <p:txBody>
          <a:bodyPr numCol="1">
            <a:noAutofit/>
          </a:bodyPr>
          <a:lstStyle/>
          <a:p>
            <a:pPr>
              <a:defRPr/>
            </a:pPr>
            <a:r>
              <a:rPr lang="en-US" b="1" dirty="0" smtClean="0">
                <a:latin typeface="Bookman Old Style"/>
                <a:cs typeface="Bookman Old Style"/>
              </a:rPr>
              <a:t>16. For Standard Post-Completion OPT: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/>
                <a:cs typeface="Bookman Old Style"/>
              </a:rPr>
              <a:t>(C) (3) (B)</a:t>
            </a:r>
          </a:p>
          <a:p>
            <a:pPr lvl="1">
              <a:defRPr/>
            </a:pPr>
            <a:r>
              <a:rPr lang="en-US" dirty="0" smtClean="0">
                <a:latin typeface="Bookman Old Style"/>
                <a:cs typeface="Bookman Old Style"/>
              </a:rPr>
              <a:t>For pre-completion: (C) (3) (A)</a:t>
            </a:r>
          </a:p>
          <a:p>
            <a:pPr lvl="1">
              <a:defRPr/>
            </a:pPr>
            <a:r>
              <a:rPr lang="en-US" dirty="0" smtClean="0">
                <a:latin typeface="Bookman Old Style"/>
                <a:cs typeface="Bookman Old Style"/>
              </a:rPr>
              <a:t>For STEM Extension: (C) (3) (C)</a:t>
            </a:r>
          </a:p>
          <a:p>
            <a:pPr lvl="2">
              <a:defRPr/>
            </a:pPr>
            <a:r>
              <a:rPr lang="en-US" b="1" dirty="0" smtClean="0">
                <a:latin typeface="Bookman Old Style"/>
                <a:cs typeface="Bookman Old Style"/>
              </a:rPr>
              <a:t>Not for STEM graduates filing first OPT</a:t>
            </a:r>
            <a:endParaRPr lang="en-US" b="1" dirty="0">
              <a:latin typeface="Bookman Old Style"/>
              <a:cs typeface="Bookman Old Style"/>
            </a:endParaRPr>
          </a:p>
        </p:txBody>
      </p:sp>
      <p:pic>
        <p:nvPicPr>
          <p:cNvPr id="5" name="Picture 4" descr="Screen shot 2014-01-28 at 9.08.4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866" y="1303353"/>
            <a:ext cx="7099300" cy="1447800"/>
          </a:xfrm>
          <a:prstGeom prst="rect">
            <a:avLst/>
          </a:prstGeom>
        </p:spPr>
      </p:pic>
      <p:pic>
        <p:nvPicPr>
          <p:cNvPr id="6" name="Picture 5" descr="UALR Logo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693" y="5909052"/>
            <a:ext cx="1159307" cy="94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426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822" y="-43050"/>
            <a:ext cx="8663728" cy="1277734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Bookman Old Style"/>
                <a:cs typeface="Bookman Old Style"/>
              </a:rPr>
              <a:t>Instructions for Completing I-765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979" y="4077610"/>
            <a:ext cx="8611466" cy="885647"/>
          </a:xfrm>
        </p:spPr>
        <p:txBody>
          <a:bodyPr numCol="1">
            <a:noAutofit/>
          </a:bodyPr>
          <a:lstStyle/>
          <a:p>
            <a:pPr>
              <a:defRPr/>
            </a:pPr>
            <a:r>
              <a:rPr lang="en-US" b="1" dirty="0" smtClean="0">
                <a:latin typeface="Bookman Old Style"/>
                <a:cs typeface="Bookman Old Style"/>
              </a:rPr>
              <a:t>17. Only when filing STEM Extension</a:t>
            </a:r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  <a:latin typeface="Bookman Old Style"/>
              <a:cs typeface="Bookman Old Style"/>
            </a:endParaRPr>
          </a:p>
          <a:p>
            <a:pPr lvl="1">
              <a:defRPr/>
            </a:pPr>
            <a:r>
              <a:rPr lang="en-US" dirty="0" smtClean="0">
                <a:latin typeface="Bookman Old Style"/>
                <a:cs typeface="Bookman Old Style"/>
              </a:rPr>
              <a:t>Not for STEM graduates filing first OPT</a:t>
            </a:r>
          </a:p>
          <a:p>
            <a:pPr lvl="1">
              <a:defRPr/>
            </a:pPr>
            <a:r>
              <a:rPr lang="en-US" dirty="0" smtClean="0">
                <a:latin typeface="Bookman Old Style"/>
                <a:cs typeface="Bookman Old Style"/>
              </a:rPr>
              <a:t>Degree = Major according to I-20</a:t>
            </a:r>
          </a:p>
          <a:p>
            <a:pPr lvl="1">
              <a:defRPr/>
            </a:pPr>
            <a:r>
              <a:rPr lang="en-US" dirty="0" smtClean="0">
                <a:latin typeface="Bookman Old Style"/>
                <a:cs typeface="Bookman Old Style"/>
              </a:rPr>
              <a:t>Ask your employer E-Verify Information</a:t>
            </a:r>
          </a:p>
          <a:p>
            <a:pPr lvl="1">
              <a:defRPr/>
            </a:pPr>
            <a:r>
              <a:rPr lang="en-US" dirty="0" smtClean="0">
                <a:latin typeface="Bookman Old Style"/>
                <a:cs typeface="Bookman Old Style"/>
              </a:rPr>
              <a:t>Must match the database</a:t>
            </a:r>
            <a:endParaRPr lang="en-US" dirty="0">
              <a:latin typeface="Bookman Old Style"/>
              <a:cs typeface="Bookman Old Style"/>
            </a:endParaRPr>
          </a:p>
        </p:txBody>
      </p:sp>
      <p:pic>
        <p:nvPicPr>
          <p:cNvPr id="4" name="Picture 3" descr="Screen shot 2014-01-28 at 9.11.1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683" y="1457841"/>
            <a:ext cx="7315200" cy="2514600"/>
          </a:xfrm>
          <a:prstGeom prst="rect">
            <a:avLst/>
          </a:prstGeom>
        </p:spPr>
      </p:pic>
      <p:pic>
        <p:nvPicPr>
          <p:cNvPr id="5" name="Picture 4" descr="UALR Logo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693" y="5909052"/>
            <a:ext cx="1159307" cy="94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704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822" y="-43050"/>
            <a:ext cx="8663728" cy="1277734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Bookman Old Style"/>
                <a:cs typeface="Bookman Old Style"/>
              </a:rPr>
              <a:t>Instructions for Completing I-765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979" y="4077610"/>
            <a:ext cx="8611466" cy="885647"/>
          </a:xfrm>
        </p:spPr>
        <p:txBody>
          <a:bodyPr numCol="1">
            <a:noAutofit/>
          </a:bodyPr>
          <a:lstStyle/>
          <a:p>
            <a:pPr>
              <a:defRPr/>
            </a:pPr>
            <a:r>
              <a:rPr lang="en-US" b="1" dirty="0" smtClean="0">
                <a:latin typeface="Bookman Old Style"/>
                <a:cs typeface="Bookman Old Style"/>
              </a:rPr>
              <a:t>Be sure to Sign and Date</a:t>
            </a:r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  <a:latin typeface="Bookman Old Style"/>
              <a:cs typeface="Bookman Old Style"/>
            </a:endParaRPr>
          </a:p>
          <a:p>
            <a:pPr lvl="1">
              <a:defRPr/>
            </a:pPr>
            <a:r>
              <a:rPr lang="en-US" dirty="0" smtClean="0">
                <a:latin typeface="Bookman Old Style"/>
                <a:cs typeface="Bookman Old Style"/>
              </a:rPr>
              <a:t>Applications without a signature will get denied</a:t>
            </a:r>
          </a:p>
          <a:p>
            <a:pPr lvl="1">
              <a:defRPr/>
            </a:pPr>
            <a:r>
              <a:rPr lang="en-US" dirty="0" smtClean="0">
                <a:latin typeface="Bookman Old Style"/>
                <a:cs typeface="Bookman Old Style"/>
              </a:rPr>
              <a:t>Sign between the solid lines</a:t>
            </a:r>
          </a:p>
          <a:p>
            <a:pPr marL="457200" lvl="1" indent="0">
              <a:buNone/>
              <a:defRPr/>
            </a:pPr>
            <a:endParaRPr lang="en-US" dirty="0">
              <a:latin typeface="Bookman Old Style"/>
              <a:cs typeface="Bookman Old Style"/>
            </a:endParaRPr>
          </a:p>
        </p:txBody>
      </p:sp>
      <p:pic>
        <p:nvPicPr>
          <p:cNvPr id="5" name="Picture 4" descr="Screen shot 2014-01-28 at 9.13.1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02" y="1769794"/>
            <a:ext cx="8864178" cy="1614464"/>
          </a:xfrm>
          <a:prstGeom prst="rect">
            <a:avLst/>
          </a:prstGeom>
        </p:spPr>
      </p:pic>
      <p:sp>
        <p:nvSpPr>
          <p:cNvPr id="7" name="Left Arrow 6"/>
          <p:cNvSpPr/>
          <p:nvPr/>
        </p:nvSpPr>
        <p:spPr>
          <a:xfrm>
            <a:off x="850603" y="2796210"/>
            <a:ext cx="3355811" cy="71070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prstClr val="white"/>
                </a:solidFill>
                <a:latin typeface="Bookman Old Style"/>
                <a:cs typeface="Bookman Old Style"/>
              </a:rPr>
              <a:t>SIGN HERE</a:t>
            </a:r>
          </a:p>
        </p:txBody>
      </p:sp>
      <p:pic>
        <p:nvPicPr>
          <p:cNvPr id="6" name="Picture 5" descr="UALR Logo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693" y="5909052"/>
            <a:ext cx="1159307" cy="94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823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822" y="-43050"/>
            <a:ext cx="8663728" cy="1277734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Bookman Old Style"/>
                <a:cs typeface="Bookman Old Style"/>
              </a:rPr>
              <a:t>G-1145</a:t>
            </a:r>
            <a:endParaRPr lang="en-US" sz="3600" b="1" dirty="0">
              <a:latin typeface="Bookman Old Style"/>
              <a:cs typeface="Bookman Old Style"/>
            </a:endParaRPr>
          </a:p>
        </p:txBody>
      </p:sp>
      <p:pic>
        <p:nvPicPr>
          <p:cNvPr id="4" name="Picture 3" descr="Screen shot 2014-01-28 at 9.17.3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33182"/>
            <a:ext cx="9144000" cy="1630680"/>
          </a:xfrm>
          <a:prstGeom prst="rect">
            <a:avLst/>
          </a:prstGeom>
        </p:spPr>
      </p:pic>
      <p:pic>
        <p:nvPicPr>
          <p:cNvPr id="6" name="Picture 5" descr="Screen shot 2014-01-28 at 9.18.03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3837"/>
            <a:ext cx="9144000" cy="2430197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12938" y="3390201"/>
            <a:ext cx="9038845" cy="885647"/>
          </a:xfrm>
        </p:spPr>
        <p:txBody>
          <a:bodyPr numCol="1">
            <a:noAutofit/>
          </a:bodyPr>
          <a:lstStyle/>
          <a:p>
            <a:pPr>
              <a:defRPr/>
            </a:pPr>
            <a:r>
              <a:rPr lang="en-US" b="1" dirty="0" smtClean="0">
                <a:latin typeface="Bookman Old Style"/>
                <a:cs typeface="Bookman Old Style"/>
              </a:rPr>
              <a:t>Optional but recommended</a:t>
            </a:r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  <a:latin typeface="Bookman Old Style"/>
              <a:cs typeface="Bookman Old Style"/>
            </a:endParaRPr>
          </a:p>
          <a:p>
            <a:pPr lvl="1">
              <a:defRPr/>
            </a:pPr>
            <a:r>
              <a:rPr lang="en-US" dirty="0" smtClean="0">
                <a:latin typeface="Bookman Old Style"/>
                <a:cs typeface="Bookman Old Style"/>
              </a:rPr>
              <a:t>You will receive an electronic receipt and email notifications on the status of your case</a:t>
            </a:r>
          </a:p>
          <a:p>
            <a:pPr marL="457200" lvl="1" indent="0">
              <a:buNone/>
              <a:defRPr/>
            </a:pPr>
            <a:endParaRPr lang="en-US" dirty="0">
              <a:latin typeface="Bookman Old Style"/>
              <a:cs typeface="Bookman Old Style"/>
            </a:endParaRPr>
          </a:p>
        </p:txBody>
      </p:sp>
      <p:pic>
        <p:nvPicPr>
          <p:cNvPr id="7" name="Picture 6" descr="UALR Logo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693" y="5909052"/>
            <a:ext cx="1159307" cy="94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090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822" y="-43050"/>
            <a:ext cx="8663728" cy="1277734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Bookman Old Style"/>
                <a:cs typeface="Bookman Old Style"/>
              </a:rPr>
              <a:t>I-765 Application for Employment Authorization</a:t>
            </a:r>
            <a:endParaRPr lang="en-US" sz="4000" b="1" dirty="0">
              <a:latin typeface="Bookman Old Style"/>
              <a:cs typeface="Bookman Old Styl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534" y="5091438"/>
            <a:ext cx="8229600" cy="885647"/>
          </a:xfrm>
        </p:spPr>
        <p:txBody>
          <a:bodyPr numCol="1">
            <a:noAutofit/>
          </a:bodyPr>
          <a:lstStyle/>
          <a:p>
            <a:pPr>
              <a:defRPr/>
            </a:pPr>
            <a:r>
              <a:rPr lang="en-US" dirty="0" smtClean="0">
                <a:latin typeface="Bookman Old Style"/>
                <a:cs typeface="Bookman Old Style"/>
              </a:rPr>
              <a:t>This is the official application you’ll send to USCIS.</a:t>
            </a:r>
            <a:endParaRPr lang="en-US" dirty="0" smtClean="0">
              <a:latin typeface="Bookman Old Style"/>
              <a:cs typeface="Bookman Old Style"/>
              <a:sym typeface="Wingdings"/>
            </a:endParaRPr>
          </a:p>
        </p:txBody>
      </p:sp>
      <p:pic>
        <p:nvPicPr>
          <p:cNvPr id="5" name="Picture 4" descr="Screen shot 2014-01-27 at 6.58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9982"/>
            <a:ext cx="9144000" cy="3622295"/>
          </a:xfrm>
          <a:prstGeom prst="rect">
            <a:avLst/>
          </a:prstGeom>
        </p:spPr>
      </p:pic>
      <p:pic>
        <p:nvPicPr>
          <p:cNvPr id="6" name="Picture 5" descr="UALR Logo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693" y="5909052"/>
            <a:ext cx="1159307" cy="94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414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822" y="-43050"/>
            <a:ext cx="8663728" cy="1277734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Bookman Old Style"/>
                <a:cs typeface="Bookman Old Style"/>
              </a:rPr>
              <a:t>Instructions for Completing I-765</a:t>
            </a:r>
            <a:endParaRPr lang="en-US" sz="3600" b="1" dirty="0">
              <a:latin typeface="Bookman Old Style"/>
              <a:cs typeface="Bookman Old Styl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534" y="3192340"/>
            <a:ext cx="8611466" cy="885647"/>
          </a:xfrm>
        </p:spPr>
        <p:txBody>
          <a:bodyPr numCol="1">
            <a:noAutofit/>
          </a:bodyPr>
          <a:lstStyle/>
          <a:p>
            <a:pPr>
              <a:defRPr/>
            </a:pPr>
            <a:r>
              <a:rPr lang="en-US" b="1" dirty="0" smtClean="0">
                <a:latin typeface="Bookman Old Style"/>
                <a:cs typeface="Bookman Old Style"/>
              </a:rPr>
              <a:t>Follow directions on Name</a:t>
            </a:r>
          </a:p>
          <a:p>
            <a:pPr lvl="1">
              <a:defRPr/>
            </a:pPr>
            <a:r>
              <a:rPr lang="en-US" dirty="0" smtClean="0">
                <a:latin typeface="Bookman Old Style"/>
                <a:cs typeface="Bookman Old Style"/>
                <a:sym typeface="Wingdings"/>
              </a:rPr>
              <a:t>PARROTT   Sara     Bethany</a:t>
            </a:r>
            <a:endParaRPr lang="en-US" dirty="0">
              <a:latin typeface="Bookman Old Style"/>
              <a:cs typeface="Bookman Old Style"/>
              <a:sym typeface="Wingdings"/>
            </a:endParaRPr>
          </a:p>
          <a:p>
            <a:pPr lvl="1">
              <a:defRPr/>
            </a:pPr>
            <a:r>
              <a:rPr lang="en-US" dirty="0" smtClean="0">
                <a:latin typeface="Bookman Old Style"/>
                <a:cs typeface="Bookman Old Style"/>
                <a:sym typeface="Wingdings"/>
              </a:rPr>
              <a:t>Write name </a:t>
            </a:r>
            <a:r>
              <a:rPr lang="en-US" i="1" dirty="0" smtClean="0">
                <a:latin typeface="Bookman Old Style"/>
                <a:cs typeface="Bookman Old Style"/>
                <a:sym typeface="Wingdings"/>
              </a:rPr>
              <a:t>according to I-20</a:t>
            </a:r>
          </a:p>
          <a:p>
            <a:pPr>
              <a:defRPr/>
            </a:pPr>
            <a:r>
              <a:rPr lang="en-US" b="1" dirty="0" smtClean="0">
                <a:latin typeface="Bookman Old Style"/>
                <a:cs typeface="Bookman Old Style"/>
                <a:sym typeface="Wingdings"/>
              </a:rPr>
              <a:t>Skip 2. </a:t>
            </a:r>
            <a:r>
              <a:rPr lang="en-US" i="1" dirty="0" smtClean="0">
                <a:latin typeface="Bookman Old Style"/>
                <a:cs typeface="Bookman Old Style"/>
                <a:sym typeface="Wingdings"/>
              </a:rPr>
              <a:t>if</a:t>
            </a:r>
            <a:r>
              <a:rPr lang="en-US" dirty="0" smtClean="0">
                <a:latin typeface="Bookman Old Style"/>
                <a:cs typeface="Bookman Old Style"/>
                <a:sym typeface="Wingdings"/>
              </a:rPr>
              <a:t> no other names have been used</a:t>
            </a:r>
          </a:p>
        </p:txBody>
      </p:sp>
      <p:pic>
        <p:nvPicPr>
          <p:cNvPr id="4" name="Picture 3" descr="Screen shot 2014-01-27 at 7.00.0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34" y="1210330"/>
            <a:ext cx="7442200" cy="1524000"/>
          </a:xfrm>
          <a:prstGeom prst="rect">
            <a:avLst/>
          </a:prstGeom>
        </p:spPr>
      </p:pic>
      <p:pic>
        <p:nvPicPr>
          <p:cNvPr id="5" name="Picture 4" descr="UALR Logo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693" y="5909052"/>
            <a:ext cx="1159307" cy="94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997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822" y="-43050"/>
            <a:ext cx="8663728" cy="1277734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Bookman Old Style"/>
                <a:cs typeface="Bookman Old Style"/>
              </a:rPr>
              <a:t>Instructions for Completing I-765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534" y="3192340"/>
            <a:ext cx="8611466" cy="885647"/>
          </a:xfrm>
        </p:spPr>
        <p:txBody>
          <a:bodyPr numCol="1">
            <a:noAutofit/>
          </a:bodyPr>
          <a:lstStyle/>
          <a:p>
            <a:pPr>
              <a:defRPr/>
            </a:pPr>
            <a:r>
              <a:rPr lang="en-US" b="1" dirty="0" smtClean="0">
                <a:latin typeface="Bookman Old Style"/>
                <a:cs typeface="Bookman Old Style"/>
              </a:rPr>
              <a:t>Use a permanent address</a:t>
            </a:r>
            <a:endParaRPr lang="en-US" dirty="0" smtClean="0">
              <a:latin typeface="Bookman Old Style"/>
              <a:cs typeface="Bookman Old Style"/>
            </a:endParaRPr>
          </a:p>
          <a:p>
            <a:pPr lvl="1">
              <a:defRPr/>
            </a:pPr>
            <a:r>
              <a:rPr lang="en-US" dirty="0" smtClean="0">
                <a:latin typeface="Bookman Old Style"/>
                <a:cs typeface="Bookman Old Style"/>
                <a:sym typeface="Wingdings"/>
              </a:rPr>
              <a:t>Use the ISS address if you may move in the next 6 months</a:t>
            </a:r>
          </a:p>
          <a:p>
            <a:pPr lvl="1">
              <a:defRPr/>
            </a:pPr>
            <a:r>
              <a:rPr lang="en-US" dirty="0" smtClean="0">
                <a:latin typeface="Bookman Old Style"/>
                <a:cs typeface="Bookman Old Style"/>
                <a:sym typeface="Wingdings"/>
              </a:rPr>
              <a:t>Using our address will slow down the process by 2-3 days</a:t>
            </a:r>
          </a:p>
        </p:txBody>
      </p:sp>
      <p:pic>
        <p:nvPicPr>
          <p:cNvPr id="5" name="Picture 4" descr="Screen shot 2014-01-27 at 7.01.2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34" y="1144493"/>
            <a:ext cx="7048500" cy="1485900"/>
          </a:xfrm>
          <a:prstGeom prst="rect">
            <a:avLst/>
          </a:prstGeom>
        </p:spPr>
      </p:pic>
      <p:pic>
        <p:nvPicPr>
          <p:cNvPr id="6" name="Picture 5" descr="UALR Logo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693" y="5909052"/>
            <a:ext cx="1159307" cy="94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30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822" y="-43050"/>
            <a:ext cx="8663728" cy="1277734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Bookman Old Style"/>
                <a:cs typeface="Bookman Old Style"/>
              </a:rPr>
              <a:t>Instructions for Completing I-765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979" y="4566958"/>
            <a:ext cx="8611466" cy="885647"/>
          </a:xfrm>
        </p:spPr>
        <p:txBody>
          <a:bodyPr numCol="1">
            <a:noAutofit/>
          </a:bodyPr>
          <a:lstStyle/>
          <a:p>
            <a:pPr>
              <a:defRPr/>
            </a:pPr>
            <a:r>
              <a:rPr lang="en-US" b="1" dirty="0" smtClean="0">
                <a:latin typeface="Bookman Old Style"/>
                <a:cs typeface="Bookman Old Style"/>
              </a:rPr>
              <a:t>Complete 4-8 easily</a:t>
            </a:r>
            <a:endParaRPr lang="en-US" b="1" dirty="0">
              <a:latin typeface="Bookman Old Style"/>
              <a:cs typeface="Bookman Old Style"/>
            </a:endParaRPr>
          </a:p>
          <a:p>
            <a:pPr lvl="1">
              <a:defRPr/>
            </a:pPr>
            <a:r>
              <a:rPr lang="en-US" dirty="0" smtClean="0">
                <a:latin typeface="Bookman Old Style"/>
                <a:cs typeface="Bookman Old Style"/>
              </a:rPr>
              <a:t>Dating or engaged/betrothed = Single</a:t>
            </a:r>
          </a:p>
        </p:txBody>
      </p:sp>
      <p:pic>
        <p:nvPicPr>
          <p:cNvPr id="6" name="Picture 5" descr="Screen shot 2014-01-28 at 8.57.46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33" y="1158795"/>
            <a:ext cx="7112000" cy="2832100"/>
          </a:xfrm>
          <a:prstGeom prst="rect">
            <a:avLst/>
          </a:prstGeom>
        </p:spPr>
      </p:pic>
      <p:pic>
        <p:nvPicPr>
          <p:cNvPr id="5" name="Picture 4" descr="UALR Logo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693" y="5909052"/>
            <a:ext cx="1159307" cy="94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601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822" y="-43050"/>
            <a:ext cx="8663728" cy="1277734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Bookman Old Style"/>
                <a:cs typeface="Bookman Old Style"/>
              </a:rPr>
              <a:t>Instructions for Completing I-765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979" y="3530019"/>
            <a:ext cx="8611466" cy="885647"/>
          </a:xfrm>
        </p:spPr>
        <p:txBody>
          <a:bodyPr numCol="1">
            <a:noAutofit/>
          </a:bodyPr>
          <a:lstStyle/>
          <a:p>
            <a:pPr>
              <a:defRPr/>
            </a:pPr>
            <a:r>
              <a:rPr lang="en-US" b="1" dirty="0" smtClean="0">
                <a:latin typeface="Bookman Old Style"/>
                <a:cs typeface="Bookman Old Style"/>
              </a:rPr>
              <a:t>If you have no SSN, leave blank</a:t>
            </a:r>
          </a:p>
          <a:p>
            <a:pPr>
              <a:defRPr/>
            </a:pPr>
            <a:r>
              <a:rPr lang="en-US" b="1" dirty="0" smtClean="0">
                <a:latin typeface="Bookman Old Style"/>
                <a:cs typeface="Bookman Old Style"/>
              </a:rPr>
              <a:t>Use I-94 number</a:t>
            </a:r>
          </a:p>
          <a:p>
            <a:pPr lvl="1">
              <a:defRPr/>
            </a:pPr>
            <a:r>
              <a:rPr lang="en-US" dirty="0" smtClean="0">
                <a:latin typeface="Bookman Old Style"/>
                <a:cs typeface="Bookman Old Style"/>
              </a:rPr>
              <a:t>Available at </a:t>
            </a:r>
            <a:r>
              <a:rPr lang="en-US" dirty="0" err="1" smtClean="0">
                <a:latin typeface="Bookman Old Style"/>
                <a:cs typeface="Bookman Old Style"/>
              </a:rPr>
              <a:t>www.cbp.gov</a:t>
            </a:r>
            <a:r>
              <a:rPr lang="en-US" dirty="0" smtClean="0">
                <a:latin typeface="Bookman Old Style"/>
                <a:cs typeface="Bookman Old Style"/>
              </a:rPr>
              <a:t>/i94</a:t>
            </a:r>
            <a:endParaRPr lang="en-US" dirty="0">
              <a:latin typeface="Bookman Old Style"/>
              <a:cs typeface="Bookman Old Style"/>
            </a:endParaRPr>
          </a:p>
        </p:txBody>
      </p:sp>
      <p:pic>
        <p:nvPicPr>
          <p:cNvPr id="7" name="Picture 6" descr="Screen shot 2014-01-28 at 8.59.06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97" y="1372210"/>
            <a:ext cx="7289800" cy="1473200"/>
          </a:xfrm>
          <a:prstGeom prst="rect">
            <a:avLst/>
          </a:prstGeom>
        </p:spPr>
      </p:pic>
      <p:pic>
        <p:nvPicPr>
          <p:cNvPr id="5" name="Picture 4" descr="UALR Logo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693" y="5909052"/>
            <a:ext cx="1159307" cy="94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621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822" y="-43050"/>
            <a:ext cx="8663728" cy="1277734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Bookman Old Style"/>
                <a:cs typeface="Bookman Old Style"/>
              </a:rPr>
              <a:t>Instructions for Completing I-765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979" y="3530019"/>
            <a:ext cx="8611466" cy="885647"/>
          </a:xfrm>
        </p:spPr>
        <p:txBody>
          <a:bodyPr numCol="1">
            <a:noAutofit/>
          </a:bodyPr>
          <a:lstStyle/>
          <a:p>
            <a:pPr>
              <a:defRPr/>
            </a:pPr>
            <a:r>
              <a:rPr lang="en-US" b="1" dirty="0" smtClean="0">
                <a:latin typeface="Bookman Old Style"/>
                <a:cs typeface="Bookman Old Style"/>
              </a:rPr>
              <a:t>Check </a:t>
            </a:r>
            <a:r>
              <a:rPr lang="en-US" b="1" i="1" dirty="0" smtClean="0">
                <a:latin typeface="Bookman Old Style"/>
                <a:cs typeface="Bookman Old Style"/>
              </a:rPr>
              <a:t>yes</a:t>
            </a:r>
            <a:r>
              <a:rPr lang="en-US" b="1" dirty="0" smtClean="0">
                <a:latin typeface="Bookman Old Style"/>
                <a:cs typeface="Bookman Old Style"/>
              </a:rPr>
              <a:t> only if you have had an EAD in the past.</a:t>
            </a:r>
          </a:p>
          <a:p>
            <a:pPr lvl="1">
              <a:defRPr/>
            </a:pPr>
            <a:r>
              <a:rPr lang="en-US" dirty="0" smtClean="0">
                <a:latin typeface="Bookman Old Style"/>
                <a:cs typeface="Bookman Old Style"/>
              </a:rPr>
              <a:t>CPT is not in mind here</a:t>
            </a:r>
          </a:p>
          <a:p>
            <a:pPr lvl="1">
              <a:defRPr/>
            </a:pPr>
            <a:r>
              <a:rPr lang="en-US" dirty="0" smtClean="0">
                <a:latin typeface="Bookman Old Style"/>
                <a:cs typeface="Bookman Old Style"/>
              </a:rPr>
              <a:t>If no, skip to question 12 in the second column</a:t>
            </a:r>
            <a:endParaRPr lang="en-US" dirty="0">
              <a:latin typeface="Bookman Old Style"/>
              <a:cs typeface="Bookman Old Style"/>
            </a:endParaRPr>
          </a:p>
        </p:txBody>
      </p:sp>
      <p:pic>
        <p:nvPicPr>
          <p:cNvPr id="4" name="Picture 3" descr="Screen shot 2014-01-28 at 9.02.5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57" y="1638965"/>
            <a:ext cx="7162800" cy="1079500"/>
          </a:xfrm>
          <a:prstGeom prst="rect">
            <a:avLst/>
          </a:prstGeom>
        </p:spPr>
      </p:pic>
      <p:pic>
        <p:nvPicPr>
          <p:cNvPr id="5" name="Picture 4" descr="UALR Logo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693" y="5909052"/>
            <a:ext cx="1159307" cy="94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552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822" y="-43050"/>
            <a:ext cx="8663728" cy="1277734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Bookman Old Style"/>
                <a:cs typeface="Bookman Old Style"/>
              </a:rPr>
              <a:t>Instructions for Completing I-765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979" y="3530019"/>
            <a:ext cx="8611466" cy="885647"/>
          </a:xfrm>
        </p:spPr>
        <p:txBody>
          <a:bodyPr numCol="1">
            <a:noAutofit/>
          </a:bodyPr>
          <a:lstStyle/>
          <a:p>
            <a:pPr>
              <a:defRPr/>
            </a:pPr>
            <a:r>
              <a:rPr lang="en-US" b="1" dirty="0" smtClean="0">
                <a:latin typeface="Bookman Old Style"/>
                <a:cs typeface="Bookman Old Style"/>
              </a:rPr>
              <a:t>If yes, complete the second part of question 11.</a:t>
            </a:r>
          </a:p>
          <a:p>
            <a:pPr lvl="1">
              <a:defRPr/>
            </a:pPr>
            <a:r>
              <a:rPr lang="en-US" dirty="0" smtClean="0">
                <a:latin typeface="Bookman Old Style"/>
                <a:cs typeface="Bookman Old Style"/>
              </a:rPr>
              <a:t>Find information on previous approval notice</a:t>
            </a:r>
          </a:p>
          <a:p>
            <a:pPr lvl="1">
              <a:defRPr/>
            </a:pPr>
            <a:r>
              <a:rPr lang="en-US" dirty="0" smtClean="0">
                <a:latin typeface="Bookman Old Style"/>
                <a:cs typeface="Bookman Old Style"/>
              </a:rPr>
              <a:t>A DSO where you applied for the EAD can look this up in your SEVIS record</a:t>
            </a:r>
            <a:endParaRPr lang="en-US" dirty="0">
              <a:latin typeface="Bookman Old Style"/>
              <a:cs typeface="Bookman Old Style"/>
            </a:endParaRPr>
          </a:p>
        </p:txBody>
      </p:sp>
      <p:pic>
        <p:nvPicPr>
          <p:cNvPr id="5" name="Picture 4" descr="Screen shot 2014-01-28 at 9.01.5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92" y="1523671"/>
            <a:ext cx="7315200" cy="1473200"/>
          </a:xfrm>
          <a:prstGeom prst="rect">
            <a:avLst/>
          </a:prstGeom>
        </p:spPr>
      </p:pic>
      <p:pic>
        <p:nvPicPr>
          <p:cNvPr id="6" name="Picture 5" descr="UALR Logo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693" y="5909052"/>
            <a:ext cx="1159307" cy="94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556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822" y="-43050"/>
            <a:ext cx="8663728" cy="1277734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Bookman Old Style"/>
                <a:cs typeface="Bookman Old Style"/>
              </a:rPr>
              <a:t>Instructions for Completing I-765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979" y="3530019"/>
            <a:ext cx="8611466" cy="885647"/>
          </a:xfrm>
        </p:spPr>
        <p:txBody>
          <a:bodyPr numCol="1">
            <a:noAutofit/>
          </a:bodyPr>
          <a:lstStyle/>
          <a:p>
            <a:pPr>
              <a:defRPr/>
            </a:pPr>
            <a:r>
              <a:rPr lang="en-US" b="1" dirty="0" smtClean="0">
                <a:latin typeface="Bookman Old Style"/>
                <a:cs typeface="Bookman Old Style"/>
              </a:rPr>
              <a:t>Check your I-94 for entry data</a:t>
            </a:r>
          </a:p>
          <a:p>
            <a:pPr lvl="1">
              <a:defRPr/>
            </a:pPr>
            <a:r>
              <a:rPr lang="en-US" dirty="0" smtClean="0">
                <a:latin typeface="Bookman Old Style"/>
                <a:cs typeface="Bookman Old Style"/>
                <a:hlinkClick r:id="rId2"/>
              </a:rPr>
              <a:t>www.cbp.gov/i-94</a:t>
            </a:r>
            <a:endParaRPr lang="en-US" dirty="0" smtClean="0">
              <a:latin typeface="Bookman Old Style"/>
              <a:cs typeface="Bookman Old Style"/>
            </a:endParaRPr>
          </a:p>
          <a:p>
            <a:pPr lvl="1">
              <a:defRPr/>
            </a:pPr>
            <a:r>
              <a:rPr lang="en-US" dirty="0" smtClean="0">
                <a:latin typeface="Bookman Old Style"/>
                <a:cs typeface="Bookman Old Style"/>
              </a:rPr>
              <a:t>Or check passport entry stamp</a:t>
            </a:r>
            <a:endParaRPr lang="en-US" dirty="0">
              <a:latin typeface="Bookman Old Style"/>
              <a:cs typeface="Bookman Old Style"/>
            </a:endParaRPr>
          </a:p>
        </p:txBody>
      </p:sp>
      <p:pic>
        <p:nvPicPr>
          <p:cNvPr id="6" name="Picture 5" descr="Screen shot 2014-01-28 at 9.06.23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909" y="1513069"/>
            <a:ext cx="7200900" cy="1447800"/>
          </a:xfrm>
          <a:prstGeom prst="rect">
            <a:avLst/>
          </a:prstGeom>
        </p:spPr>
      </p:pic>
      <p:pic>
        <p:nvPicPr>
          <p:cNvPr id="5" name="Picture 4" descr="UALR Logo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693" y="5909052"/>
            <a:ext cx="1159307" cy="94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014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438</Words>
  <Application>Microsoft Macintosh PowerPoint</Application>
  <PresentationFormat>On-screen Show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1_Office Theme</vt:lpstr>
      <vt:lpstr>Instructions for I-765 and G-1145 For Standard OPT</vt:lpstr>
      <vt:lpstr>I-765 Application for Employment Authorization</vt:lpstr>
      <vt:lpstr>Instructions for Completing I-765</vt:lpstr>
      <vt:lpstr>Instructions for Completing I-765</vt:lpstr>
      <vt:lpstr>Instructions for Completing I-765</vt:lpstr>
      <vt:lpstr>Instructions for Completing I-765</vt:lpstr>
      <vt:lpstr>Instructions for Completing I-765</vt:lpstr>
      <vt:lpstr>Instructions for Completing I-765</vt:lpstr>
      <vt:lpstr>Instructions for Completing I-765</vt:lpstr>
      <vt:lpstr>Instructions for Completing I-765</vt:lpstr>
      <vt:lpstr>Instructions for Completing I-765</vt:lpstr>
      <vt:lpstr>Instructions for Completing I-765</vt:lpstr>
      <vt:lpstr>Instructions for Completing I-765</vt:lpstr>
      <vt:lpstr>G-1145</vt:lpstr>
    </vt:vector>
  </TitlesOfParts>
  <Company>UALR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 for OPT Application</dc:title>
  <dc:creator>Sara Parrott</dc:creator>
  <cp:lastModifiedBy>Sara Parrott</cp:lastModifiedBy>
  <cp:revision>8</cp:revision>
  <dcterms:created xsi:type="dcterms:W3CDTF">2014-03-24T18:16:17Z</dcterms:created>
  <dcterms:modified xsi:type="dcterms:W3CDTF">2014-09-10T22:48:39Z</dcterms:modified>
</cp:coreProperties>
</file>