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howSpecialPlsOnTitleSld="0" saveSubsetFonts="1" autoCompressPictures="0">
  <p:sldMasterIdLst>
    <p:sldMasterId id="2147483648" r:id="rId1"/>
  </p:sldMasterIdLst>
  <p:notesMasterIdLst>
    <p:notesMasterId r:id="rId33"/>
  </p:notesMasterIdLst>
  <p:handoutMasterIdLst>
    <p:handoutMasterId r:id="rId34"/>
  </p:handoutMasterIdLst>
  <p:sldIdLst>
    <p:sldId id="260" r:id="rId2"/>
    <p:sldId id="267" r:id="rId3"/>
    <p:sldId id="307" r:id="rId4"/>
    <p:sldId id="309" r:id="rId5"/>
    <p:sldId id="308" r:id="rId6"/>
    <p:sldId id="310" r:id="rId7"/>
    <p:sldId id="316" r:id="rId8"/>
    <p:sldId id="317" r:id="rId9"/>
    <p:sldId id="314" r:id="rId10"/>
    <p:sldId id="315" r:id="rId11"/>
    <p:sldId id="318" r:id="rId12"/>
    <p:sldId id="319" r:id="rId13"/>
    <p:sldId id="335" r:id="rId14"/>
    <p:sldId id="332" r:id="rId15"/>
    <p:sldId id="337" r:id="rId16"/>
    <p:sldId id="333" r:id="rId17"/>
    <p:sldId id="338" r:id="rId18"/>
    <p:sldId id="336" r:id="rId19"/>
    <p:sldId id="334" r:id="rId20"/>
    <p:sldId id="339" r:id="rId21"/>
    <p:sldId id="340" r:id="rId22"/>
    <p:sldId id="320" r:id="rId23"/>
    <p:sldId id="311" r:id="rId24"/>
    <p:sldId id="321" r:id="rId25"/>
    <p:sldId id="322" r:id="rId26"/>
    <p:sldId id="323" r:id="rId27"/>
    <p:sldId id="325" r:id="rId28"/>
    <p:sldId id="326" r:id="rId29"/>
    <p:sldId id="329" r:id="rId30"/>
    <p:sldId id="330" r:id="rId31"/>
    <p:sldId id="328" r:id="rId32"/>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50906"/>
    <a:srgbClr val="F1F1F1"/>
    <a:srgbClr val="68060A"/>
    <a:srgbClr val="66080F"/>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271" autoAdjust="0"/>
    <p:restoredTop sz="85611" autoAdjust="0"/>
  </p:normalViewPr>
  <p:slideViewPr>
    <p:cSldViewPr snapToGrid="0" snapToObjects="1">
      <p:cViewPr varScale="1">
        <p:scale>
          <a:sx n="76" d="100"/>
          <a:sy n="76" d="100"/>
        </p:scale>
        <p:origin x="1752" y="6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1A00A45A-143F-014E-B71C-62AB0C0F0DC5}" type="datetimeFigureOut">
              <a:rPr lang="en-US" smtClean="0"/>
              <a:t>3/6/2018</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9B4AD61B-90BF-8946-9859-55BD8212116C}" type="slidenum">
              <a:rPr lang="en-US" smtClean="0"/>
              <a:t>‹#›</a:t>
            </a:fld>
            <a:endParaRPr lang="en-US"/>
          </a:p>
        </p:txBody>
      </p:sp>
    </p:spTree>
    <p:extLst>
      <p:ext uri="{BB962C8B-B14F-4D97-AF65-F5344CB8AC3E}">
        <p14:creationId xmlns:p14="http://schemas.microsoft.com/office/powerpoint/2010/main" val="1082790961"/>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DD910E4-F747-994D-9EA6-DF0C9AC5BD76}" type="datetimeFigureOut">
              <a:rPr lang="en-US" smtClean="0"/>
              <a:t>3/6/2018</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2AF7740-18BE-A14F-B18B-3ECD47F85DDF}" type="slidenum">
              <a:rPr lang="en-US" smtClean="0"/>
              <a:t>‹#›</a:t>
            </a:fld>
            <a:endParaRPr lang="en-US"/>
          </a:p>
        </p:txBody>
      </p:sp>
    </p:spTree>
    <p:extLst>
      <p:ext uri="{BB962C8B-B14F-4D97-AF65-F5344CB8AC3E}">
        <p14:creationId xmlns:p14="http://schemas.microsoft.com/office/powerpoint/2010/main" val="2525071669"/>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Context matters – Regardless</a:t>
            </a:r>
            <a:r>
              <a:rPr lang="en-US" baseline="0" dirty="0" smtClean="0"/>
              <a:t> of what we talk about here – you have to go back to your unit. Current study and what I know (resources, workshops, encouragement, </a:t>
            </a:r>
            <a:r>
              <a:rPr lang="en-US" baseline="0" dirty="0" err="1" smtClean="0"/>
              <a:t>etc</a:t>
            </a:r>
            <a:r>
              <a:rPr lang="en-US" baseline="0" dirty="0" smtClean="0"/>
              <a:t> – may not make a difference)</a:t>
            </a:r>
          </a:p>
          <a:p>
            <a:endParaRPr lang="en-US" baseline="0" dirty="0" smtClean="0"/>
          </a:p>
          <a:p>
            <a:r>
              <a:rPr lang="en-US" baseline="0" dirty="0" smtClean="0"/>
              <a:t>Why do you think we are talking about </a:t>
            </a:r>
            <a:r>
              <a:rPr lang="en-US" baseline="0" dirty="0" err="1" smtClean="0"/>
              <a:t>SoTL</a:t>
            </a:r>
            <a:r>
              <a:rPr lang="en-US" baseline="0" dirty="0" smtClean="0"/>
              <a:t>? Instead of, perhaps, CER? What’s is currently being rewarded – SL? Shift from SL to CE and how that’s influencing some of this session today.</a:t>
            </a:r>
          </a:p>
          <a:p>
            <a:endParaRPr lang="en-US" baseline="0" dirty="0" smtClean="0"/>
          </a:p>
          <a:p>
            <a:r>
              <a:rPr lang="en-US" baseline="0" dirty="0" smtClean="0"/>
              <a:t>What “counts” varies. But in general, peer-reviewed, accessible/retrievable, </a:t>
            </a:r>
          </a:p>
          <a:p>
            <a:endParaRPr lang="en-US" dirty="0"/>
          </a:p>
        </p:txBody>
      </p:sp>
      <p:sp>
        <p:nvSpPr>
          <p:cNvPr id="4" name="Slide Number Placeholder 3"/>
          <p:cNvSpPr>
            <a:spLocks noGrp="1"/>
          </p:cNvSpPr>
          <p:nvPr>
            <p:ph type="sldNum" sz="quarter" idx="10"/>
          </p:nvPr>
        </p:nvSpPr>
        <p:spPr/>
        <p:txBody>
          <a:bodyPr/>
          <a:lstStyle/>
          <a:p>
            <a:fld id="{02AF7740-18BE-A14F-B18B-3ECD47F85DDF}" type="slidenum">
              <a:rPr lang="en-US" smtClean="0"/>
              <a:t>2</a:t>
            </a:fld>
            <a:endParaRPr lang="en-US"/>
          </a:p>
        </p:txBody>
      </p:sp>
    </p:spTree>
    <p:extLst>
      <p:ext uri="{BB962C8B-B14F-4D97-AF65-F5344CB8AC3E}">
        <p14:creationId xmlns:p14="http://schemas.microsoft.com/office/powerpoint/2010/main" val="344181880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mn-lt"/>
                <a:ea typeface="+mn-ea"/>
                <a:cs typeface="+mn-cs"/>
              </a:rPr>
              <a:t>Dissemination is not just publishing. It is teaching and consulting, community talks,</a:t>
            </a:r>
          </a:p>
          <a:p>
            <a:r>
              <a:rPr lang="en-US" sz="1200" b="0" i="0" u="none" strike="noStrike" kern="1200" baseline="0" dirty="0" smtClean="0">
                <a:solidFill>
                  <a:schemeClr val="tx1"/>
                </a:solidFill>
                <a:latin typeface="+mn-lt"/>
                <a:ea typeface="+mn-ea"/>
                <a:cs typeface="+mn-cs"/>
              </a:rPr>
              <a:t>legislative testimony, media presentations, etc. Dissemination is about putting knowledge</a:t>
            </a:r>
          </a:p>
          <a:p>
            <a:r>
              <a:rPr lang="en-US" sz="1200" b="0" i="0" u="none" strike="noStrike" kern="1200" baseline="0" dirty="0" smtClean="0">
                <a:solidFill>
                  <a:schemeClr val="tx1"/>
                </a:solidFill>
                <a:latin typeface="+mn-lt"/>
                <a:ea typeface="+mn-ea"/>
                <a:cs typeface="+mn-cs"/>
              </a:rPr>
              <a:t>in the public domain.</a:t>
            </a:r>
            <a:endParaRPr lang="en-US" dirty="0"/>
          </a:p>
        </p:txBody>
      </p:sp>
      <p:sp>
        <p:nvSpPr>
          <p:cNvPr id="4" name="Slide Number Placeholder 3"/>
          <p:cNvSpPr>
            <a:spLocks noGrp="1"/>
          </p:cNvSpPr>
          <p:nvPr>
            <p:ph type="sldNum" sz="quarter" idx="10"/>
          </p:nvPr>
        </p:nvSpPr>
        <p:spPr/>
        <p:txBody>
          <a:bodyPr/>
          <a:lstStyle/>
          <a:p>
            <a:fld id="{02AF7740-18BE-A14F-B18B-3ECD47F85DDF}" type="slidenum">
              <a:rPr lang="en-US" smtClean="0"/>
              <a:t>27</a:t>
            </a:fld>
            <a:endParaRPr lang="en-US"/>
          </a:p>
        </p:txBody>
      </p:sp>
    </p:spTree>
    <p:extLst>
      <p:ext uri="{BB962C8B-B14F-4D97-AF65-F5344CB8AC3E}">
        <p14:creationId xmlns:p14="http://schemas.microsoft.com/office/powerpoint/2010/main" val="48143867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dirty="0" smtClean="0"/>
              <a:t>Language - (service, community service, community engagement, service-learning, community-engaged research, public scholarship)</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US" dirty="0" smtClean="0"/>
          </a:p>
          <a:p>
            <a:pPr marL="0" marR="0" lvl="0" indent="0" algn="l" defTabSz="457200" rtl="0" eaLnBrk="1" fontAlgn="auto" latinLnBrk="0" hangingPunct="1">
              <a:lnSpc>
                <a:spcPct val="100000"/>
              </a:lnSpc>
              <a:spcBef>
                <a:spcPts val="0"/>
              </a:spcBef>
              <a:spcAft>
                <a:spcPts val="0"/>
              </a:spcAft>
              <a:buClrTx/>
              <a:buSzTx/>
              <a:buFontTx/>
              <a:buNone/>
              <a:tabLst/>
              <a:defRPr/>
            </a:pPr>
            <a:r>
              <a:rPr lang="en-US" dirty="0" smtClean="0"/>
              <a:t>Culture</a:t>
            </a:r>
            <a:r>
              <a:rPr lang="en-US" baseline="0" dirty="0" smtClean="0"/>
              <a:t> – current study – technical reports, </a:t>
            </a:r>
            <a:r>
              <a:rPr lang="en-US" baseline="0" dirty="0" err="1" smtClean="0"/>
              <a:t>SoTL</a:t>
            </a:r>
            <a:r>
              <a:rPr lang="en-US" baseline="0" dirty="0" smtClean="0"/>
              <a:t>, senior faculty, “peer” reviewed</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US" dirty="0" smtClean="0"/>
          </a:p>
          <a:p>
            <a:r>
              <a:rPr lang="en-US" dirty="0" smtClean="0"/>
              <a:t>Discipline – education, public</a:t>
            </a:r>
            <a:r>
              <a:rPr lang="en-US" baseline="0" dirty="0" smtClean="0"/>
              <a:t> policy, history – EVERYWHERE. Which also means most of you aren’t aware of the literature or the gaps your work could address</a:t>
            </a:r>
          </a:p>
          <a:p>
            <a:endParaRPr lang="en-US" baseline="0" dirty="0" smtClean="0"/>
          </a:p>
          <a:p>
            <a:r>
              <a:rPr lang="en-US" baseline="0" dirty="0" smtClean="0"/>
              <a:t>Products – technical reports, community presentation </a:t>
            </a:r>
          </a:p>
          <a:p>
            <a:r>
              <a:rPr lang="en-US" baseline="0" dirty="0" smtClean="0"/>
              <a:t>-student civic-mindedness (assessment), teaching innovation (implemented best practices)</a:t>
            </a:r>
          </a:p>
          <a:p>
            <a:endParaRPr lang="en-US" baseline="0" dirty="0" smtClean="0"/>
          </a:p>
          <a:p>
            <a:r>
              <a:rPr lang="en-US" baseline="0" dirty="0" smtClean="0"/>
              <a:t>HE rewards – knowledge creation</a:t>
            </a:r>
          </a:p>
          <a:p>
            <a:r>
              <a:rPr lang="en-US" baseline="0" dirty="0" smtClean="0"/>
              <a:t>But, in order to influence change in society =</a:t>
            </a:r>
          </a:p>
          <a:p>
            <a:r>
              <a:rPr lang="en-US" baseline="0" dirty="0" smtClean="0"/>
              <a:t>Create new knowledge – impart knowledge on others – influence attitudes – humans change their behavior</a:t>
            </a:r>
            <a:endParaRPr lang="en-US" dirty="0"/>
          </a:p>
        </p:txBody>
      </p:sp>
      <p:sp>
        <p:nvSpPr>
          <p:cNvPr id="4" name="Slide Number Placeholder 3"/>
          <p:cNvSpPr>
            <a:spLocks noGrp="1"/>
          </p:cNvSpPr>
          <p:nvPr>
            <p:ph type="sldNum" sz="quarter" idx="10"/>
          </p:nvPr>
        </p:nvSpPr>
        <p:spPr/>
        <p:txBody>
          <a:bodyPr/>
          <a:lstStyle/>
          <a:p>
            <a:fld id="{02AF7740-18BE-A14F-B18B-3ECD47F85DDF}" type="slidenum">
              <a:rPr lang="en-US" smtClean="0"/>
              <a:t>5</a:t>
            </a:fld>
            <a:endParaRPr lang="en-US"/>
          </a:p>
        </p:txBody>
      </p:sp>
    </p:spTree>
    <p:extLst>
      <p:ext uri="{BB962C8B-B14F-4D97-AF65-F5344CB8AC3E}">
        <p14:creationId xmlns:p14="http://schemas.microsoft.com/office/powerpoint/2010/main" val="404171038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dirty="0" smtClean="0"/>
              <a:t>Language - (service, community service, community engagement, service-learning, community-engaged research, public scholarship)</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US" dirty="0" smtClean="0"/>
          </a:p>
          <a:p>
            <a:pPr marL="0" marR="0" lvl="0" indent="0" algn="l" defTabSz="457200" rtl="0" eaLnBrk="1" fontAlgn="auto" latinLnBrk="0" hangingPunct="1">
              <a:lnSpc>
                <a:spcPct val="100000"/>
              </a:lnSpc>
              <a:spcBef>
                <a:spcPts val="0"/>
              </a:spcBef>
              <a:spcAft>
                <a:spcPts val="0"/>
              </a:spcAft>
              <a:buClrTx/>
              <a:buSzTx/>
              <a:buFontTx/>
              <a:buNone/>
              <a:tabLst/>
              <a:defRPr/>
            </a:pPr>
            <a:r>
              <a:rPr lang="en-US" dirty="0" smtClean="0"/>
              <a:t>Culture</a:t>
            </a:r>
            <a:r>
              <a:rPr lang="en-US" baseline="0" dirty="0" smtClean="0"/>
              <a:t> – current study – technical reports, </a:t>
            </a:r>
            <a:r>
              <a:rPr lang="en-US" baseline="0" dirty="0" err="1" smtClean="0"/>
              <a:t>SoTL</a:t>
            </a:r>
            <a:r>
              <a:rPr lang="en-US" baseline="0" dirty="0" smtClean="0"/>
              <a:t>, senior faculty, “peer” reviewed</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US" dirty="0" smtClean="0"/>
          </a:p>
          <a:p>
            <a:r>
              <a:rPr lang="en-US" dirty="0" smtClean="0"/>
              <a:t>Discipline – education, public</a:t>
            </a:r>
            <a:r>
              <a:rPr lang="en-US" baseline="0" dirty="0" smtClean="0"/>
              <a:t> policy, history – EVERYWHERE. Which also means most of you aren’t aware of the literature or the gaps your work could address</a:t>
            </a:r>
          </a:p>
          <a:p>
            <a:endParaRPr lang="en-US" baseline="0" dirty="0" smtClean="0"/>
          </a:p>
          <a:p>
            <a:r>
              <a:rPr lang="en-US" baseline="0" dirty="0" smtClean="0"/>
              <a:t>Products – technical reports, community presentation </a:t>
            </a:r>
          </a:p>
          <a:p>
            <a:r>
              <a:rPr lang="en-US" baseline="0" dirty="0" smtClean="0"/>
              <a:t>-student civic-mindedness (assessment), teaching innovation (implemented best practices)</a:t>
            </a:r>
          </a:p>
          <a:p>
            <a:endParaRPr lang="en-US" baseline="0" dirty="0" smtClean="0"/>
          </a:p>
          <a:p>
            <a:r>
              <a:rPr lang="en-US" baseline="0" dirty="0" smtClean="0"/>
              <a:t>HE rewards – knowledge creation</a:t>
            </a:r>
          </a:p>
          <a:p>
            <a:r>
              <a:rPr lang="en-US" baseline="0" dirty="0" smtClean="0"/>
              <a:t>But, in order to influence change in society =</a:t>
            </a:r>
          </a:p>
          <a:p>
            <a:r>
              <a:rPr lang="en-US" baseline="0" dirty="0" smtClean="0"/>
              <a:t>Create new knowledge – impart knowledge on others – influence attitudes – humans change their behavior</a:t>
            </a:r>
            <a:endParaRPr lang="en-US" dirty="0"/>
          </a:p>
        </p:txBody>
      </p:sp>
      <p:sp>
        <p:nvSpPr>
          <p:cNvPr id="4" name="Slide Number Placeholder 3"/>
          <p:cNvSpPr>
            <a:spLocks noGrp="1"/>
          </p:cNvSpPr>
          <p:nvPr>
            <p:ph type="sldNum" sz="quarter" idx="10"/>
          </p:nvPr>
        </p:nvSpPr>
        <p:spPr/>
        <p:txBody>
          <a:bodyPr/>
          <a:lstStyle/>
          <a:p>
            <a:fld id="{02AF7740-18BE-A14F-B18B-3ECD47F85DDF}" type="slidenum">
              <a:rPr lang="en-US" smtClean="0"/>
              <a:t>8</a:t>
            </a:fld>
            <a:endParaRPr lang="en-US"/>
          </a:p>
        </p:txBody>
      </p:sp>
    </p:spTree>
    <p:extLst>
      <p:ext uri="{BB962C8B-B14F-4D97-AF65-F5344CB8AC3E}">
        <p14:creationId xmlns:p14="http://schemas.microsoft.com/office/powerpoint/2010/main" val="365479753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dirty="0" smtClean="0"/>
              <a:t>Language - (service, community service, community engagement, service-learning, community-engaged research, public scholarship)</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US" dirty="0" smtClean="0"/>
          </a:p>
          <a:p>
            <a:pPr marL="0" marR="0" lvl="0" indent="0" algn="l" defTabSz="457200" rtl="0" eaLnBrk="1" fontAlgn="auto" latinLnBrk="0" hangingPunct="1">
              <a:lnSpc>
                <a:spcPct val="100000"/>
              </a:lnSpc>
              <a:spcBef>
                <a:spcPts val="0"/>
              </a:spcBef>
              <a:spcAft>
                <a:spcPts val="0"/>
              </a:spcAft>
              <a:buClrTx/>
              <a:buSzTx/>
              <a:buFontTx/>
              <a:buNone/>
              <a:tabLst/>
              <a:defRPr/>
            </a:pPr>
            <a:r>
              <a:rPr lang="en-US" dirty="0" smtClean="0"/>
              <a:t>Culture</a:t>
            </a:r>
            <a:r>
              <a:rPr lang="en-US" baseline="0" dirty="0" smtClean="0"/>
              <a:t> – current study – technical reports, </a:t>
            </a:r>
            <a:r>
              <a:rPr lang="en-US" baseline="0" dirty="0" err="1" smtClean="0"/>
              <a:t>SoTL</a:t>
            </a:r>
            <a:r>
              <a:rPr lang="en-US" baseline="0" dirty="0" smtClean="0"/>
              <a:t>, senior faculty, “peer” reviewed</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US" dirty="0" smtClean="0"/>
          </a:p>
          <a:p>
            <a:r>
              <a:rPr lang="en-US" dirty="0" smtClean="0"/>
              <a:t>Discipline – education, public</a:t>
            </a:r>
            <a:r>
              <a:rPr lang="en-US" baseline="0" dirty="0" smtClean="0"/>
              <a:t> policy, history – EVERYWHERE. Which also means most of you aren’t aware of the literature or the gaps your work could address</a:t>
            </a:r>
          </a:p>
          <a:p>
            <a:endParaRPr lang="en-US" baseline="0" dirty="0" smtClean="0"/>
          </a:p>
          <a:p>
            <a:r>
              <a:rPr lang="en-US" baseline="0" dirty="0" smtClean="0"/>
              <a:t>Products – technical reports, community presentation </a:t>
            </a:r>
          </a:p>
          <a:p>
            <a:r>
              <a:rPr lang="en-US" baseline="0" dirty="0" smtClean="0"/>
              <a:t>-student civic-mindedness (assessment), teaching innovation (implemented best practices)</a:t>
            </a:r>
          </a:p>
          <a:p>
            <a:endParaRPr lang="en-US" baseline="0" dirty="0" smtClean="0"/>
          </a:p>
          <a:p>
            <a:r>
              <a:rPr lang="en-US" baseline="0" dirty="0" smtClean="0"/>
              <a:t>HE rewards – knowledge creation</a:t>
            </a:r>
          </a:p>
          <a:p>
            <a:r>
              <a:rPr lang="en-US" baseline="0" dirty="0" smtClean="0"/>
              <a:t>But, in order to influence change in society =</a:t>
            </a:r>
          </a:p>
          <a:p>
            <a:r>
              <a:rPr lang="en-US" baseline="0" dirty="0" smtClean="0"/>
              <a:t>Create new knowledge – impart knowledge on others – influence attitudes – humans change their behavior</a:t>
            </a:r>
            <a:endParaRPr lang="en-US" dirty="0"/>
          </a:p>
        </p:txBody>
      </p:sp>
      <p:sp>
        <p:nvSpPr>
          <p:cNvPr id="4" name="Slide Number Placeholder 3"/>
          <p:cNvSpPr>
            <a:spLocks noGrp="1"/>
          </p:cNvSpPr>
          <p:nvPr>
            <p:ph type="sldNum" sz="quarter" idx="10"/>
          </p:nvPr>
        </p:nvSpPr>
        <p:spPr/>
        <p:txBody>
          <a:bodyPr/>
          <a:lstStyle/>
          <a:p>
            <a:fld id="{02AF7740-18BE-A14F-B18B-3ECD47F85DDF}" type="slidenum">
              <a:rPr lang="en-US" smtClean="0"/>
              <a:t>9</a:t>
            </a:fld>
            <a:endParaRPr lang="en-US"/>
          </a:p>
        </p:txBody>
      </p:sp>
    </p:spTree>
    <p:extLst>
      <p:ext uri="{BB962C8B-B14F-4D97-AF65-F5344CB8AC3E}">
        <p14:creationId xmlns:p14="http://schemas.microsoft.com/office/powerpoint/2010/main" val="40478319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dirty="0" smtClean="0"/>
              <a:t>Language - (service, community service, community engagement, service-learning, community-engaged research, public scholarship)</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US" dirty="0" smtClean="0"/>
          </a:p>
          <a:p>
            <a:pPr marL="0" marR="0" lvl="0" indent="0" algn="l" defTabSz="457200" rtl="0" eaLnBrk="1" fontAlgn="auto" latinLnBrk="0" hangingPunct="1">
              <a:lnSpc>
                <a:spcPct val="100000"/>
              </a:lnSpc>
              <a:spcBef>
                <a:spcPts val="0"/>
              </a:spcBef>
              <a:spcAft>
                <a:spcPts val="0"/>
              </a:spcAft>
              <a:buClrTx/>
              <a:buSzTx/>
              <a:buFontTx/>
              <a:buNone/>
              <a:tabLst/>
              <a:defRPr/>
            </a:pPr>
            <a:r>
              <a:rPr lang="en-US" dirty="0" smtClean="0"/>
              <a:t>Culture</a:t>
            </a:r>
            <a:r>
              <a:rPr lang="en-US" baseline="0" dirty="0" smtClean="0"/>
              <a:t> – current study – technical reports, </a:t>
            </a:r>
            <a:r>
              <a:rPr lang="en-US" baseline="0" dirty="0" err="1" smtClean="0"/>
              <a:t>SoTL</a:t>
            </a:r>
            <a:r>
              <a:rPr lang="en-US" baseline="0" dirty="0" smtClean="0"/>
              <a:t>, senior faculty, “peer” reviewed</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US" dirty="0" smtClean="0"/>
          </a:p>
          <a:p>
            <a:r>
              <a:rPr lang="en-US" dirty="0" smtClean="0"/>
              <a:t>Discipline – education, public</a:t>
            </a:r>
            <a:r>
              <a:rPr lang="en-US" baseline="0" dirty="0" smtClean="0"/>
              <a:t> policy, history – EVERYWHERE. Which also means most of you aren’t aware of the literature or the gaps your work could address</a:t>
            </a:r>
          </a:p>
          <a:p>
            <a:endParaRPr lang="en-US" baseline="0" dirty="0" smtClean="0"/>
          </a:p>
          <a:p>
            <a:r>
              <a:rPr lang="en-US" baseline="0" dirty="0" smtClean="0"/>
              <a:t>Products – technical reports, community presentation </a:t>
            </a:r>
          </a:p>
          <a:p>
            <a:r>
              <a:rPr lang="en-US" baseline="0" dirty="0" smtClean="0"/>
              <a:t>-student civic-mindedness (assessment), teaching innovation (implemented best practices)</a:t>
            </a:r>
          </a:p>
          <a:p>
            <a:endParaRPr lang="en-US" baseline="0" dirty="0" smtClean="0"/>
          </a:p>
          <a:p>
            <a:r>
              <a:rPr lang="en-US" baseline="0" dirty="0" smtClean="0"/>
              <a:t>HE rewards – knowledge creation</a:t>
            </a:r>
          </a:p>
          <a:p>
            <a:r>
              <a:rPr lang="en-US" baseline="0" dirty="0" smtClean="0"/>
              <a:t>But, in order to influence change in society =</a:t>
            </a:r>
          </a:p>
          <a:p>
            <a:r>
              <a:rPr lang="en-US" baseline="0" dirty="0" smtClean="0"/>
              <a:t>Create new knowledge – impart knowledge on others – influence attitudes – humans change their behavior</a:t>
            </a:r>
            <a:endParaRPr lang="en-US" dirty="0"/>
          </a:p>
        </p:txBody>
      </p:sp>
      <p:sp>
        <p:nvSpPr>
          <p:cNvPr id="4" name="Slide Number Placeholder 3"/>
          <p:cNvSpPr>
            <a:spLocks noGrp="1"/>
          </p:cNvSpPr>
          <p:nvPr>
            <p:ph type="sldNum" sz="quarter" idx="10"/>
          </p:nvPr>
        </p:nvSpPr>
        <p:spPr/>
        <p:txBody>
          <a:bodyPr/>
          <a:lstStyle/>
          <a:p>
            <a:fld id="{02AF7740-18BE-A14F-B18B-3ECD47F85DDF}" type="slidenum">
              <a:rPr lang="en-US" smtClean="0"/>
              <a:t>10</a:t>
            </a:fld>
            <a:endParaRPr lang="en-US"/>
          </a:p>
        </p:txBody>
      </p:sp>
    </p:spTree>
    <p:extLst>
      <p:ext uri="{BB962C8B-B14F-4D97-AF65-F5344CB8AC3E}">
        <p14:creationId xmlns:p14="http://schemas.microsoft.com/office/powerpoint/2010/main" val="89478835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dirty="0" smtClean="0"/>
              <a:t>Language - (service, community service, community engagement, service-learning, community-engaged research, public scholarship)</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US" dirty="0" smtClean="0"/>
          </a:p>
          <a:p>
            <a:pPr marL="0" marR="0" lvl="0" indent="0" algn="l" defTabSz="457200" rtl="0" eaLnBrk="1" fontAlgn="auto" latinLnBrk="0" hangingPunct="1">
              <a:lnSpc>
                <a:spcPct val="100000"/>
              </a:lnSpc>
              <a:spcBef>
                <a:spcPts val="0"/>
              </a:spcBef>
              <a:spcAft>
                <a:spcPts val="0"/>
              </a:spcAft>
              <a:buClrTx/>
              <a:buSzTx/>
              <a:buFontTx/>
              <a:buNone/>
              <a:tabLst/>
              <a:defRPr/>
            </a:pPr>
            <a:r>
              <a:rPr lang="en-US" dirty="0" smtClean="0"/>
              <a:t>Culture</a:t>
            </a:r>
            <a:r>
              <a:rPr lang="en-US" baseline="0" dirty="0" smtClean="0"/>
              <a:t> – current study – technical reports, </a:t>
            </a:r>
            <a:r>
              <a:rPr lang="en-US" baseline="0" dirty="0" err="1" smtClean="0"/>
              <a:t>SoTL</a:t>
            </a:r>
            <a:r>
              <a:rPr lang="en-US" baseline="0" dirty="0" smtClean="0"/>
              <a:t>, senior faculty, “peer” reviewed</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US" dirty="0" smtClean="0"/>
          </a:p>
          <a:p>
            <a:r>
              <a:rPr lang="en-US" dirty="0" smtClean="0"/>
              <a:t>Discipline – education, public</a:t>
            </a:r>
            <a:r>
              <a:rPr lang="en-US" baseline="0" dirty="0" smtClean="0"/>
              <a:t> policy, history – EVERYWHERE. Which also means most of you aren’t aware of the literature or the gaps your work could address</a:t>
            </a:r>
          </a:p>
          <a:p>
            <a:endParaRPr lang="en-US" baseline="0" dirty="0" smtClean="0"/>
          </a:p>
          <a:p>
            <a:r>
              <a:rPr lang="en-US" baseline="0" dirty="0" smtClean="0"/>
              <a:t>Products – technical reports, community presentation </a:t>
            </a:r>
          </a:p>
          <a:p>
            <a:r>
              <a:rPr lang="en-US" baseline="0" dirty="0" smtClean="0"/>
              <a:t>-student civic-mindedness (assessment), teaching innovation (implemented best practices)</a:t>
            </a:r>
          </a:p>
          <a:p>
            <a:endParaRPr lang="en-US" baseline="0" dirty="0" smtClean="0"/>
          </a:p>
          <a:p>
            <a:r>
              <a:rPr lang="en-US" baseline="0" dirty="0" smtClean="0"/>
              <a:t>HE rewards – knowledge creation</a:t>
            </a:r>
          </a:p>
          <a:p>
            <a:r>
              <a:rPr lang="en-US" baseline="0" dirty="0" smtClean="0"/>
              <a:t>But, in order to influence change in society =</a:t>
            </a:r>
          </a:p>
          <a:p>
            <a:r>
              <a:rPr lang="en-US" baseline="0" dirty="0" smtClean="0"/>
              <a:t>Create new knowledge – impart knowledge on others – influence attitudes – humans change their behavior</a:t>
            </a:r>
            <a:endParaRPr lang="en-US" dirty="0"/>
          </a:p>
        </p:txBody>
      </p:sp>
      <p:sp>
        <p:nvSpPr>
          <p:cNvPr id="4" name="Slide Number Placeholder 3"/>
          <p:cNvSpPr>
            <a:spLocks noGrp="1"/>
          </p:cNvSpPr>
          <p:nvPr>
            <p:ph type="sldNum" sz="quarter" idx="10"/>
          </p:nvPr>
        </p:nvSpPr>
        <p:spPr/>
        <p:txBody>
          <a:bodyPr/>
          <a:lstStyle/>
          <a:p>
            <a:fld id="{02AF7740-18BE-A14F-B18B-3ECD47F85DDF}" type="slidenum">
              <a:rPr lang="en-US" smtClean="0"/>
              <a:t>11</a:t>
            </a:fld>
            <a:endParaRPr lang="en-US"/>
          </a:p>
        </p:txBody>
      </p:sp>
    </p:spTree>
    <p:extLst>
      <p:ext uri="{BB962C8B-B14F-4D97-AF65-F5344CB8AC3E}">
        <p14:creationId xmlns:p14="http://schemas.microsoft.com/office/powerpoint/2010/main" val="96919258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u="none" strike="noStrike" kern="1200" baseline="0" dirty="0" smtClean="0">
                <a:solidFill>
                  <a:schemeClr val="tx1"/>
                </a:solidFill>
                <a:latin typeface="+mn-lt"/>
                <a:ea typeface="+mn-ea"/>
                <a:cs typeface="+mn-cs"/>
              </a:rPr>
              <a:t>What is “community-engaged scholarship”?</a:t>
            </a:r>
          </a:p>
          <a:p>
            <a:r>
              <a:rPr lang="en-US" sz="1200" b="0" i="0" u="none" strike="noStrike" kern="1200" baseline="0" dirty="0" smtClean="0">
                <a:solidFill>
                  <a:schemeClr val="tx1"/>
                </a:solidFill>
                <a:latin typeface="+mn-lt"/>
                <a:ea typeface="+mn-ea"/>
                <a:cs typeface="+mn-cs"/>
              </a:rPr>
              <a:t>Community-engaged scholarship (CES) involves the faculty member in a mutually</a:t>
            </a:r>
          </a:p>
          <a:p>
            <a:r>
              <a:rPr lang="en-US" sz="1200" b="0" i="0" u="none" strike="noStrike" kern="1200" baseline="0" dirty="0" smtClean="0">
                <a:solidFill>
                  <a:schemeClr val="tx1"/>
                </a:solidFill>
                <a:latin typeface="+mn-lt"/>
                <a:ea typeface="+mn-ea"/>
                <a:cs typeface="+mn-cs"/>
              </a:rPr>
              <a:t>beneficial partnership with the community and results in scholarship deriving from</a:t>
            </a:r>
          </a:p>
          <a:p>
            <a:r>
              <a:rPr lang="en-US" sz="1200" b="0" i="0" u="none" strike="noStrike" kern="1200" baseline="0" dirty="0" smtClean="0">
                <a:solidFill>
                  <a:schemeClr val="tx1"/>
                </a:solidFill>
                <a:latin typeface="+mn-lt"/>
                <a:ea typeface="+mn-ea"/>
                <a:cs typeface="+mn-cs"/>
              </a:rPr>
              <a:t>teaching, discovery, integration, application or engagement.</a:t>
            </a:r>
            <a:endParaRPr lang="en-US" dirty="0"/>
          </a:p>
        </p:txBody>
      </p:sp>
      <p:sp>
        <p:nvSpPr>
          <p:cNvPr id="4" name="Slide Number Placeholder 3"/>
          <p:cNvSpPr>
            <a:spLocks noGrp="1"/>
          </p:cNvSpPr>
          <p:nvPr>
            <p:ph type="sldNum" sz="quarter" idx="10"/>
          </p:nvPr>
        </p:nvSpPr>
        <p:spPr/>
        <p:txBody>
          <a:bodyPr/>
          <a:lstStyle/>
          <a:p>
            <a:fld id="{02AF7740-18BE-A14F-B18B-3ECD47F85DDF}" type="slidenum">
              <a:rPr lang="en-US" smtClean="0"/>
              <a:t>15</a:t>
            </a:fld>
            <a:endParaRPr lang="en-US"/>
          </a:p>
        </p:txBody>
      </p:sp>
    </p:spTree>
    <p:extLst>
      <p:ext uri="{BB962C8B-B14F-4D97-AF65-F5344CB8AC3E}">
        <p14:creationId xmlns:p14="http://schemas.microsoft.com/office/powerpoint/2010/main" val="271401234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mn-lt"/>
                <a:ea typeface="+mn-ea"/>
                <a:cs typeface="+mn-cs"/>
              </a:rPr>
              <a:t>Community engagement is “the application of institutional resources to address and solve</a:t>
            </a:r>
          </a:p>
          <a:p>
            <a:r>
              <a:rPr lang="en-US" sz="1200" b="0" i="0" u="none" strike="noStrike" kern="1200" baseline="0" dirty="0" smtClean="0">
                <a:solidFill>
                  <a:schemeClr val="tx1"/>
                </a:solidFill>
                <a:latin typeface="+mn-lt"/>
                <a:ea typeface="+mn-ea"/>
                <a:cs typeface="+mn-cs"/>
              </a:rPr>
              <a:t>challenges facing communities through collaboration with these communities.”</a:t>
            </a:r>
          </a:p>
          <a:p>
            <a:endParaRPr lang="en-US" sz="1200" b="0" i="0" u="none" strike="noStrike" kern="1200" baseline="0" dirty="0" smtClean="0">
              <a:solidFill>
                <a:schemeClr val="tx1"/>
              </a:solidFill>
              <a:latin typeface="+mn-lt"/>
              <a:ea typeface="+mn-ea"/>
              <a:cs typeface="+mn-cs"/>
            </a:endParaRPr>
          </a:p>
          <a:p>
            <a:r>
              <a:rPr lang="en-US" sz="1200" b="1" i="0" u="none" strike="noStrike" kern="1200" baseline="0" dirty="0" smtClean="0">
                <a:solidFill>
                  <a:schemeClr val="tx1"/>
                </a:solidFill>
                <a:latin typeface="+mn-lt"/>
                <a:ea typeface="+mn-ea"/>
                <a:cs typeface="+mn-cs"/>
              </a:rPr>
              <a:t>How is engagement different from “outreach”?</a:t>
            </a:r>
          </a:p>
          <a:p>
            <a:r>
              <a:rPr lang="en-US" sz="1200" b="0" i="0" u="none" strike="noStrike" kern="1200" baseline="0" dirty="0" smtClean="0">
                <a:solidFill>
                  <a:schemeClr val="tx1"/>
                </a:solidFill>
                <a:latin typeface="+mn-lt"/>
                <a:ea typeface="+mn-ea"/>
                <a:cs typeface="+mn-cs"/>
              </a:rPr>
              <a:t>Outreach has traditionally been associated with the dissemination of information to</a:t>
            </a:r>
          </a:p>
          <a:p>
            <a:r>
              <a:rPr lang="en-US" sz="1200" b="0" i="0" u="none" strike="noStrike" kern="1200" baseline="0" dirty="0" smtClean="0">
                <a:solidFill>
                  <a:schemeClr val="tx1"/>
                </a:solidFill>
                <a:latin typeface="+mn-lt"/>
                <a:ea typeface="+mn-ea"/>
                <a:cs typeface="+mn-cs"/>
              </a:rPr>
              <a:t>public audiences. Such dissemination has taken numerous forms but it is typically </a:t>
            </a:r>
            <a:r>
              <a:rPr lang="en-US" sz="1200" b="0" i="0" u="none" strike="noStrike" kern="1200" baseline="0" dirty="0" err="1" smtClean="0">
                <a:solidFill>
                  <a:schemeClr val="tx1"/>
                </a:solidFill>
                <a:latin typeface="+mn-lt"/>
                <a:ea typeface="+mn-ea"/>
                <a:cs typeface="+mn-cs"/>
              </a:rPr>
              <a:t>oneway</a:t>
            </a:r>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communication rather than an exchange. Engagement implies a partnership and a</a:t>
            </a:r>
          </a:p>
          <a:p>
            <a:r>
              <a:rPr lang="en-US" sz="1200" b="0" i="0" u="none" strike="noStrike" kern="1200" baseline="0" dirty="0" smtClean="0">
                <a:solidFill>
                  <a:schemeClr val="tx1"/>
                </a:solidFill>
                <a:latin typeface="+mn-lt"/>
                <a:ea typeface="+mn-ea"/>
                <a:cs typeface="+mn-cs"/>
              </a:rPr>
              <a:t>two-way exchange of information, ideas, and expertise as well as shared </a:t>
            </a:r>
            <a:r>
              <a:rPr lang="en-US" sz="1200" b="0" i="0" u="none" strike="noStrike" kern="1200" baseline="0" dirty="0" err="1" smtClean="0">
                <a:solidFill>
                  <a:schemeClr val="tx1"/>
                </a:solidFill>
                <a:latin typeface="+mn-lt"/>
                <a:ea typeface="+mn-ea"/>
                <a:cs typeface="+mn-cs"/>
              </a:rPr>
              <a:t>decisionmaking</a:t>
            </a:r>
            <a:r>
              <a:rPr lang="en-US" sz="1200" b="0" i="0" u="none" strike="noStrike" kern="1200" baseline="0" dirty="0" smtClean="0">
                <a:solidFill>
                  <a:schemeClr val="tx1"/>
                </a:solidFill>
                <a:latin typeface="+mn-lt"/>
                <a:ea typeface="+mn-ea"/>
                <a:cs typeface="+mn-cs"/>
              </a:rPr>
              <a:t>.</a:t>
            </a:r>
            <a:endParaRPr lang="en-US" dirty="0"/>
          </a:p>
        </p:txBody>
      </p:sp>
      <p:sp>
        <p:nvSpPr>
          <p:cNvPr id="4" name="Slide Number Placeholder 3"/>
          <p:cNvSpPr>
            <a:spLocks noGrp="1"/>
          </p:cNvSpPr>
          <p:nvPr>
            <p:ph type="sldNum" sz="quarter" idx="10"/>
          </p:nvPr>
        </p:nvSpPr>
        <p:spPr/>
        <p:txBody>
          <a:bodyPr/>
          <a:lstStyle/>
          <a:p>
            <a:fld id="{02AF7740-18BE-A14F-B18B-3ECD47F85DDF}" type="slidenum">
              <a:rPr lang="en-US" smtClean="0"/>
              <a:t>18</a:t>
            </a:fld>
            <a:endParaRPr lang="en-US"/>
          </a:p>
        </p:txBody>
      </p:sp>
    </p:spTree>
    <p:extLst>
      <p:ext uri="{BB962C8B-B14F-4D97-AF65-F5344CB8AC3E}">
        <p14:creationId xmlns:p14="http://schemas.microsoft.com/office/powerpoint/2010/main" val="218203020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u="none" strike="noStrike" kern="1200" baseline="0" dirty="0" smtClean="0">
                <a:solidFill>
                  <a:schemeClr val="tx1"/>
                </a:solidFill>
                <a:latin typeface="+mn-lt"/>
                <a:ea typeface="+mn-ea"/>
                <a:cs typeface="+mn-cs"/>
              </a:rPr>
              <a:t>1. Clear Academic and Community Change Goals</a:t>
            </a:r>
          </a:p>
          <a:p>
            <a:r>
              <a:rPr lang="en-US" sz="1200" b="0" i="0" u="none" strike="noStrike" kern="1200" baseline="0" dirty="0" smtClean="0">
                <a:solidFill>
                  <a:schemeClr val="tx1"/>
                </a:solidFill>
                <a:latin typeface="+mn-lt"/>
                <a:ea typeface="+mn-ea"/>
                <a:cs typeface="+mn-cs"/>
              </a:rPr>
              <a:t>A scholar should clearly define objectives of scholarly work and clearly state basic</a:t>
            </a:r>
          </a:p>
          <a:p>
            <a:r>
              <a:rPr lang="en-US" sz="1200" b="0" i="0" u="none" strike="noStrike" kern="1200" baseline="0" dirty="0" smtClean="0">
                <a:solidFill>
                  <a:schemeClr val="tx1"/>
                </a:solidFill>
                <a:latin typeface="+mn-lt"/>
                <a:ea typeface="+mn-ea"/>
                <a:cs typeface="+mn-cs"/>
              </a:rPr>
              <a:t>questions of inquiry. Clarity of purpose provides a critical context for evaluating</a:t>
            </a:r>
          </a:p>
          <a:p>
            <a:r>
              <a:rPr lang="en-US" sz="1200" b="0" i="0" u="none" strike="noStrike" kern="1200" baseline="0" dirty="0" smtClean="0">
                <a:solidFill>
                  <a:schemeClr val="tx1"/>
                </a:solidFill>
                <a:latin typeface="+mn-lt"/>
                <a:ea typeface="+mn-ea"/>
                <a:cs typeface="+mn-cs"/>
              </a:rPr>
              <a:t>scholarly work.</a:t>
            </a:r>
          </a:p>
          <a:p>
            <a:r>
              <a:rPr lang="en-US" sz="1200" b="0" i="1" u="none" strike="noStrike" kern="1200" baseline="0" dirty="0" smtClean="0">
                <a:solidFill>
                  <a:schemeClr val="tx1"/>
                </a:solidFill>
                <a:latin typeface="+mn-lt"/>
                <a:ea typeface="+mn-ea"/>
                <a:cs typeface="+mn-cs"/>
              </a:rPr>
              <a:t>Evidence of clear goals includes:</a:t>
            </a:r>
          </a:p>
          <a:p>
            <a:r>
              <a:rPr lang="en-US" sz="1200" b="0" i="0" u="none" strike="noStrike" kern="1200" baseline="0" dirty="0" smtClean="0">
                <a:solidFill>
                  <a:schemeClr val="tx1"/>
                </a:solidFill>
                <a:latin typeface="+mn-lt"/>
                <a:ea typeface="+mn-ea"/>
                <a:cs typeface="+mn-cs"/>
              </a:rPr>
              <a:t>􀂃 Clearly stating the basic purpose of the work and its value for public good</a:t>
            </a:r>
          </a:p>
          <a:p>
            <a:r>
              <a:rPr lang="en-US" sz="1200" b="0" i="0" u="none" strike="noStrike" kern="1200" baseline="0" dirty="0" smtClean="0">
                <a:solidFill>
                  <a:schemeClr val="tx1"/>
                </a:solidFill>
                <a:latin typeface="+mn-lt"/>
                <a:ea typeface="+mn-ea"/>
                <a:cs typeface="+mn-cs"/>
              </a:rPr>
              <a:t>􀂃 Defining goals and objectives that are realistic and achievable</a:t>
            </a:r>
          </a:p>
          <a:p>
            <a:r>
              <a:rPr lang="en-US" sz="1200" b="0" i="0" u="none" strike="noStrike" kern="1200" baseline="0" dirty="0" smtClean="0">
                <a:solidFill>
                  <a:schemeClr val="tx1"/>
                </a:solidFill>
                <a:latin typeface="+mn-lt"/>
                <a:ea typeface="+mn-ea"/>
                <a:cs typeface="+mn-cs"/>
              </a:rPr>
              <a:t>􀂃 Identifying intellectual and significant questions in the discipline and in the community</a:t>
            </a:r>
          </a:p>
          <a:p>
            <a:r>
              <a:rPr lang="en-US" sz="1200" b="0" i="0" u="none" strike="noStrike" kern="1200" baseline="0" dirty="0" smtClean="0">
                <a:solidFill>
                  <a:schemeClr val="tx1"/>
                </a:solidFill>
                <a:latin typeface="+mn-lt"/>
                <a:ea typeface="+mn-ea"/>
                <a:cs typeface="+mn-cs"/>
              </a:rPr>
              <a:t>􀂃 Articulating one’s program of research and objectives</a:t>
            </a:r>
          </a:p>
          <a:p>
            <a:r>
              <a:rPr lang="en-US" sz="1200" b="0" i="0" u="none" strike="noStrike" kern="1200" baseline="0" dirty="0" smtClean="0">
                <a:solidFill>
                  <a:schemeClr val="tx1"/>
                </a:solidFill>
                <a:latin typeface="+mn-lt"/>
                <a:ea typeface="+mn-ea"/>
                <a:cs typeface="+mn-cs"/>
              </a:rPr>
              <a:t>􀂃 Articulating one’s goals for teaching and student learning</a:t>
            </a:r>
          </a:p>
          <a:p>
            <a:endParaRPr lang="en-US" sz="1200" b="0" i="0" u="none" strike="noStrike" kern="1200" baseline="0" dirty="0" smtClean="0">
              <a:solidFill>
                <a:schemeClr val="tx1"/>
              </a:solidFill>
              <a:latin typeface="+mn-lt"/>
              <a:ea typeface="+mn-ea"/>
              <a:cs typeface="+mn-cs"/>
            </a:endParaRPr>
          </a:p>
          <a:p>
            <a:r>
              <a:rPr lang="en-US" sz="1200" b="1" i="0" u="none" strike="noStrike" kern="1200" baseline="0" dirty="0" smtClean="0">
                <a:solidFill>
                  <a:schemeClr val="tx1"/>
                </a:solidFill>
                <a:latin typeface="+mn-lt"/>
                <a:ea typeface="+mn-ea"/>
                <a:cs typeface="+mn-cs"/>
              </a:rPr>
              <a:t>2. Adequate Preparation in Content Area and Grounding in the Community</a:t>
            </a:r>
          </a:p>
          <a:p>
            <a:r>
              <a:rPr lang="en-US" sz="1200" b="0" i="0" u="none" strike="noStrike" kern="1200" baseline="0" dirty="0" smtClean="0">
                <a:solidFill>
                  <a:schemeClr val="tx1"/>
                </a:solidFill>
                <a:latin typeface="+mn-lt"/>
                <a:ea typeface="+mn-ea"/>
                <a:cs typeface="+mn-cs"/>
              </a:rPr>
              <a:t>6</a:t>
            </a:r>
          </a:p>
          <a:p>
            <a:r>
              <a:rPr lang="en-US" sz="1200" b="0" i="0" u="none" strike="noStrike" kern="1200" baseline="0" dirty="0" smtClean="0">
                <a:solidFill>
                  <a:schemeClr val="tx1"/>
                </a:solidFill>
                <a:latin typeface="+mn-lt"/>
                <a:ea typeface="+mn-ea"/>
                <a:cs typeface="+mn-cs"/>
              </a:rPr>
              <a:t>A scholar must be well-prepared and knowledgeable about developments in his or her</a:t>
            </a:r>
          </a:p>
          <a:p>
            <a:r>
              <a:rPr lang="en-US" sz="1200" b="0" i="0" u="none" strike="noStrike" kern="1200" baseline="0" dirty="0" smtClean="0">
                <a:solidFill>
                  <a:schemeClr val="tx1"/>
                </a:solidFill>
                <a:latin typeface="+mn-lt"/>
                <a:ea typeface="+mn-ea"/>
                <a:cs typeface="+mn-cs"/>
              </a:rPr>
              <a:t>field. The ability to educate others and conduct meaningful work depends upon</a:t>
            </a:r>
          </a:p>
          <a:p>
            <a:r>
              <a:rPr lang="en-US" sz="1200" b="0" i="0" u="none" strike="noStrike" kern="1200" baseline="0" dirty="0" smtClean="0">
                <a:solidFill>
                  <a:schemeClr val="tx1"/>
                </a:solidFill>
                <a:latin typeface="+mn-lt"/>
                <a:ea typeface="+mn-ea"/>
                <a:cs typeface="+mn-cs"/>
              </a:rPr>
              <a:t>mastering existing knowledge.</a:t>
            </a:r>
          </a:p>
          <a:p>
            <a:r>
              <a:rPr lang="en-US" sz="1200" b="0" i="1" u="none" strike="noStrike" kern="1200" baseline="0" dirty="0" smtClean="0">
                <a:solidFill>
                  <a:schemeClr val="tx1"/>
                </a:solidFill>
                <a:latin typeface="+mn-lt"/>
                <a:ea typeface="+mn-ea"/>
                <a:cs typeface="+mn-cs"/>
              </a:rPr>
              <a:t>Evidence of adequate preparation and grounding in the community includes:</a:t>
            </a:r>
          </a:p>
          <a:p>
            <a:r>
              <a:rPr lang="en-US" sz="1200" b="0" i="0" u="none" strike="noStrike" kern="1200" baseline="0" dirty="0" smtClean="0">
                <a:solidFill>
                  <a:schemeClr val="tx1"/>
                </a:solidFill>
                <a:latin typeface="+mn-lt"/>
                <a:ea typeface="+mn-ea"/>
                <a:cs typeface="+mn-cs"/>
              </a:rPr>
              <a:t>􀂃 Investing time and effort in developing community partnerships</a:t>
            </a:r>
          </a:p>
          <a:p>
            <a:r>
              <a:rPr lang="en-US" sz="1200" b="0" i="0" u="none" strike="noStrike" kern="1200" baseline="0" dirty="0" smtClean="0">
                <a:solidFill>
                  <a:schemeClr val="tx1"/>
                </a:solidFill>
                <a:latin typeface="+mn-lt"/>
                <a:ea typeface="+mn-ea"/>
                <a:cs typeface="+mn-cs"/>
              </a:rPr>
              <a:t>􀂃 Participating in training and professional development that builds skills and</a:t>
            </a:r>
          </a:p>
          <a:p>
            <a:r>
              <a:rPr lang="en-US" sz="1200" b="0" i="0" u="none" strike="noStrike" kern="1200" baseline="0" dirty="0" smtClean="0">
                <a:solidFill>
                  <a:schemeClr val="tx1"/>
                </a:solidFill>
                <a:latin typeface="+mn-lt"/>
                <a:ea typeface="+mn-ea"/>
                <a:cs typeface="+mn-cs"/>
              </a:rPr>
              <a:t>competencies in CES or specific models such as service learning, community-based</a:t>
            </a:r>
          </a:p>
          <a:p>
            <a:r>
              <a:rPr lang="en-US" sz="1200" b="0" i="0" u="none" strike="noStrike" kern="1200" baseline="0" dirty="0" smtClean="0">
                <a:solidFill>
                  <a:schemeClr val="tx1"/>
                </a:solidFill>
                <a:latin typeface="+mn-lt"/>
                <a:ea typeface="+mn-ea"/>
                <a:cs typeface="+mn-cs"/>
              </a:rPr>
              <a:t>participatory research, or public health practice.</a:t>
            </a:r>
          </a:p>
          <a:p>
            <a:r>
              <a:rPr lang="en-US" sz="1200" b="0" i="0" u="none" strike="noStrike" kern="1200" baseline="0" dirty="0" smtClean="0">
                <a:solidFill>
                  <a:schemeClr val="tx1"/>
                </a:solidFill>
                <a:latin typeface="+mn-lt"/>
                <a:ea typeface="+mn-ea"/>
                <a:cs typeface="+mn-cs"/>
              </a:rPr>
              <a:t>􀂃 Demonstrating an understanding of relevant existing scholarship</a:t>
            </a:r>
          </a:p>
          <a:p>
            <a:r>
              <a:rPr lang="en-US" sz="1200" b="1" i="0" u="none" strike="noStrike" kern="1200" baseline="0" dirty="0" smtClean="0">
                <a:solidFill>
                  <a:schemeClr val="tx1"/>
                </a:solidFill>
                <a:latin typeface="+mn-lt"/>
                <a:ea typeface="+mn-ea"/>
                <a:cs typeface="+mn-cs"/>
              </a:rPr>
              <a:t>3. Appropriate Methods: Rigor and Community Engagement</a:t>
            </a:r>
          </a:p>
          <a:p>
            <a:r>
              <a:rPr lang="en-US" sz="1200" b="0" i="0" u="none" strike="noStrike" kern="1200" baseline="0" dirty="0" smtClean="0">
                <a:solidFill>
                  <a:schemeClr val="tx1"/>
                </a:solidFill>
                <a:latin typeface="+mn-lt"/>
                <a:ea typeface="+mn-ea"/>
                <a:cs typeface="+mn-cs"/>
              </a:rPr>
              <a:t>Meaningful scholarly work must always be conducted with appropriate rigor. In the case</a:t>
            </a:r>
          </a:p>
          <a:p>
            <a:r>
              <a:rPr lang="en-US" sz="1200" b="0" i="0" u="none" strike="noStrike" kern="1200" baseline="0" dirty="0" smtClean="0">
                <a:solidFill>
                  <a:schemeClr val="tx1"/>
                </a:solidFill>
                <a:latin typeface="+mn-lt"/>
                <a:ea typeface="+mn-ea"/>
                <a:cs typeface="+mn-cs"/>
              </a:rPr>
              <a:t>of research, rigor facilitates valid research design, data collection, as well as</a:t>
            </a:r>
          </a:p>
          <a:p>
            <a:r>
              <a:rPr lang="en-US" sz="1200" b="0" i="0" u="none" strike="noStrike" kern="1200" baseline="0" dirty="0" smtClean="0">
                <a:solidFill>
                  <a:schemeClr val="tx1"/>
                </a:solidFill>
                <a:latin typeface="+mn-lt"/>
                <a:ea typeface="+mn-ea"/>
                <a:cs typeface="+mn-cs"/>
              </a:rPr>
              <a:t>interpretation and reporting of results, so that valid conclusions can be drawn from the</a:t>
            </a:r>
          </a:p>
          <a:p>
            <a:r>
              <a:rPr lang="en-US" sz="1200" b="0" i="0" u="none" strike="noStrike" kern="1200" baseline="0" dirty="0" smtClean="0">
                <a:solidFill>
                  <a:schemeClr val="tx1"/>
                </a:solidFill>
                <a:latin typeface="+mn-lt"/>
                <a:ea typeface="+mn-ea"/>
                <a:cs typeface="+mn-cs"/>
              </a:rPr>
              <a:t>findings. In the case of teaching, rigor ensures that teaching methods and curriculum are</a:t>
            </a:r>
          </a:p>
          <a:p>
            <a:r>
              <a:rPr lang="en-US" sz="1200" b="0" i="0" u="none" strike="noStrike" kern="1200" baseline="0" dirty="0" smtClean="0">
                <a:solidFill>
                  <a:schemeClr val="tx1"/>
                </a:solidFill>
                <a:latin typeface="+mn-lt"/>
                <a:ea typeface="+mn-ea"/>
                <a:cs typeface="+mn-cs"/>
              </a:rPr>
              <a:t>grounded in practices known to produce student learning outcomes and in appropriate</a:t>
            </a:r>
          </a:p>
          <a:p>
            <a:r>
              <a:rPr lang="en-US" sz="1200" b="0" i="0" u="none" strike="noStrike" kern="1200" baseline="0" dirty="0" smtClean="0">
                <a:solidFill>
                  <a:schemeClr val="tx1"/>
                </a:solidFill>
                <a:latin typeface="+mn-lt"/>
                <a:ea typeface="+mn-ea"/>
                <a:cs typeface="+mn-cs"/>
              </a:rPr>
              <a:t>theoretical frames and research-based evidence. In many instances the engagement of</a:t>
            </a:r>
          </a:p>
          <a:p>
            <a:r>
              <a:rPr lang="en-US" sz="1200" b="0" i="0" u="none" strike="noStrike" kern="1200" baseline="0" dirty="0" smtClean="0">
                <a:solidFill>
                  <a:schemeClr val="tx1"/>
                </a:solidFill>
                <a:latin typeface="+mn-lt"/>
                <a:ea typeface="+mn-ea"/>
                <a:cs typeface="+mn-cs"/>
              </a:rPr>
              <a:t>communities can enhance rigor and facilitate the study of issues and research questions</a:t>
            </a:r>
          </a:p>
          <a:p>
            <a:r>
              <a:rPr lang="en-US" sz="1200" b="0" i="0" u="none" strike="noStrike" kern="1200" baseline="0" dirty="0" smtClean="0">
                <a:solidFill>
                  <a:schemeClr val="tx1"/>
                </a:solidFill>
                <a:latin typeface="+mn-lt"/>
                <a:ea typeface="+mn-ea"/>
                <a:cs typeface="+mn-cs"/>
              </a:rPr>
              <a:t>that would not be as effectively studied apart from such communities (for example,</a:t>
            </a:r>
          </a:p>
          <a:p>
            <a:r>
              <a:rPr lang="en-US" sz="1200" b="0" i="0" u="none" strike="noStrike" kern="1200" baseline="0" dirty="0" smtClean="0">
                <a:solidFill>
                  <a:schemeClr val="tx1"/>
                </a:solidFill>
                <a:latin typeface="+mn-lt"/>
                <a:ea typeface="+mn-ea"/>
                <a:cs typeface="+mn-cs"/>
              </a:rPr>
              <a:t>research related to health disparities). Community engagement can also enhance the rigor</a:t>
            </a:r>
          </a:p>
          <a:p>
            <a:r>
              <a:rPr lang="en-US" sz="1200" b="0" i="0" u="none" strike="noStrike" kern="1200" baseline="0" dirty="0" smtClean="0">
                <a:solidFill>
                  <a:schemeClr val="tx1"/>
                </a:solidFill>
                <a:latin typeface="+mn-lt"/>
                <a:ea typeface="+mn-ea"/>
                <a:cs typeface="+mn-cs"/>
              </a:rPr>
              <a:t>of teaching and facilitate understanding of environmental, sociological, and political</a:t>
            </a:r>
          </a:p>
          <a:p>
            <a:r>
              <a:rPr lang="en-US" sz="1200" b="0" i="0" u="none" strike="noStrike" kern="1200" baseline="0" dirty="0" smtClean="0">
                <a:solidFill>
                  <a:schemeClr val="tx1"/>
                </a:solidFill>
                <a:latin typeface="+mn-lt"/>
                <a:ea typeface="+mn-ea"/>
                <a:cs typeface="+mn-cs"/>
              </a:rPr>
              <a:t>contexts of issues or theories treated in the classroom. Therefore it is imperative for</a:t>
            </a:r>
          </a:p>
          <a:p>
            <a:r>
              <a:rPr lang="en-US" sz="1200" b="0" i="0" u="none" strike="noStrike" kern="1200" baseline="0" dirty="0" smtClean="0">
                <a:solidFill>
                  <a:schemeClr val="tx1"/>
                </a:solidFill>
                <a:latin typeface="+mn-lt"/>
                <a:ea typeface="+mn-ea"/>
                <a:cs typeface="+mn-cs"/>
              </a:rPr>
              <a:t>community-engaged scholars to provide evidence to demonstrate that rigor is maintained,</a:t>
            </a:r>
          </a:p>
          <a:p>
            <a:r>
              <a:rPr lang="en-US" sz="1200" b="0" i="0" u="none" strike="noStrike" kern="1200" baseline="0" dirty="0" smtClean="0">
                <a:solidFill>
                  <a:schemeClr val="tx1"/>
                </a:solidFill>
                <a:latin typeface="+mn-lt"/>
                <a:ea typeface="+mn-ea"/>
                <a:cs typeface="+mn-cs"/>
              </a:rPr>
              <a:t>or even enhanced, through community engaged approaches.</a:t>
            </a:r>
          </a:p>
          <a:p>
            <a:r>
              <a:rPr lang="en-US" sz="1200" b="0" i="1" u="none" strike="noStrike" kern="1200" baseline="0" dirty="0" smtClean="0">
                <a:solidFill>
                  <a:schemeClr val="tx1"/>
                </a:solidFill>
                <a:latin typeface="+mn-lt"/>
                <a:ea typeface="+mn-ea"/>
                <a:cs typeface="+mn-cs"/>
              </a:rPr>
              <a:t>Evidence of scientific rigor and community engagement includes:</a:t>
            </a:r>
          </a:p>
          <a:p>
            <a:r>
              <a:rPr lang="en-US" sz="1200" b="0" i="0" u="none" strike="noStrike" kern="1200" baseline="0" dirty="0" smtClean="0">
                <a:solidFill>
                  <a:schemeClr val="tx1"/>
                </a:solidFill>
                <a:latin typeface="+mn-lt"/>
                <a:ea typeface="+mn-ea"/>
                <a:cs typeface="+mn-cs"/>
              </a:rPr>
              <a:t>􀂃 </a:t>
            </a:r>
            <a:r>
              <a:rPr lang="en-US" sz="1200" b="1" i="0" u="none" strike="noStrike" kern="1200" baseline="0" dirty="0" smtClean="0">
                <a:solidFill>
                  <a:schemeClr val="tx1"/>
                </a:solidFill>
                <a:latin typeface="+mn-lt"/>
                <a:ea typeface="+mn-ea"/>
                <a:cs typeface="+mn-cs"/>
              </a:rPr>
              <a:t>Enhancing curriculum by incorporating updated and real world information from</a:t>
            </a:r>
          </a:p>
          <a:p>
            <a:r>
              <a:rPr lang="en-US" sz="1200" b="1" i="0" u="none" strike="noStrike" kern="1200" baseline="0" dirty="0" smtClean="0">
                <a:solidFill>
                  <a:schemeClr val="tx1"/>
                </a:solidFill>
                <a:latin typeface="+mn-lt"/>
                <a:ea typeface="+mn-ea"/>
                <a:cs typeface="+mn-cs"/>
              </a:rPr>
              <a:t>community members critical to student learning of course material.</a:t>
            </a:r>
          </a:p>
          <a:p>
            <a:r>
              <a:rPr lang="en-US" sz="1200" b="0" i="0" u="none" strike="noStrike" kern="1200" baseline="0" dirty="0" smtClean="0">
                <a:solidFill>
                  <a:schemeClr val="tx1"/>
                </a:solidFill>
                <a:latin typeface="+mn-lt"/>
                <a:ea typeface="+mn-ea"/>
                <a:cs typeface="+mn-cs"/>
              </a:rPr>
              <a:t>􀂃 Deepening and contextualizing the learning experience in a course </a:t>
            </a:r>
            <a:r>
              <a:rPr lang="en-US" sz="1200" b="1" i="0" u="none" strike="noStrike" kern="1200" baseline="0" dirty="0" smtClean="0">
                <a:solidFill>
                  <a:schemeClr val="tx1"/>
                </a:solidFill>
                <a:latin typeface="+mn-lt"/>
                <a:ea typeface="+mn-ea"/>
                <a:cs typeface="+mn-cs"/>
              </a:rPr>
              <a:t>by involving</a:t>
            </a:r>
          </a:p>
          <a:p>
            <a:r>
              <a:rPr lang="en-US" sz="1200" b="1" i="0" u="none" strike="noStrike" kern="1200" baseline="0" dirty="0" smtClean="0">
                <a:solidFill>
                  <a:schemeClr val="tx1"/>
                </a:solidFill>
                <a:latin typeface="+mn-lt"/>
                <a:ea typeface="+mn-ea"/>
                <a:cs typeface="+mn-cs"/>
              </a:rPr>
              <a:t>community experts in design and implementation</a:t>
            </a:r>
          </a:p>
          <a:p>
            <a:r>
              <a:rPr lang="en-US" sz="1200" b="0" i="0" u="none" strike="noStrike" kern="1200" baseline="0" dirty="0" smtClean="0">
                <a:solidFill>
                  <a:schemeClr val="tx1"/>
                </a:solidFill>
                <a:latin typeface="+mn-lt"/>
                <a:ea typeface="+mn-ea"/>
                <a:cs typeface="+mn-cs"/>
              </a:rPr>
              <a:t>􀂃 Leveraging funds for course development or a research project as a result of</a:t>
            </a:r>
          </a:p>
          <a:p>
            <a:r>
              <a:rPr lang="en-US" sz="1200" b="0" i="0" u="none" strike="noStrike" kern="1200" baseline="0" dirty="0" smtClean="0">
                <a:solidFill>
                  <a:schemeClr val="tx1"/>
                </a:solidFill>
                <a:latin typeface="+mn-lt"/>
                <a:ea typeface="+mn-ea"/>
                <a:cs typeface="+mn-cs"/>
              </a:rPr>
              <a:t>community involvement</a:t>
            </a:r>
          </a:p>
          <a:p>
            <a:r>
              <a:rPr lang="en-US" sz="1200" b="0" i="0" u="none" strike="noStrike" kern="1200" baseline="0" dirty="0" smtClean="0">
                <a:solidFill>
                  <a:schemeClr val="tx1"/>
                </a:solidFill>
                <a:latin typeface="+mn-lt"/>
                <a:ea typeface="+mn-ea"/>
                <a:cs typeface="+mn-cs"/>
              </a:rPr>
              <a:t>􀂃 Revising curriculum and community placement with community partner based on</a:t>
            </a:r>
          </a:p>
          <a:p>
            <a:r>
              <a:rPr lang="en-US" sz="1200" b="0" i="0" u="none" strike="noStrike" kern="1200" baseline="0" dirty="0" smtClean="0">
                <a:solidFill>
                  <a:schemeClr val="tx1"/>
                </a:solidFill>
                <a:latin typeface="+mn-lt"/>
                <a:ea typeface="+mn-ea"/>
                <a:cs typeface="+mn-cs"/>
              </a:rPr>
              <a:t>student feedback and community partner observation.</a:t>
            </a:r>
          </a:p>
          <a:p>
            <a:r>
              <a:rPr lang="en-US" sz="1200" b="0" i="0" u="none" strike="noStrike" kern="1200" baseline="0" dirty="0" smtClean="0">
                <a:solidFill>
                  <a:schemeClr val="tx1"/>
                </a:solidFill>
                <a:latin typeface="+mn-lt"/>
                <a:ea typeface="+mn-ea"/>
                <a:cs typeface="+mn-cs"/>
              </a:rPr>
              <a:t>􀂃 Refining a research question, or confirming its validity, through co-generation with</a:t>
            </a:r>
          </a:p>
          <a:p>
            <a:r>
              <a:rPr lang="en-US" sz="1200" b="0" i="0" u="none" strike="noStrike" kern="1200" baseline="0" dirty="0" smtClean="0">
                <a:solidFill>
                  <a:schemeClr val="tx1"/>
                </a:solidFill>
                <a:latin typeface="+mn-lt"/>
                <a:ea typeface="+mn-ea"/>
                <a:cs typeface="+mn-cs"/>
              </a:rPr>
              <a:t>community partner</a:t>
            </a:r>
          </a:p>
          <a:p>
            <a:r>
              <a:rPr lang="en-US" sz="1200" b="0" i="0" u="none" strike="noStrike" kern="1200" baseline="0" dirty="0" smtClean="0">
                <a:solidFill>
                  <a:schemeClr val="tx1"/>
                </a:solidFill>
                <a:latin typeface="+mn-lt"/>
                <a:ea typeface="+mn-ea"/>
                <a:cs typeface="+mn-cs"/>
              </a:rPr>
              <a:t>􀂃 Involving the community in grant management, fiscal control and accountability to</a:t>
            </a:r>
          </a:p>
          <a:p>
            <a:r>
              <a:rPr lang="en-US" sz="1200" b="0" i="0" u="none" strike="noStrike" kern="1200" baseline="0" dirty="0" smtClean="0">
                <a:solidFill>
                  <a:schemeClr val="tx1"/>
                </a:solidFill>
                <a:latin typeface="+mn-lt"/>
                <a:ea typeface="+mn-ea"/>
                <a:cs typeface="+mn-cs"/>
              </a:rPr>
              <a:t>increase community support for the success of the work.</a:t>
            </a:r>
          </a:p>
          <a:p>
            <a:r>
              <a:rPr lang="en-US" sz="1200" b="0" i="0" u="none" strike="noStrike" kern="1200" baseline="0" dirty="0" smtClean="0">
                <a:solidFill>
                  <a:schemeClr val="tx1"/>
                </a:solidFill>
                <a:latin typeface="+mn-lt"/>
                <a:ea typeface="+mn-ea"/>
                <a:cs typeface="+mn-cs"/>
              </a:rPr>
              <a:t>􀂃 Involving the community to improve study design – including: improving or</a:t>
            </a:r>
          </a:p>
          <a:p>
            <a:r>
              <a:rPr lang="en-US" sz="1200" b="0" i="0" u="none" strike="noStrike" kern="1200" baseline="0" dirty="0" smtClean="0">
                <a:solidFill>
                  <a:schemeClr val="tx1"/>
                </a:solidFill>
                <a:latin typeface="+mn-lt"/>
                <a:ea typeface="+mn-ea"/>
                <a:cs typeface="+mn-cs"/>
              </a:rPr>
              <a:t>reinforcing the conceptual framework; creating better understanding and</a:t>
            </a:r>
          </a:p>
          <a:p>
            <a:r>
              <a:rPr lang="en-US" sz="1200" b="0" i="0" u="none" strike="noStrike" kern="1200" baseline="0" dirty="0" smtClean="0">
                <a:solidFill>
                  <a:schemeClr val="tx1"/>
                </a:solidFill>
                <a:latin typeface="+mn-lt"/>
                <a:ea typeface="+mn-ea"/>
                <a:cs typeface="+mn-cs"/>
              </a:rPr>
              <a:t>characterization of study variables; and improving acceptability to the community,</a:t>
            </a:r>
          </a:p>
          <a:p>
            <a:r>
              <a:rPr lang="en-US" sz="1200" b="0" i="0" u="none" strike="noStrike" kern="1200" baseline="0" dirty="0" smtClean="0">
                <a:solidFill>
                  <a:schemeClr val="tx1"/>
                </a:solidFill>
                <a:latin typeface="+mn-lt"/>
                <a:ea typeface="+mn-ea"/>
                <a:cs typeface="+mn-cs"/>
              </a:rPr>
              <a:t>ultimately resulting in increased study validity</a:t>
            </a:r>
          </a:p>
          <a:p>
            <a:r>
              <a:rPr lang="en-US" sz="1200" b="0" i="0" u="none" strike="noStrike" kern="1200" baseline="0" dirty="0" smtClean="0">
                <a:solidFill>
                  <a:schemeClr val="tx1"/>
                </a:solidFill>
                <a:latin typeface="+mn-lt"/>
                <a:ea typeface="+mn-ea"/>
                <a:cs typeface="+mn-cs"/>
              </a:rPr>
              <a:t>􀂃 Using community member input to enhance plans for recruitment and retention of</a:t>
            </a:r>
          </a:p>
          <a:p>
            <a:r>
              <a:rPr lang="en-US" sz="1200" b="0" i="0" u="none" strike="noStrike" kern="1200" baseline="0" dirty="0" smtClean="0">
                <a:solidFill>
                  <a:schemeClr val="tx1"/>
                </a:solidFill>
                <a:latin typeface="+mn-lt"/>
                <a:ea typeface="+mn-ea"/>
                <a:cs typeface="+mn-cs"/>
              </a:rPr>
              <a:t>study participants</a:t>
            </a:r>
          </a:p>
          <a:p>
            <a:r>
              <a:rPr lang="en-US" sz="1200" b="0" i="0" u="none" strike="noStrike" kern="1200" baseline="0" dirty="0" smtClean="0">
                <a:solidFill>
                  <a:schemeClr val="tx1"/>
                </a:solidFill>
                <a:latin typeface="+mn-lt"/>
                <a:ea typeface="+mn-ea"/>
                <a:cs typeface="+mn-cs"/>
              </a:rPr>
              <a:t>􀂃 Utilizing community member feedback to improve the design of measurement</a:t>
            </a:r>
          </a:p>
          <a:p>
            <a:r>
              <a:rPr lang="en-US" sz="1200" b="0" i="0" u="none" strike="noStrike" kern="1200" baseline="0" dirty="0" smtClean="0">
                <a:solidFill>
                  <a:schemeClr val="tx1"/>
                </a:solidFill>
                <a:latin typeface="+mn-lt"/>
                <a:ea typeface="+mn-ea"/>
                <a:cs typeface="+mn-cs"/>
              </a:rPr>
              <a:t>instruments and/or collection of data</a:t>
            </a:r>
          </a:p>
          <a:p>
            <a:r>
              <a:rPr lang="en-US" sz="1200" b="0" i="0" u="none" strike="noStrike" kern="1200" baseline="0" dirty="0" smtClean="0">
                <a:solidFill>
                  <a:schemeClr val="tx1"/>
                </a:solidFill>
                <a:latin typeface="+mn-lt"/>
                <a:ea typeface="+mn-ea"/>
                <a:cs typeface="+mn-cs"/>
              </a:rPr>
              <a:t>􀂃 Involving community members in interpretation of data allowing deeper</a:t>
            </a:r>
          </a:p>
          <a:p>
            <a:r>
              <a:rPr lang="en-US" sz="1200" b="0" i="0" u="none" strike="noStrike" kern="1200" baseline="0" dirty="0" smtClean="0">
                <a:solidFill>
                  <a:schemeClr val="tx1"/>
                </a:solidFill>
                <a:latin typeface="+mn-lt"/>
                <a:ea typeface="+mn-ea"/>
                <a:cs typeface="+mn-cs"/>
              </a:rPr>
              <a:t>understanding of the study’s findings</a:t>
            </a:r>
          </a:p>
          <a:p>
            <a:r>
              <a:rPr lang="en-US" sz="1200" b="0" i="0" u="none" strike="noStrike" kern="1200" baseline="0" dirty="0" smtClean="0">
                <a:solidFill>
                  <a:schemeClr val="tx1"/>
                </a:solidFill>
                <a:latin typeface="+mn-lt"/>
                <a:ea typeface="+mn-ea"/>
                <a:cs typeface="+mn-cs"/>
              </a:rPr>
              <a:t>􀂃 Developing policy recommendations and application or intervention ideas based on</a:t>
            </a:r>
          </a:p>
          <a:p>
            <a:r>
              <a:rPr lang="en-US" sz="1200" b="0" i="0" u="none" strike="noStrike" kern="1200" baseline="0" dirty="0" smtClean="0">
                <a:solidFill>
                  <a:schemeClr val="tx1"/>
                </a:solidFill>
                <a:latin typeface="+mn-lt"/>
                <a:ea typeface="+mn-ea"/>
                <a:cs typeface="+mn-cs"/>
              </a:rPr>
              <a:t>study’s findings through brainstorming with community partners.</a:t>
            </a:r>
          </a:p>
          <a:p>
            <a:r>
              <a:rPr lang="en-US" sz="1200" b="0" i="0" u="none" strike="noStrike" kern="1200" baseline="0" dirty="0" smtClean="0">
                <a:solidFill>
                  <a:schemeClr val="tx1"/>
                </a:solidFill>
                <a:latin typeface="+mn-lt"/>
                <a:ea typeface="+mn-ea"/>
                <a:cs typeface="+mn-cs"/>
              </a:rPr>
              <a:t>􀂃 Disseminating findings more broadly through partnership with community</a:t>
            </a:r>
          </a:p>
          <a:p>
            <a:r>
              <a:rPr lang="en-US" sz="1200" b="0" i="0" u="none" strike="noStrike" kern="1200" baseline="0" dirty="0" smtClean="0">
                <a:solidFill>
                  <a:schemeClr val="tx1"/>
                </a:solidFill>
                <a:latin typeface="+mn-lt"/>
                <a:ea typeface="+mn-ea"/>
                <a:cs typeface="+mn-cs"/>
              </a:rPr>
              <a:t>organizations</a:t>
            </a:r>
          </a:p>
          <a:p>
            <a:r>
              <a:rPr lang="en-US" sz="1200" b="0" i="0" u="none" strike="noStrike" kern="1200" baseline="0" dirty="0" smtClean="0">
                <a:solidFill>
                  <a:schemeClr val="tx1"/>
                </a:solidFill>
                <a:latin typeface="+mn-lt"/>
                <a:ea typeface="+mn-ea"/>
                <a:cs typeface="+mn-cs"/>
              </a:rPr>
              <a:t>􀂃 Improving ethical credibility by directly addressing specific issues/concerns with the</a:t>
            </a:r>
          </a:p>
          <a:p>
            <a:r>
              <a:rPr lang="en-US" sz="1200" b="0" i="0" u="none" strike="noStrike" kern="1200" baseline="0" dirty="0" smtClean="0">
                <a:solidFill>
                  <a:schemeClr val="tx1"/>
                </a:solidFill>
                <a:latin typeface="+mn-lt"/>
                <a:ea typeface="+mn-ea"/>
                <a:cs typeface="+mn-cs"/>
              </a:rPr>
              <a:t>community.</a:t>
            </a:r>
          </a:p>
          <a:p>
            <a:r>
              <a:rPr lang="en-US" sz="1200" b="0" i="0" u="none" strike="noStrike" kern="1200" baseline="0" dirty="0" smtClean="0">
                <a:solidFill>
                  <a:schemeClr val="tx1"/>
                </a:solidFill>
                <a:latin typeface="+mn-lt"/>
                <a:ea typeface="+mn-ea"/>
                <a:cs typeface="+mn-cs"/>
              </a:rPr>
              <a:t>􀂃 Reducing potential for faculty presuppositions through learning from community</a:t>
            </a:r>
          </a:p>
          <a:p>
            <a:r>
              <a:rPr lang="en-US" sz="1200" b="0" i="0" u="none" strike="noStrike" kern="1200" baseline="0" dirty="0" smtClean="0">
                <a:solidFill>
                  <a:schemeClr val="tx1"/>
                </a:solidFill>
                <a:latin typeface="+mn-lt"/>
                <a:ea typeface="+mn-ea"/>
                <a:cs typeface="+mn-cs"/>
              </a:rPr>
              <a:t>partners.</a:t>
            </a:r>
          </a:p>
          <a:p>
            <a:r>
              <a:rPr lang="en-US" sz="1200" b="1" i="0" u="none" strike="noStrike" kern="1200" baseline="0" dirty="0" smtClean="0">
                <a:solidFill>
                  <a:schemeClr val="tx1"/>
                </a:solidFill>
                <a:latin typeface="+mn-lt"/>
                <a:ea typeface="+mn-ea"/>
                <a:cs typeface="+mn-cs"/>
              </a:rPr>
              <a:t>4. Significant Results: Impact on the Field and the Community</a:t>
            </a:r>
          </a:p>
          <a:p>
            <a:r>
              <a:rPr lang="en-US" sz="1200" b="0" i="0" u="none" strike="noStrike" kern="1200" baseline="0" dirty="0" smtClean="0">
                <a:solidFill>
                  <a:schemeClr val="tx1"/>
                </a:solidFill>
                <a:latin typeface="+mn-lt"/>
                <a:ea typeface="+mn-ea"/>
                <a:cs typeface="+mn-cs"/>
              </a:rPr>
              <a:t>Scholars should evaluate whether or not they achieve their goals and whether or not this</a:t>
            </a:r>
          </a:p>
          <a:p>
            <a:r>
              <a:rPr lang="en-US" sz="1200" b="0" i="0" u="none" strike="noStrike" kern="1200" baseline="0" dirty="0" smtClean="0">
                <a:solidFill>
                  <a:schemeClr val="tx1"/>
                </a:solidFill>
                <a:latin typeface="+mn-lt"/>
                <a:ea typeface="+mn-ea"/>
                <a:cs typeface="+mn-cs"/>
              </a:rPr>
              <a:t>achievement had an important impact on and is used by others. A primary goal of</a:t>
            </a:r>
          </a:p>
          <a:p>
            <a:r>
              <a:rPr lang="en-US" sz="1200" b="0" i="0" u="none" strike="noStrike" kern="1200" baseline="0" dirty="0" smtClean="0">
                <a:solidFill>
                  <a:schemeClr val="tx1"/>
                </a:solidFill>
                <a:latin typeface="+mn-lt"/>
                <a:ea typeface="+mn-ea"/>
                <a:cs typeface="+mn-cs"/>
              </a:rPr>
              <a:t>community-engaged scholarship is to beneficially impact the communities in which such</a:t>
            </a:r>
          </a:p>
          <a:p>
            <a:r>
              <a:rPr lang="en-US" sz="1200" b="0" i="0" u="none" strike="noStrike" kern="1200" baseline="0" dirty="0" smtClean="0">
                <a:solidFill>
                  <a:schemeClr val="tx1"/>
                </a:solidFill>
                <a:latin typeface="+mn-lt"/>
                <a:ea typeface="+mn-ea"/>
                <a:cs typeface="+mn-cs"/>
              </a:rPr>
              <a:t>scholarship is conducted. The assessment of CES impact must go beyond just the</a:t>
            </a:r>
          </a:p>
          <a:p>
            <a:r>
              <a:rPr lang="en-US" sz="1200" b="0" i="0" u="none" strike="noStrike" kern="1200" baseline="0" dirty="0" smtClean="0">
                <a:solidFill>
                  <a:schemeClr val="tx1"/>
                </a:solidFill>
                <a:latin typeface="+mn-lt"/>
                <a:ea typeface="+mn-ea"/>
                <a:cs typeface="+mn-cs"/>
              </a:rPr>
              <a:t>reporting of positive, neutral, or negative outcomes of any given project. The scholar</a:t>
            </a:r>
          </a:p>
          <a:p>
            <a:r>
              <a:rPr lang="en-US" sz="1200" b="0" i="0" u="none" strike="noStrike" kern="1200" baseline="0" dirty="0" smtClean="0">
                <a:solidFill>
                  <a:schemeClr val="tx1"/>
                </a:solidFill>
                <a:latin typeface="+mn-lt"/>
                <a:ea typeface="+mn-ea"/>
                <a:cs typeface="+mn-cs"/>
              </a:rPr>
              <a:t>should explicitly state what knowledge they created or applied and what impact it has had</a:t>
            </a:r>
          </a:p>
          <a:p>
            <a:r>
              <a:rPr lang="en-US" sz="1200" b="0" i="0" u="none" strike="noStrike" kern="1200" baseline="0" dirty="0" smtClean="0">
                <a:solidFill>
                  <a:schemeClr val="tx1"/>
                </a:solidFill>
                <a:latin typeface="+mn-lt"/>
                <a:ea typeface="+mn-ea"/>
                <a:cs typeface="+mn-cs"/>
              </a:rPr>
              <a:t>or may likely have in the future. It is important to note here that “significant results” is</a:t>
            </a:r>
          </a:p>
          <a:p>
            <a:r>
              <a:rPr lang="en-US" sz="1200" b="0" i="0" u="none" strike="noStrike" kern="1200" baseline="0" dirty="0" smtClean="0">
                <a:solidFill>
                  <a:schemeClr val="tx1"/>
                </a:solidFill>
                <a:latin typeface="+mn-lt"/>
                <a:ea typeface="+mn-ea"/>
                <a:cs typeface="+mn-cs"/>
              </a:rPr>
              <a:t>intended to be broadly defined and not only “statistically significant results.”</a:t>
            </a:r>
          </a:p>
          <a:p>
            <a:r>
              <a:rPr lang="en-US" sz="1200" b="0" i="1" u="none" strike="noStrike" kern="1200" baseline="0" dirty="0" smtClean="0">
                <a:solidFill>
                  <a:schemeClr val="tx1"/>
                </a:solidFill>
                <a:latin typeface="+mn-lt"/>
                <a:ea typeface="+mn-ea"/>
                <a:cs typeface="+mn-cs"/>
              </a:rPr>
              <a:t>Evidence of significant results/impact includes:</a:t>
            </a:r>
          </a:p>
          <a:p>
            <a:r>
              <a:rPr lang="en-US" sz="1200" b="0" i="0" u="none" strike="noStrike" kern="1200" baseline="0" dirty="0" smtClean="0">
                <a:solidFill>
                  <a:schemeClr val="tx1"/>
                </a:solidFill>
                <a:latin typeface="+mn-lt"/>
                <a:ea typeface="+mn-ea"/>
                <a:cs typeface="+mn-cs"/>
              </a:rPr>
              <a:t>􀂃 The community contributing to as well as benefiting from the research or learning</a:t>
            </a:r>
          </a:p>
          <a:p>
            <a:r>
              <a:rPr lang="en-US" sz="1200" b="0" i="0" u="none" strike="noStrike" kern="1200" baseline="0" dirty="0" smtClean="0">
                <a:solidFill>
                  <a:schemeClr val="tx1"/>
                </a:solidFill>
                <a:latin typeface="+mn-lt"/>
                <a:ea typeface="+mn-ea"/>
                <a:cs typeface="+mn-cs"/>
              </a:rPr>
              <a:t>project</a:t>
            </a:r>
          </a:p>
          <a:p>
            <a:r>
              <a:rPr lang="en-US" sz="1200" b="0" i="0" u="none" strike="noStrike" kern="1200" baseline="0" dirty="0" smtClean="0">
                <a:solidFill>
                  <a:schemeClr val="tx1"/>
                </a:solidFill>
                <a:latin typeface="+mn-lt"/>
                <a:ea typeface="+mn-ea"/>
                <a:cs typeface="+mn-cs"/>
              </a:rPr>
              <a:t>􀂃 Making progress towards social equity</a:t>
            </a:r>
          </a:p>
          <a:p>
            <a:r>
              <a:rPr lang="en-US" sz="1200" b="0" i="0" u="none" strike="noStrike" kern="1200" baseline="0" dirty="0" smtClean="0">
                <a:solidFill>
                  <a:schemeClr val="tx1"/>
                </a:solidFill>
                <a:latin typeface="+mn-lt"/>
                <a:ea typeface="+mn-ea"/>
                <a:cs typeface="+mn-cs"/>
              </a:rPr>
              <a:t>􀂃 Changing health policy</a:t>
            </a:r>
          </a:p>
          <a:p>
            <a:r>
              <a:rPr lang="en-US" sz="1200" b="0" i="0" u="none" strike="noStrike" kern="1200" baseline="0" dirty="0" smtClean="0">
                <a:solidFill>
                  <a:schemeClr val="tx1"/>
                </a:solidFill>
                <a:latin typeface="+mn-lt"/>
                <a:ea typeface="+mn-ea"/>
                <a:cs typeface="+mn-cs"/>
              </a:rPr>
              <a:t>􀂃 Improving community health processes or outcomes</a:t>
            </a:r>
          </a:p>
          <a:p>
            <a:r>
              <a:rPr lang="en-US" sz="1200" b="0" i="0" u="none" strike="noStrike" kern="1200" baseline="0" dirty="0" smtClean="0">
                <a:solidFill>
                  <a:schemeClr val="tx1"/>
                </a:solidFill>
                <a:latin typeface="+mn-lt"/>
                <a:ea typeface="+mn-ea"/>
                <a:cs typeface="+mn-cs"/>
              </a:rPr>
              <a:t>􀂃 Securing increased funding to continue, expand or replicate the initial project or course</a:t>
            </a:r>
          </a:p>
          <a:p>
            <a:r>
              <a:rPr lang="en-US" sz="1200" b="0" i="0" u="none" strike="noStrike" kern="1200" baseline="0" dirty="0" smtClean="0">
                <a:solidFill>
                  <a:schemeClr val="tx1"/>
                </a:solidFill>
                <a:latin typeface="+mn-lt"/>
                <a:ea typeface="+mn-ea"/>
                <a:cs typeface="+mn-cs"/>
              </a:rPr>
              <a:t>􀂃 Securing increased funding for community partners</a:t>
            </a:r>
          </a:p>
          <a:p>
            <a:r>
              <a:rPr lang="en-US" sz="1200" b="0" i="0" u="none" strike="noStrike" kern="1200" baseline="0" dirty="0" smtClean="0">
                <a:solidFill>
                  <a:schemeClr val="tx1"/>
                </a:solidFill>
                <a:latin typeface="+mn-lt"/>
                <a:ea typeface="+mn-ea"/>
                <a:cs typeface="+mn-cs"/>
              </a:rPr>
              <a:t>􀂃 Increasing capacity of individuals in the community and community organizations to</a:t>
            </a:r>
          </a:p>
          <a:p>
            <a:r>
              <a:rPr lang="en-US" sz="1200" b="0" i="0" u="none" strike="noStrike" kern="1200" baseline="0" dirty="0" smtClean="0">
                <a:solidFill>
                  <a:schemeClr val="tx1"/>
                </a:solidFill>
                <a:latin typeface="+mn-lt"/>
                <a:ea typeface="+mn-ea"/>
                <a:cs typeface="+mn-cs"/>
              </a:rPr>
              <a:t>advocate for themselves</a:t>
            </a:r>
          </a:p>
          <a:p>
            <a:r>
              <a:rPr lang="en-US" sz="1200" b="0" i="0" u="none" strike="noStrike" kern="1200" baseline="0" dirty="0" smtClean="0">
                <a:solidFill>
                  <a:schemeClr val="tx1"/>
                </a:solidFill>
                <a:latin typeface="+mn-lt"/>
                <a:ea typeface="+mn-ea"/>
                <a:cs typeface="+mn-cs"/>
              </a:rPr>
              <a:t>􀂃 Enhancing the ability of trainees or students to assume positions of leadership and</a:t>
            </a:r>
          </a:p>
          <a:p>
            <a:r>
              <a:rPr lang="en-US" sz="1200" b="0" i="0" u="none" strike="noStrike" kern="1200" baseline="0" dirty="0" smtClean="0">
                <a:solidFill>
                  <a:schemeClr val="tx1"/>
                </a:solidFill>
                <a:latin typeface="+mn-lt"/>
                <a:ea typeface="+mn-ea"/>
                <a:cs typeface="+mn-cs"/>
              </a:rPr>
              <a:t>community engagement</a:t>
            </a:r>
          </a:p>
          <a:p>
            <a:r>
              <a:rPr lang="en-US" sz="1200" b="0" i="0" u="none" strike="noStrike" kern="1200" baseline="0" dirty="0" smtClean="0">
                <a:solidFill>
                  <a:schemeClr val="tx1"/>
                </a:solidFill>
                <a:latin typeface="+mn-lt"/>
                <a:ea typeface="+mn-ea"/>
                <a:cs typeface="+mn-cs"/>
              </a:rPr>
              <a:t>􀂃 Utilizing the work to add consequentially to the discipline and to the community</a:t>
            </a:r>
          </a:p>
          <a:p>
            <a:r>
              <a:rPr lang="en-US" sz="1200" b="0" i="0" u="none" strike="noStrike" kern="1200" baseline="0" dirty="0" smtClean="0">
                <a:solidFill>
                  <a:schemeClr val="tx1"/>
                </a:solidFill>
                <a:latin typeface="+mn-lt"/>
                <a:ea typeface="+mn-ea"/>
                <a:cs typeface="+mn-cs"/>
              </a:rPr>
              <a:t>􀂃 Opening up additional areas for further exploration and collaboration through the work</a:t>
            </a:r>
          </a:p>
          <a:p>
            <a:r>
              <a:rPr lang="en-US" sz="1200" b="0" i="0" u="none" strike="noStrike" kern="1200" baseline="0" dirty="0" smtClean="0">
                <a:solidFill>
                  <a:schemeClr val="tx1"/>
                </a:solidFill>
                <a:latin typeface="+mn-lt"/>
                <a:ea typeface="+mn-ea"/>
                <a:cs typeface="+mn-cs"/>
              </a:rPr>
              <a:t>􀂃 Utilizing the work to make a contribution consistent with the purpose and target of the</a:t>
            </a:r>
          </a:p>
          <a:p>
            <a:r>
              <a:rPr lang="en-US" sz="1200" b="0" i="0" u="none" strike="noStrike" kern="1200" baseline="0" dirty="0" smtClean="0">
                <a:solidFill>
                  <a:schemeClr val="tx1"/>
                </a:solidFill>
                <a:latin typeface="+mn-lt"/>
                <a:ea typeface="+mn-ea"/>
                <a:cs typeface="+mn-cs"/>
              </a:rPr>
              <a:t>work over a period of time</a:t>
            </a:r>
          </a:p>
          <a:p>
            <a:r>
              <a:rPr lang="en-US" sz="1200" b="0" i="0" u="none" strike="noStrike" kern="1200" baseline="0" dirty="0" smtClean="0">
                <a:solidFill>
                  <a:schemeClr val="tx1"/>
                </a:solidFill>
                <a:latin typeface="+mn-lt"/>
                <a:ea typeface="+mn-ea"/>
                <a:cs typeface="+mn-cs"/>
              </a:rPr>
              <a:t>􀂃 Disseminating geographically limited work with clear discussion as to its</a:t>
            </a:r>
          </a:p>
          <a:p>
            <a:r>
              <a:rPr lang="en-US" sz="1200" b="0" i="0" u="none" strike="noStrike" kern="1200" baseline="0" dirty="0" smtClean="0">
                <a:solidFill>
                  <a:schemeClr val="tx1"/>
                </a:solidFill>
                <a:latin typeface="+mn-lt"/>
                <a:ea typeface="+mn-ea"/>
                <a:cs typeface="+mn-cs"/>
              </a:rPr>
              <a:t>generalizability to other populations or as a model that can be further investigated in</a:t>
            </a:r>
          </a:p>
          <a:p>
            <a:r>
              <a:rPr lang="en-US" sz="1200" b="0" i="0" u="none" strike="noStrike" kern="1200" baseline="0" dirty="0" smtClean="0">
                <a:solidFill>
                  <a:schemeClr val="tx1"/>
                </a:solidFill>
                <a:latin typeface="+mn-lt"/>
                <a:ea typeface="+mn-ea"/>
                <a:cs typeface="+mn-cs"/>
              </a:rPr>
              <a:t>other settings</a:t>
            </a:r>
          </a:p>
          <a:p>
            <a:r>
              <a:rPr lang="en-US" sz="1200" b="1" i="0" u="none" strike="noStrike" kern="1200" baseline="0" dirty="0" smtClean="0">
                <a:solidFill>
                  <a:schemeClr val="tx1"/>
                </a:solidFill>
                <a:latin typeface="+mn-lt"/>
                <a:ea typeface="+mn-ea"/>
                <a:cs typeface="+mn-cs"/>
              </a:rPr>
              <a:t>5. Effective Presentation/Dissemination to Academic and Community Audiences</a:t>
            </a:r>
          </a:p>
          <a:p>
            <a:r>
              <a:rPr lang="en-US" sz="1200" b="0" i="0" u="none" strike="noStrike" kern="1200" baseline="0" dirty="0" smtClean="0">
                <a:solidFill>
                  <a:schemeClr val="tx1"/>
                </a:solidFill>
                <a:latin typeface="+mn-lt"/>
                <a:ea typeface="+mn-ea"/>
                <a:cs typeface="+mn-cs"/>
              </a:rPr>
              <a:t>Central to scholarly pursuits is the effective presentation and dissemination of results.</a:t>
            </a:r>
          </a:p>
          <a:p>
            <a:r>
              <a:rPr lang="en-US" sz="1200" b="0" i="0" u="none" strike="noStrike" kern="1200" baseline="0" dirty="0" smtClean="0">
                <a:solidFill>
                  <a:schemeClr val="tx1"/>
                </a:solidFill>
                <a:latin typeface="+mn-lt"/>
                <a:ea typeface="+mn-ea"/>
                <a:cs typeface="+mn-cs"/>
              </a:rPr>
              <a:t>Scholars should possess effective oral and written communication skills that enable them</a:t>
            </a:r>
          </a:p>
          <a:p>
            <a:r>
              <a:rPr lang="en-US" sz="1200" b="0" i="0" u="none" strike="noStrike" kern="1200" baseline="0" dirty="0" smtClean="0">
                <a:solidFill>
                  <a:schemeClr val="tx1"/>
                </a:solidFill>
                <a:latin typeface="+mn-lt"/>
                <a:ea typeface="+mn-ea"/>
                <a:cs typeface="+mn-cs"/>
              </a:rPr>
              <a:t>to convert knowledge into language that a public audience can understand. Scholars</a:t>
            </a:r>
          </a:p>
          <a:p>
            <a:r>
              <a:rPr lang="en-US" sz="1200" b="0" i="0" u="none" strike="noStrike" kern="1200" baseline="0" dirty="0" smtClean="0">
                <a:solidFill>
                  <a:schemeClr val="tx1"/>
                </a:solidFill>
                <a:latin typeface="+mn-lt"/>
                <a:ea typeface="+mn-ea"/>
                <a:cs typeface="+mn-cs"/>
              </a:rPr>
              <a:t>should communicate with appropriate audiences and subject their ideas to critical inquiry</a:t>
            </a:r>
          </a:p>
          <a:p>
            <a:r>
              <a:rPr lang="en-US" sz="1200" b="0" i="0" u="none" strike="noStrike" kern="1200" baseline="0" dirty="0" smtClean="0">
                <a:solidFill>
                  <a:schemeClr val="tx1"/>
                </a:solidFill>
                <a:latin typeface="+mn-lt"/>
                <a:ea typeface="+mn-ea"/>
                <a:cs typeface="+mn-cs"/>
              </a:rPr>
              <a:t>and independent review.</a:t>
            </a:r>
          </a:p>
          <a:p>
            <a:r>
              <a:rPr lang="en-US" sz="1200" b="0" i="1" u="none" strike="noStrike" kern="1200" baseline="0" dirty="0" smtClean="0">
                <a:solidFill>
                  <a:schemeClr val="tx1"/>
                </a:solidFill>
                <a:latin typeface="+mn-lt"/>
                <a:ea typeface="+mn-ea"/>
                <a:cs typeface="+mn-cs"/>
              </a:rPr>
              <a:t>Evidence of effective presentation and dissemination includes:</a:t>
            </a:r>
          </a:p>
          <a:p>
            <a:r>
              <a:rPr lang="en-US" sz="1200" b="0" i="0" u="none" strike="noStrike" kern="1200" baseline="0" dirty="0" smtClean="0">
                <a:solidFill>
                  <a:schemeClr val="tx1"/>
                </a:solidFill>
                <a:latin typeface="+mn-lt"/>
                <a:ea typeface="+mn-ea"/>
                <a:cs typeface="+mn-cs"/>
              </a:rPr>
              <a:t>􀂃 Publishing research results or teaching innovations in peer-reviewed journals,</a:t>
            </a:r>
          </a:p>
          <a:p>
            <a:r>
              <a:rPr lang="en-US" sz="1200" b="0" i="0" u="none" strike="noStrike" kern="1200" baseline="0" dirty="0" smtClean="0">
                <a:solidFill>
                  <a:schemeClr val="tx1"/>
                </a:solidFill>
                <a:latin typeface="+mn-lt"/>
                <a:ea typeface="+mn-ea"/>
                <a:cs typeface="+mn-cs"/>
              </a:rPr>
              <a:t>practitioner journals, professional journals</a:t>
            </a:r>
          </a:p>
          <a:p>
            <a:r>
              <a:rPr lang="en-US" sz="1200" b="0" i="0" u="none" strike="noStrike" kern="1200" baseline="0" dirty="0" smtClean="0">
                <a:solidFill>
                  <a:schemeClr val="tx1"/>
                </a:solidFill>
                <a:latin typeface="+mn-lt"/>
                <a:ea typeface="+mn-ea"/>
                <a:cs typeface="+mn-cs"/>
              </a:rPr>
              <a:t>􀂃 Publishing in periodicals or newspapers read by community members</a:t>
            </a:r>
          </a:p>
          <a:p>
            <a:r>
              <a:rPr lang="en-US" sz="1200" b="0" i="0" u="none" strike="noStrike" kern="1200" baseline="0" dirty="0" smtClean="0">
                <a:solidFill>
                  <a:schemeClr val="tx1"/>
                </a:solidFill>
                <a:latin typeface="+mn-lt"/>
                <a:ea typeface="+mn-ea"/>
                <a:cs typeface="+mn-cs"/>
              </a:rPr>
              <a:t>􀂃 Disseminating information through other media used by community members,</a:t>
            </a:r>
          </a:p>
          <a:p>
            <a:r>
              <a:rPr lang="en-US" sz="1200" b="0" i="0" u="none" strike="noStrike" kern="1200" baseline="0" dirty="0" smtClean="0">
                <a:solidFill>
                  <a:schemeClr val="tx1"/>
                </a:solidFill>
                <a:latin typeface="+mn-lt"/>
                <a:ea typeface="+mn-ea"/>
                <a:cs typeface="+mn-cs"/>
              </a:rPr>
              <a:t>practitioners or policy makers (radio, newsletters, podcasts, etc.)</a:t>
            </a:r>
          </a:p>
          <a:p>
            <a:r>
              <a:rPr lang="en-US" sz="1200" b="0" i="0" u="none" strike="noStrike" kern="1200" baseline="0" dirty="0" smtClean="0">
                <a:solidFill>
                  <a:schemeClr val="tx1"/>
                </a:solidFill>
                <a:latin typeface="+mn-lt"/>
                <a:ea typeface="+mn-ea"/>
                <a:cs typeface="+mn-cs"/>
              </a:rPr>
              <a:t>􀂃 Utilizing video, computer or distance programs that reach community</a:t>
            </a:r>
          </a:p>
          <a:p>
            <a:r>
              <a:rPr lang="en-US" sz="1200" b="0" i="0" u="none" strike="noStrike" kern="1200" baseline="0" dirty="0" smtClean="0">
                <a:solidFill>
                  <a:schemeClr val="tx1"/>
                </a:solidFill>
                <a:latin typeface="+mn-lt"/>
                <a:ea typeface="+mn-ea"/>
                <a:cs typeface="+mn-cs"/>
              </a:rPr>
              <a:t>􀂃 Producing policy documents directed towards service providers, policy makers or</a:t>
            </a:r>
          </a:p>
          <a:p>
            <a:r>
              <a:rPr lang="en-US" sz="1200" b="0" i="0" u="none" strike="noStrike" kern="1200" baseline="0" dirty="0" smtClean="0">
                <a:solidFill>
                  <a:schemeClr val="tx1"/>
                </a:solidFill>
                <a:latin typeface="+mn-lt"/>
                <a:ea typeface="+mn-ea"/>
                <a:cs typeface="+mn-cs"/>
              </a:rPr>
              <a:t>legislators</a:t>
            </a:r>
          </a:p>
          <a:p>
            <a:r>
              <a:rPr lang="en-US" sz="1200" b="0" i="0" u="none" strike="noStrike" kern="1200" baseline="0" dirty="0" smtClean="0">
                <a:solidFill>
                  <a:schemeClr val="tx1"/>
                </a:solidFill>
                <a:latin typeface="+mn-lt"/>
                <a:ea typeface="+mn-ea"/>
                <a:cs typeface="+mn-cs"/>
              </a:rPr>
              <a:t>􀂃 Presenting at community events</a:t>
            </a:r>
          </a:p>
          <a:p>
            <a:r>
              <a:rPr lang="en-US" sz="1200" b="0" i="0" u="none" strike="noStrike" kern="1200" baseline="0" dirty="0" smtClean="0">
                <a:solidFill>
                  <a:schemeClr val="tx1"/>
                </a:solidFill>
                <a:latin typeface="+mn-lt"/>
                <a:ea typeface="+mn-ea"/>
                <a:cs typeface="+mn-cs"/>
              </a:rPr>
              <a:t>􀂃 Co-authoring any of the above with community partners</a:t>
            </a:r>
          </a:p>
          <a:p>
            <a:r>
              <a:rPr lang="en-US" sz="1200" b="1" i="0" u="none" strike="noStrike" kern="1200" baseline="0" dirty="0" smtClean="0">
                <a:solidFill>
                  <a:schemeClr val="tx1"/>
                </a:solidFill>
                <a:latin typeface="+mn-lt"/>
                <a:ea typeface="+mn-ea"/>
                <a:cs typeface="+mn-cs"/>
              </a:rPr>
              <a:t>6. Reflective Critique: Lessons Learned to Improve the Scholarship and Community</a:t>
            </a:r>
          </a:p>
          <a:p>
            <a:r>
              <a:rPr lang="en-US" sz="1200" b="1" i="0" u="none" strike="noStrike" kern="1200" baseline="0" dirty="0" smtClean="0">
                <a:solidFill>
                  <a:schemeClr val="tx1"/>
                </a:solidFill>
                <a:latin typeface="+mn-lt"/>
                <a:ea typeface="+mn-ea"/>
                <a:cs typeface="+mn-cs"/>
              </a:rPr>
              <a:t>Engagement</a:t>
            </a:r>
          </a:p>
          <a:p>
            <a:r>
              <a:rPr lang="en-US" sz="1200" b="0" i="0" u="none" strike="noStrike" kern="1200" baseline="0" dirty="0" smtClean="0">
                <a:solidFill>
                  <a:schemeClr val="tx1"/>
                </a:solidFill>
                <a:latin typeface="+mn-lt"/>
                <a:ea typeface="+mn-ea"/>
                <a:cs typeface="+mn-cs"/>
              </a:rPr>
              <a:t>Community-engaged scholars should demonstrate an ability to critically reflect on their</a:t>
            </a:r>
          </a:p>
          <a:p>
            <a:r>
              <a:rPr lang="en-US" sz="1200" b="0" i="0" u="none" strike="noStrike" kern="1200" baseline="0" dirty="0" smtClean="0">
                <a:solidFill>
                  <a:schemeClr val="tx1"/>
                </a:solidFill>
                <a:latin typeface="+mn-lt"/>
                <a:ea typeface="+mn-ea"/>
                <a:cs typeface="+mn-cs"/>
              </a:rPr>
              <a:t>work, their community partnerships, the issues and challenges that arise and how they are</a:t>
            </a:r>
          </a:p>
          <a:p>
            <a:r>
              <a:rPr lang="en-US" sz="1200" b="0" i="0" u="none" strike="noStrike" kern="1200" baseline="0" dirty="0" smtClean="0">
                <a:solidFill>
                  <a:schemeClr val="tx1"/>
                </a:solidFill>
                <a:latin typeface="+mn-lt"/>
                <a:ea typeface="+mn-ea"/>
                <a:cs typeface="+mn-cs"/>
              </a:rPr>
              <a:t>able to address these (for example, issues of power, resources, capacity, racism, </a:t>
            </a:r>
            <a:r>
              <a:rPr lang="en-US" sz="1200" b="0" i="0" u="none" strike="noStrike" kern="1200" baseline="0" dirty="0" err="1" smtClean="0">
                <a:solidFill>
                  <a:schemeClr val="tx1"/>
                </a:solidFill>
                <a:latin typeface="+mn-lt"/>
                <a:ea typeface="+mn-ea"/>
                <a:cs typeface="+mn-cs"/>
              </a:rPr>
              <a:t>etc</a:t>
            </a:r>
            <a:r>
              <a:rPr lang="en-US" sz="1200" b="0" i="0" u="none" strike="noStrike" kern="1200" baseline="0" dirty="0" smtClean="0">
                <a:solidFill>
                  <a:schemeClr val="tx1"/>
                </a:solidFill>
                <a:latin typeface="+mn-lt"/>
                <a:ea typeface="+mn-ea"/>
                <a:cs typeface="+mn-cs"/>
              </a:rPr>
              <a:t>).</a:t>
            </a:r>
          </a:p>
          <a:p>
            <a:r>
              <a:rPr lang="en-US" sz="1200" b="0" i="0" u="none" strike="noStrike" kern="1200" baseline="0" dirty="0" smtClean="0">
                <a:solidFill>
                  <a:schemeClr val="tx1"/>
                </a:solidFill>
                <a:latin typeface="+mn-lt"/>
                <a:ea typeface="+mn-ea"/>
                <a:cs typeface="+mn-cs"/>
              </a:rPr>
              <a:t>Community-engaged scholars should demonstrate an ability to consider such questions</a:t>
            </a:r>
          </a:p>
          <a:p>
            <a:r>
              <a:rPr lang="en-US" sz="1200" b="0" i="0" u="none" strike="noStrike" kern="1200" baseline="0" dirty="0" smtClean="0">
                <a:solidFill>
                  <a:schemeClr val="tx1"/>
                </a:solidFill>
                <a:latin typeface="+mn-lt"/>
                <a:ea typeface="+mn-ea"/>
                <a:cs typeface="+mn-cs"/>
              </a:rPr>
              <a:t>as: why did this project succeed or fail to achieve its intended outcomes; what could be</a:t>
            </a:r>
          </a:p>
          <a:p>
            <a:r>
              <a:rPr lang="en-US" sz="1200" b="0" i="0" u="none" strike="noStrike" kern="1200" baseline="0" dirty="0" smtClean="0">
                <a:solidFill>
                  <a:schemeClr val="tx1"/>
                </a:solidFill>
                <a:latin typeface="+mn-lt"/>
                <a:ea typeface="+mn-ea"/>
                <a:cs typeface="+mn-cs"/>
              </a:rPr>
              <a:t>done differently in succeeding projects to improve outcomes; is this project an idea that is</a:t>
            </a:r>
          </a:p>
          <a:p>
            <a:r>
              <a:rPr lang="en-US" sz="1200" b="0" i="0" u="none" strike="noStrike" kern="1200" baseline="0" dirty="0" smtClean="0">
                <a:solidFill>
                  <a:schemeClr val="tx1"/>
                </a:solidFill>
                <a:latin typeface="+mn-lt"/>
                <a:ea typeface="+mn-ea"/>
                <a:cs typeface="+mn-cs"/>
              </a:rPr>
              <a:t>deserving of further time and effort?</a:t>
            </a:r>
          </a:p>
          <a:p>
            <a:r>
              <a:rPr lang="en-US" sz="1200" b="0" i="1" u="none" strike="noStrike" kern="1200" baseline="0" dirty="0" smtClean="0">
                <a:solidFill>
                  <a:schemeClr val="tx1"/>
                </a:solidFill>
                <a:latin typeface="+mn-lt"/>
                <a:ea typeface="+mn-ea"/>
                <a:cs typeface="+mn-cs"/>
              </a:rPr>
              <a:t>Evidence of reflective critique includes:</a:t>
            </a:r>
          </a:p>
          <a:p>
            <a:r>
              <a:rPr lang="en-US" sz="1200" b="0" i="0" u="none" strike="noStrike" kern="1200" baseline="0" dirty="0" smtClean="0">
                <a:solidFill>
                  <a:schemeClr val="tx1"/>
                </a:solidFill>
                <a:latin typeface="+mn-lt"/>
                <a:ea typeface="+mn-ea"/>
                <a:cs typeface="+mn-cs"/>
              </a:rPr>
              <a:t>􀂃 Conducting debriefing sessions with community members</a:t>
            </a:r>
          </a:p>
          <a:p>
            <a:r>
              <a:rPr lang="en-US" sz="1200" b="0" i="0" u="none" strike="noStrike" kern="1200" baseline="0" dirty="0" smtClean="0">
                <a:solidFill>
                  <a:schemeClr val="tx1"/>
                </a:solidFill>
                <a:latin typeface="+mn-lt"/>
                <a:ea typeface="+mn-ea"/>
                <a:cs typeface="+mn-cs"/>
              </a:rPr>
              <a:t>􀂃 Seeking evaluations from community members</a:t>
            </a:r>
          </a:p>
          <a:p>
            <a:r>
              <a:rPr lang="en-US" sz="1200" b="0" i="0" u="none" strike="noStrike" kern="1200" baseline="0" dirty="0" smtClean="0">
                <a:solidFill>
                  <a:schemeClr val="tx1"/>
                </a:solidFill>
                <a:latin typeface="+mn-lt"/>
                <a:ea typeface="+mn-ea"/>
                <a:cs typeface="+mn-cs"/>
              </a:rPr>
              <a:t>􀂃 Changing project or course design based on feedback and lessons learned</a:t>
            </a:r>
          </a:p>
          <a:p>
            <a:r>
              <a:rPr lang="en-US" sz="1200" b="0" i="0" u="none" strike="noStrike" kern="1200" baseline="0" dirty="0" smtClean="0">
                <a:solidFill>
                  <a:schemeClr val="tx1"/>
                </a:solidFill>
                <a:latin typeface="+mn-lt"/>
                <a:ea typeface="+mn-ea"/>
                <a:cs typeface="+mn-cs"/>
              </a:rPr>
              <a:t>􀂃 Engaging in personal reflection concerning, for example, issues of privilege or racism</a:t>
            </a:r>
          </a:p>
          <a:p>
            <a:r>
              <a:rPr lang="en-US" sz="1200" b="1" i="0" u="none" strike="noStrike" kern="1200" baseline="0" dirty="0" smtClean="0">
                <a:solidFill>
                  <a:schemeClr val="tx1"/>
                </a:solidFill>
                <a:latin typeface="+mn-lt"/>
                <a:ea typeface="+mn-ea"/>
                <a:cs typeface="+mn-cs"/>
              </a:rPr>
              <a:t>7. Leadership and Personal Contribution</a:t>
            </a:r>
          </a:p>
          <a:p>
            <a:r>
              <a:rPr lang="en-US" sz="1200" b="0" i="0" u="none" strike="noStrike" kern="1200" baseline="0" dirty="0" smtClean="0">
                <a:solidFill>
                  <a:schemeClr val="tx1"/>
                </a:solidFill>
                <a:latin typeface="+mn-lt"/>
                <a:ea typeface="+mn-ea"/>
                <a:cs typeface="+mn-cs"/>
              </a:rPr>
              <a:t>One of the most consistent criteria for promotion or tenure in the academy is evidence of</a:t>
            </a:r>
          </a:p>
          <a:p>
            <a:r>
              <a:rPr lang="en-US" sz="1200" b="0" i="0" u="none" strike="noStrike" kern="1200" baseline="0" dirty="0" smtClean="0">
                <a:solidFill>
                  <a:schemeClr val="tx1"/>
                </a:solidFill>
                <a:latin typeface="+mn-lt"/>
                <a:ea typeface="+mn-ea"/>
                <a:cs typeface="+mn-cs"/>
              </a:rPr>
              <a:t>a national or international reputation. Community-engaged scholars should demonstrate,</a:t>
            </a:r>
          </a:p>
          <a:p>
            <a:r>
              <a:rPr lang="en-US" sz="1200" b="0" i="0" u="none" strike="noStrike" kern="1200" baseline="0" dirty="0" smtClean="0">
                <a:solidFill>
                  <a:schemeClr val="tx1"/>
                </a:solidFill>
                <a:latin typeface="+mn-lt"/>
                <a:ea typeface="+mn-ea"/>
                <a:cs typeface="+mn-cs"/>
              </a:rPr>
              <a:t>within their discipline, within the arena of community-engaged scholarship, or both, that</a:t>
            </a:r>
          </a:p>
          <a:p>
            <a:r>
              <a:rPr lang="en-US" sz="1200" b="0" i="0" u="none" strike="noStrike" kern="1200" baseline="0" dirty="0" smtClean="0">
                <a:solidFill>
                  <a:schemeClr val="tx1"/>
                </a:solidFill>
                <a:latin typeface="+mn-lt"/>
                <a:ea typeface="+mn-ea"/>
                <a:cs typeface="+mn-cs"/>
              </a:rPr>
              <a:t>their work has earned them a reputation for rigor, impact and the capacity to move the</a:t>
            </a:r>
          </a:p>
          <a:p>
            <a:r>
              <a:rPr lang="en-US" sz="1200" b="0" i="0" u="none" strike="noStrike" kern="1200" baseline="0" dirty="0" smtClean="0">
                <a:solidFill>
                  <a:schemeClr val="tx1"/>
                </a:solidFill>
                <a:latin typeface="+mn-lt"/>
                <a:ea typeface="+mn-ea"/>
                <a:cs typeface="+mn-cs"/>
              </a:rPr>
              <a:t>discipline or community change work forward. In addition, community-engaged scholars</a:t>
            </a:r>
          </a:p>
          <a:p>
            <a:r>
              <a:rPr lang="en-US" sz="1200" b="0" i="0" u="none" strike="noStrike" kern="1200" baseline="0" dirty="0" smtClean="0">
                <a:solidFill>
                  <a:schemeClr val="tx1"/>
                </a:solidFill>
                <a:latin typeface="+mn-lt"/>
                <a:ea typeface="+mn-ea"/>
                <a:cs typeface="+mn-cs"/>
              </a:rPr>
              <a:t>should demonstrate an ability to serve in leadership roles.</a:t>
            </a:r>
          </a:p>
          <a:p>
            <a:r>
              <a:rPr lang="en-US" sz="1200" b="0" i="1" u="none" strike="noStrike" kern="1200" baseline="0" dirty="0" smtClean="0">
                <a:solidFill>
                  <a:schemeClr val="tx1"/>
                </a:solidFill>
                <a:latin typeface="+mn-lt"/>
                <a:ea typeface="+mn-ea"/>
                <a:cs typeface="+mn-cs"/>
              </a:rPr>
              <a:t>Evidence of leadership and personal contribution includes:</a:t>
            </a:r>
          </a:p>
          <a:p>
            <a:r>
              <a:rPr lang="en-US" sz="1200" b="0" i="0" u="none" strike="noStrike" kern="1200" baseline="0" dirty="0" smtClean="0">
                <a:solidFill>
                  <a:schemeClr val="tx1"/>
                </a:solidFill>
                <a:latin typeface="+mn-lt"/>
                <a:ea typeface="+mn-ea"/>
                <a:cs typeface="+mn-cs"/>
              </a:rPr>
              <a:t>􀂃 Receiving invitations to present to professional society meetings, national or</a:t>
            </a:r>
          </a:p>
          <a:p>
            <a:r>
              <a:rPr lang="en-US" sz="1200" b="0" i="0" u="none" strike="noStrike" kern="1200" baseline="0" dirty="0" smtClean="0">
                <a:solidFill>
                  <a:schemeClr val="tx1"/>
                </a:solidFill>
                <a:latin typeface="+mn-lt"/>
                <a:ea typeface="+mn-ea"/>
                <a:cs typeface="+mn-cs"/>
              </a:rPr>
              <a:t>international conferences</a:t>
            </a:r>
          </a:p>
          <a:p>
            <a:r>
              <a:rPr lang="en-US" sz="1200" b="0" i="0" u="none" strike="noStrike" kern="1200" baseline="0" dirty="0" smtClean="0">
                <a:solidFill>
                  <a:schemeClr val="tx1"/>
                </a:solidFill>
                <a:latin typeface="+mn-lt"/>
                <a:ea typeface="+mn-ea"/>
                <a:cs typeface="+mn-cs"/>
              </a:rPr>
              <a:t>􀂃 Receiving invitations to present to community audiences</a:t>
            </a:r>
          </a:p>
          <a:p>
            <a:r>
              <a:rPr lang="en-US" sz="1200" b="0" i="0" u="none" strike="noStrike" kern="1200" baseline="0" dirty="0" smtClean="0">
                <a:solidFill>
                  <a:schemeClr val="tx1"/>
                </a:solidFill>
                <a:latin typeface="+mn-lt"/>
                <a:ea typeface="+mn-ea"/>
                <a:cs typeface="+mn-cs"/>
              </a:rPr>
              <a:t>􀂃 Receiving invitations to testify before legislative bodies</a:t>
            </a:r>
          </a:p>
          <a:p>
            <a:r>
              <a:rPr lang="en-US" sz="1200" b="0" i="0" u="none" strike="noStrike" kern="1200" baseline="0" dirty="0" smtClean="0">
                <a:solidFill>
                  <a:schemeClr val="tx1"/>
                </a:solidFill>
                <a:latin typeface="+mn-lt"/>
                <a:ea typeface="+mn-ea"/>
                <a:cs typeface="+mn-cs"/>
              </a:rPr>
              <a:t>􀂃 Receiving invitations to appear in the media</a:t>
            </a:r>
          </a:p>
          <a:p>
            <a:r>
              <a:rPr lang="en-US" sz="1200" b="0" i="0" u="none" strike="noStrike" kern="1200" baseline="0" dirty="0" smtClean="0">
                <a:solidFill>
                  <a:schemeClr val="tx1"/>
                </a:solidFill>
                <a:latin typeface="+mn-lt"/>
                <a:ea typeface="+mn-ea"/>
                <a:cs typeface="+mn-cs"/>
              </a:rPr>
              <a:t>􀂃 Receiving invitations to serve on advisory or policy-making committee at national,</a:t>
            </a:r>
          </a:p>
          <a:p>
            <a:r>
              <a:rPr lang="en-US" sz="1200" b="0" i="0" u="none" strike="noStrike" kern="1200" baseline="0" dirty="0" smtClean="0">
                <a:solidFill>
                  <a:schemeClr val="tx1"/>
                </a:solidFill>
                <a:latin typeface="+mn-lt"/>
                <a:ea typeface="+mn-ea"/>
                <a:cs typeface="+mn-cs"/>
              </a:rPr>
              <a:t>regional, state and/or community levels</a:t>
            </a:r>
          </a:p>
          <a:p>
            <a:r>
              <a:rPr lang="en-US" sz="1200" b="0" i="0" u="none" strike="noStrike" kern="1200" baseline="0" dirty="0" smtClean="0">
                <a:solidFill>
                  <a:schemeClr val="tx1"/>
                </a:solidFill>
                <a:latin typeface="+mn-lt"/>
                <a:ea typeface="+mn-ea"/>
                <a:cs typeface="+mn-cs"/>
              </a:rPr>
              <a:t>􀂃 Receiving invitations to serve on editorial boards</a:t>
            </a:r>
          </a:p>
          <a:p>
            <a:r>
              <a:rPr lang="en-US" sz="1200" b="0" i="0" u="none" strike="noStrike" kern="1200" baseline="0" dirty="0" smtClean="0">
                <a:solidFill>
                  <a:schemeClr val="tx1"/>
                </a:solidFill>
                <a:latin typeface="+mn-lt"/>
                <a:ea typeface="+mn-ea"/>
                <a:cs typeface="+mn-cs"/>
              </a:rPr>
              <a:t>􀂃 Directing community-based activities</a:t>
            </a:r>
          </a:p>
          <a:p>
            <a:r>
              <a:rPr lang="en-US" sz="1200" b="0" i="0" u="none" strike="noStrike" kern="1200" baseline="0" dirty="0" smtClean="0">
                <a:solidFill>
                  <a:schemeClr val="tx1"/>
                </a:solidFill>
                <a:latin typeface="+mn-lt"/>
                <a:ea typeface="+mn-ea"/>
                <a:cs typeface="+mn-cs"/>
              </a:rPr>
              <a:t>􀂃 Organizing partnerships with community organizations to improve health</a:t>
            </a:r>
          </a:p>
          <a:p>
            <a:r>
              <a:rPr lang="en-US" sz="1200" b="0" i="0" u="none" strike="noStrike" kern="1200" baseline="0" dirty="0" smtClean="0">
                <a:solidFill>
                  <a:schemeClr val="tx1"/>
                </a:solidFill>
                <a:latin typeface="+mn-lt"/>
                <a:ea typeface="+mn-ea"/>
                <a:cs typeface="+mn-cs"/>
              </a:rPr>
              <a:t>􀂃 Receiving awards or letters of appreciation from community-based organizations for</a:t>
            </a:r>
          </a:p>
          <a:p>
            <a:r>
              <a:rPr lang="en-US" sz="1200" b="0" i="0" u="none" strike="noStrike" kern="1200" baseline="0" dirty="0" smtClean="0">
                <a:solidFill>
                  <a:schemeClr val="tx1"/>
                </a:solidFill>
                <a:latin typeface="+mn-lt"/>
                <a:ea typeface="+mn-ea"/>
                <a:cs typeface="+mn-cs"/>
              </a:rPr>
              <a:t>contributions to community health</a:t>
            </a:r>
          </a:p>
          <a:p>
            <a:r>
              <a:rPr lang="en-US" sz="1200" b="0" i="0" u="none" strike="noStrike" kern="1200" baseline="0" dirty="0" smtClean="0">
                <a:solidFill>
                  <a:schemeClr val="tx1"/>
                </a:solidFill>
                <a:latin typeface="+mn-lt"/>
                <a:ea typeface="+mn-ea"/>
                <a:cs typeface="+mn-cs"/>
              </a:rPr>
              <a:t>􀂃 Mentoring students, junior faculty and community partners</a:t>
            </a:r>
          </a:p>
          <a:p>
            <a:r>
              <a:rPr lang="en-US" sz="1200" b="0" i="0" u="none" strike="noStrike" kern="1200" baseline="0" dirty="0" smtClean="0">
                <a:solidFill>
                  <a:schemeClr val="tx1"/>
                </a:solidFill>
                <a:latin typeface="+mn-lt"/>
                <a:ea typeface="+mn-ea"/>
                <a:cs typeface="+mn-cs"/>
              </a:rPr>
              <a:t>􀂃 Being asked to be a peer observer of colleague’s teaching</a:t>
            </a:r>
          </a:p>
          <a:p>
            <a:r>
              <a:rPr lang="en-US" sz="1200" b="1" i="0" u="none" strike="noStrike" kern="1200" baseline="0" dirty="0" smtClean="0">
                <a:solidFill>
                  <a:schemeClr val="tx1"/>
                </a:solidFill>
                <a:latin typeface="+mn-lt"/>
                <a:ea typeface="+mn-ea"/>
                <a:cs typeface="+mn-cs"/>
              </a:rPr>
              <a:t>8. Consistently Ethical Behavior: Socially Responsible Conduct of Research and</a:t>
            </a:r>
          </a:p>
          <a:p>
            <a:r>
              <a:rPr lang="en-US" sz="1200" b="1" i="0" u="none" strike="noStrike" kern="1200" baseline="0" dirty="0" smtClean="0">
                <a:solidFill>
                  <a:schemeClr val="tx1"/>
                </a:solidFill>
                <a:latin typeface="+mn-lt"/>
                <a:ea typeface="+mn-ea"/>
                <a:cs typeface="+mn-cs"/>
              </a:rPr>
              <a:t>Teaching</a:t>
            </a:r>
          </a:p>
          <a:p>
            <a:r>
              <a:rPr lang="en-US" sz="1200" b="0" i="0" u="none" strike="noStrike" kern="1200" baseline="0" dirty="0" smtClean="0">
                <a:solidFill>
                  <a:schemeClr val="tx1"/>
                </a:solidFill>
                <a:latin typeface="+mn-lt"/>
                <a:ea typeface="+mn-ea"/>
                <a:cs typeface="+mn-cs"/>
              </a:rPr>
              <a:t>Consistently ethical behavior links scholarship to personal virtues. This reference</a:t>
            </a:r>
          </a:p>
          <a:p>
            <a:r>
              <a:rPr lang="en-US" sz="1200" b="0" i="0" u="none" strike="noStrike" kern="1200" baseline="0" dirty="0" smtClean="0">
                <a:solidFill>
                  <a:schemeClr val="tx1"/>
                </a:solidFill>
                <a:latin typeface="+mn-lt"/>
                <a:ea typeface="+mn-ea"/>
                <a:cs typeface="+mn-cs"/>
              </a:rPr>
              <a:t>suggests that scholarly work must be conducted with honesty, integrity, perseverance and</a:t>
            </a:r>
          </a:p>
          <a:p>
            <a:r>
              <a:rPr lang="en-US" sz="1200" b="0" i="0" u="none" strike="noStrike" kern="1200" baseline="0" dirty="0" smtClean="0">
                <a:solidFill>
                  <a:schemeClr val="tx1"/>
                </a:solidFill>
                <a:latin typeface="+mn-lt"/>
                <a:ea typeface="+mn-ea"/>
                <a:cs typeface="+mn-cs"/>
              </a:rPr>
              <a:t>courage. Ethical behavior considers that scholars will foster a respectful relationship with</a:t>
            </a:r>
          </a:p>
          <a:p>
            <a:r>
              <a:rPr lang="en-US" sz="1200" b="0" i="0" u="none" strike="noStrike" kern="1200" baseline="0" dirty="0" smtClean="0">
                <a:solidFill>
                  <a:schemeClr val="tx1"/>
                </a:solidFill>
                <a:latin typeface="+mn-lt"/>
                <a:ea typeface="+mn-ea"/>
                <a:cs typeface="+mn-cs"/>
              </a:rPr>
              <a:t>students, community participants, peers, and others who participate in or benefit from</a:t>
            </a:r>
          </a:p>
          <a:p>
            <a:r>
              <a:rPr lang="en-US" sz="1200" b="0" i="0" u="none" strike="noStrike" kern="1200" baseline="0" dirty="0" smtClean="0">
                <a:solidFill>
                  <a:schemeClr val="tx1"/>
                </a:solidFill>
                <a:latin typeface="+mn-lt"/>
                <a:ea typeface="+mn-ea"/>
                <a:cs typeface="+mn-cs"/>
              </a:rPr>
              <a:t>their work. Ethical behavior ensures the responsible conduct of research and the</a:t>
            </a:r>
          </a:p>
          <a:p>
            <a:r>
              <a:rPr lang="en-US" sz="1200" b="0" i="0" u="none" strike="noStrike" kern="1200" baseline="0" dirty="0" smtClean="0">
                <a:solidFill>
                  <a:schemeClr val="tx1"/>
                </a:solidFill>
                <a:latin typeface="+mn-lt"/>
                <a:ea typeface="+mn-ea"/>
                <a:cs typeface="+mn-cs"/>
              </a:rPr>
              <a:t>respectful engagement of communities and individuals to conduct research and teaching.</a:t>
            </a:r>
          </a:p>
          <a:p>
            <a:r>
              <a:rPr lang="en-US" sz="1200" b="0" i="0" u="none" strike="noStrike" kern="1200" baseline="0" dirty="0" smtClean="0">
                <a:solidFill>
                  <a:schemeClr val="tx1"/>
                </a:solidFill>
                <a:latin typeface="+mn-lt"/>
                <a:ea typeface="+mn-ea"/>
                <a:cs typeface="+mn-cs"/>
              </a:rPr>
              <a:t>Ethical behavior must consider cultural or community implications as well as university</a:t>
            </a:r>
          </a:p>
          <a:p>
            <a:r>
              <a:rPr lang="en-US" sz="1200" b="0" i="0" u="none" strike="noStrike" kern="1200" baseline="0" dirty="0" smtClean="0">
                <a:solidFill>
                  <a:schemeClr val="tx1"/>
                </a:solidFill>
                <a:latin typeface="+mn-lt"/>
                <a:ea typeface="+mn-ea"/>
                <a:cs typeface="+mn-cs"/>
              </a:rPr>
              <a:t>policies.</a:t>
            </a:r>
          </a:p>
          <a:p>
            <a:r>
              <a:rPr lang="en-US" sz="1200" b="0" i="1" u="none" strike="noStrike" kern="1200" baseline="0" dirty="0" smtClean="0">
                <a:solidFill>
                  <a:schemeClr val="tx1"/>
                </a:solidFill>
                <a:latin typeface="+mn-lt"/>
                <a:ea typeface="+mn-ea"/>
                <a:cs typeface="+mn-cs"/>
              </a:rPr>
              <a:t>Evidence of consistently ethical behavior includes:</a:t>
            </a:r>
          </a:p>
          <a:p>
            <a:r>
              <a:rPr lang="en-US" sz="1200" b="0" i="0" u="none" strike="noStrike" kern="1200" baseline="0" dirty="0" smtClean="0">
                <a:solidFill>
                  <a:schemeClr val="tx1"/>
                </a:solidFill>
                <a:latin typeface="+mn-lt"/>
                <a:ea typeface="+mn-ea"/>
                <a:cs typeface="+mn-cs"/>
              </a:rPr>
              <a:t>􀂃 Cultivating the conduct of “good science”, sound research techniques and appropriate</a:t>
            </a:r>
          </a:p>
          <a:p>
            <a:r>
              <a:rPr lang="en-US" sz="1200" b="0" i="0" u="none" strike="noStrike" kern="1200" baseline="0" dirty="0" smtClean="0">
                <a:solidFill>
                  <a:schemeClr val="tx1"/>
                </a:solidFill>
                <a:latin typeface="+mn-lt"/>
                <a:ea typeface="+mn-ea"/>
                <a:cs typeface="+mn-cs"/>
              </a:rPr>
              <a:t>engaged pedagogies that result in meaningful and beneficial contributions to</a:t>
            </a:r>
          </a:p>
          <a:p>
            <a:r>
              <a:rPr lang="en-US" sz="1200" b="0" i="0" u="none" strike="noStrike" kern="1200" baseline="0" dirty="0" smtClean="0">
                <a:solidFill>
                  <a:schemeClr val="tx1"/>
                </a:solidFill>
                <a:latin typeface="+mn-lt"/>
                <a:ea typeface="+mn-ea"/>
                <a:cs typeface="+mn-cs"/>
              </a:rPr>
              <a:t>communities.</a:t>
            </a:r>
          </a:p>
          <a:p>
            <a:r>
              <a:rPr lang="en-US" sz="1200" b="0" i="0" u="none" strike="noStrike" kern="1200" baseline="0" dirty="0" smtClean="0">
                <a:solidFill>
                  <a:schemeClr val="tx1"/>
                </a:solidFill>
                <a:latin typeface="+mn-lt"/>
                <a:ea typeface="+mn-ea"/>
                <a:cs typeface="+mn-cs"/>
              </a:rPr>
              <a:t>􀂃 Following the human subject review process and all other policies concerning the</a:t>
            </a:r>
          </a:p>
          <a:p>
            <a:r>
              <a:rPr lang="en-US" sz="1200" b="0" i="0" u="none" strike="noStrike" kern="1200" baseline="0" dirty="0" smtClean="0">
                <a:solidFill>
                  <a:schemeClr val="tx1"/>
                </a:solidFill>
                <a:latin typeface="+mn-lt"/>
                <a:ea typeface="+mn-ea"/>
                <a:cs typeface="+mn-cs"/>
              </a:rPr>
              <a:t>responsible conduct of research when conducting research projects, and specifically</a:t>
            </a:r>
          </a:p>
          <a:p>
            <a:r>
              <a:rPr lang="en-US" sz="1200" b="0" i="0" u="none" strike="noStrike" kern="1200" baseline="0" dirty="0" smtClean="0">
                <a:solidFill>
                  <a:schemeClr val="tx1"/>
                </a:solidFill>
                <a:latin typeface="+mn-lt"/>
                <a:ea typeface="+mn-ea"/>
                <a:cs typeface="+mn-cs"/>
              </a:rPr>
              <a:t>subjecting work to a community IRB or a university IRB committee focused on</a:t>
            </a:r>
          </a:p>
          <a:p>
            <a:r>
              <a:rPr lang="en-US" sz="1200" b="0" i="0" u="none" strike="noStrike" kern="1200" baseline="0" dirty="0" smtClean="0">
                <a:solidFill>
                  <a:schemeClr val="tx1"/>
                </a:solidFill>
                <a:latin typeface="+mn-lt"/>
                <a:ea typeface="+mn-ea"/>
                <a:cs typeface="+mn-cs"/>
              </a:rPr>
              <a:t>community based research, if these exist</a:t>
            </a:r>
          </a:p>
          <a:p>
            <a:r>
              <a:rPr lang="en-US" sz="1200" b="0" i="0" u="none" strike="noStrike" kern="1200" baseline="0" dirty="0" smtClean="0">
                <a:solidFill>
                  <a:schemeClr val="tx1"/>
                </a:solidFill>
                <a:latin typeface="+mn-lt"/>
                <a:ea typeface="+mn-ea"/>
                <a:cs typeface="+mn-cs"/>
              </a:rPr>
              <a:t>􀂃 Engaging communities in a respectful manner</a:t>
            </a:r>
          </a:p>
          <a:p>
            <a:r>
              <a:rPr lang="en-US" sz="1200" b="0" i="0" u="none" strike="noStrike" kern="1200" baseline="0" dirty="0" smtClean="0">
                <a:solidFill>
                  <a:schemeClr val="tx1"/>
                </a:solidFill>
                <a:latin typeface="+mn-lt"/>
                <a:ea typeface="+mn-ea"/>
                <a:cs typeface="+mn-cs"/>
              </a:rPr>
              <a:t>􀂃 Recognizing and valuing community knowledge systems and incorporating them into</a:t>
            </a:r>
          </a:p>
          <a:p>
            <a:r>
              <a:rPr lang="en-US" sz="1200" b="0" i="0" u="none" strike="noStrike" kern="1200" baseline="0" dirty="0" smtClean="0">
                <a:solidFill>
                  <a:schemeClr val="tx1"/>
                </a:solidFill>
                <a:latin typeface="+mn-lt"/>
                <a:ea typeface="+mn-ea"/>
                <a:cs typeface="+mn-cs"/>
              </a:rPr>
              <a:t>the research process and courses as appropriate</a:t>
            </a:r>
          </a:p>
          <a:p>
            <a:r>
              <a:rPr lang="en-US" sz="1200" b="0" i="0" u="none" strike="noStrike" kern="1200" baseline="0" dirty="0" smtClean="0">
                <a:solidFill>
                  <a:schemeClr val="tx1"/>
                </a:solidFill>
                <a:latin typeface="+mn-lt"/>
                <a:ea typeface="+mn-ea"/>
                <a:cs typeface="+mn-cs"/>
              </a:rPr>
              <a:t>􀂃 Acknowledging that customs and practices vary from one cultural community to the</a:t>
            </a:r>
          </a:p>
          <a:p>
            <a:r>
              <a:rPr lang="en-US" sz="1200" b="0" i="0" u="none" strike="noStrike" kern="1200" baseline="0" dirty="0" smtClean="0">
                <a:solidFill>
                  <a:schemeClr val="tx1"/>
                </a:solidFill>
                <a:latin typeface="+mn-lt"/>
                <a:ea typeface="+mn-ea"/>
                <a:cs typeface="+mn-cs"/>
              </a:rPr>
              <a:t>next and therefore should not be assumed when initially engaging a community</a:t>
            </a:r>
          </a:p>
          <a:p>
            <a:r>
              <a:rPr lang="en-US" sz="1200" b="0" i="0" u="none" strike="noStrike" kern="1200" baseline="0" dirty="0" smtClean="0">
                <a:solidFill>
                  <a:schemeClr val="tx1"/>
                </a:solidFill>
                <a:latin typeface="+mn-lt"/>
                <a:ea typeface="+mn-ea"/>
                <a:cs typeface="+mn-cs"/>
              </a:rPr>
              <a:t>􀂃 Approaching communities as mutual partners to foster trusting, equitable</a:t>
            </a:r>
          </a:p>
          <a:p>
            <a:r>
              <a:rPr lang="en-US" sz="1200" b="0" i="0" u="none" strike="noStrike" kern="1200" baseline="0" dirty="0" smtClean="0">
                <a:solidFill>
                  <a:schemeClr val="tx1"/>
                </a:solidFill>
                <a:latin typeface="+mn-lt"/>
                <a:ea typeface="+mn-ea"/>
                <a:cs typeface="+mn-cs"/>
              </a:rPr>
              <a:t>relationships</a:t>
            </a:r>
          </a:p>
          <a:p>
            <a:r>
              <a:rPr lang="en-US" sz="1200" b="0" i="0" u="none" strike="noStrike" kern="1200" baseline="0" dirty="0" smtClean="0">
                <a:solidFill>
                  <a:schemeClr val="tx1"/>
                </a:solidFill>
                <a:latin typeface="+mn-lt"/>
                <a:ea typeface="+mn-ea"/>
                <a:cs typeface="+mn-cs"/>
              </a:rPr>
              <a:t>􀂃 Focusing scholarly work on community assets not deficiencies, allowing community</a:t>
            </a:r>
          </a:p>
          <a:p>
            <a:r>
              <a:rPr lang="en-US" sz="1200" b="0" i="0" u="none" strike="noStrike" kern="1200" baseline="0" dirty="0" smtClean="0">
                <a:solidFill>
                  <a:schemeClr val="tx1"/>
                </a:solidFill>
                <a:latin typeface="+mn-lt"/>
                <a:ea typeface="+mn-ea"/>
                <a:cs typeface="+mn-cs"/>
              </a:rPr>
              <a:t>members to take active, meaningful roles in research and courses, not for example,</a:t>
            </a:r>
          </a:p>
          <a:p>
            <a:r>
              <a:rPr lang="en-US" sz="1200" b="0" i="0" u="none" strike="noStrike" kern="1200" baseline="0" dirty="0" smtClean="0">
                <a:solidFill>
                  <a:schemeClr val="tx1"/>
                </a:solidFill>
                <a:latin typeface="+mn-lt"/>
                <a:ea typeface="+mn-ea"/>
                <a:cs typeface="+mn-cs"/>
              </a:rPr>
              <a:t>simply serving as research subjects. The goal is to maintain an open, trusting</a:t>
            </a:r>
          </a:p>
          <a:p>
            <a:r>
              <a:rPr lang="en-US" sz="1200" b="0" i="0" u="none" strike="noStrike" kern="1200" baseline="0" dirty="0" smtClean="0">
                <a:solidFill>
                  <a:schemeClr val="tx1"/>
                </a:solidFill>
                <a:latin typeface="+mn-lt"/>
                <a:ea typeface="+mn-ea"/>
                <a:cs typeface="+mn-cs"/>
              </a:rPr>
              <a:t>relationship—one that empowers the community and reflects a true partnership.</a:t>
            </a:r>
          </a:p>
          <a:p>
            <a:r>
              <a:rPr lang="en-US" sz="1200" b="0" i="0" u="none" strike="noStrike" kern="1200" baseline="0" dirty="0" smtClean="0">
                <a:solidFill>
                  <a:schemeClr val="tx1"/>
                </a:solidFill>
                <a:latin typeface="+mn-lt"/>
                <a:ea typeface="+mn-ea"/>
                <a:cs typeface="+mn-cs"/>
              </a:rPr>
              <a:t>􀂃 Appropriately involving community partners in writing and reviewing products of the</a:t>
            </a:r>
          </a:p>
          <a:p>
            <a:r>
              <a:rPr lang="en-US" sz="1200" b="0" i="0" u="none" strike="noStrike" kern="1200" baseline="0" dirty="0" smtClean="0">
                <a:solidFill>
                  <a:schemeClr val="tx1"/>
                </a:solidFill>
                <a:latin typeface="+mn-lt"/>
                <a:ea typeface="+mn-ea"/>
                <a:cs typeface="+mn-cs"/>
              </a:rPr>
              <a:t>scholarship before they are published or otherwise disseminated.</a:t>
            </a:r>
          </a:p>
          <a:p>
            <a:r>
              <a:rPr lang="en-US" sz="1200" b="0" i="0" u="none" strike="noStrike" kern="1200" baseline="0" dirty="0" smtClean="0">
                <a:solidFill>
                  <a:schemeClr val="tx1"/>
                </a:solidFill>
                <a:latin typeface="+mn-lt"/>
                <a:ea typeface="+mn-ea"/>
                <a:cs typeface="+mn-cs"/>
              </a:rPr>
              <a:t>􀂃 Appropriately acknowledging community partners when writing, presenting, </a:t>
            </a:r>
            <a:r>
              <a:rPr lang="en-US" sz="1200" b="0" i="0" u="none" strike="noStrike" kern="1200" baseline="0" dirty="0" err="1" smtClean="0">
                <a:solidFill>
                  <a:schemeClr val="tx1"/>
                </a:solidFill>
                <a:latin typeface="+mn-lt"/>
                <a:ea typeface="+mn-ea"/>
                <a:cs typeface="+mn-cs"/>
              </a:rPr>
              <a:t>etc</a:t>
            </a:r>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about the collaborative work.</a:t>
            </a:r>
            <a:endParaRPr lang="en-US" dirty="0"/>
          </a:p>
        </p:txBody>
      </p:sp>
      <p:sp>
        <p:nvSpPr>
          <p:cNvPr id="4" name="Slide Number Placeholder 3"/>
          <p:cNvSpPr>
            <a:spLocks noGrp="1"/>
          </p:cNvSpPr>
          <p:nvPr>
            <p:ph type="sldNum" sz="quarter" idx="10"/>
          </p:nvPr>
        </p:nvSpPr>
        <p:spPr/>
        <p:txBody>
          <a:bodyPr/>
          <a:lstStyle/>
          <a:p>
            <a:fld id="{02AF7740-18BE-A14F-B18B-3ECD47F85DDF}" type="slidenum">
              <a:rPr lang="en-US" smtClean="0"/>
              <a:t>20</a:t>
            </a:fld>
            <a:endParaRPr lang="en-US"/>
          </a:p>
        </p:txBody>
      </p:sp>
    </p:spTree>
    <p:extLst>
      <p:ext uri="{BB962C8B-B14F-4D97-AF65-F5344CB8AC3E}">
        <p14:creationId xmlns:p14="http://schemas.microsoft.com/office/powerpoint/2010/main" val="9459815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7" name="Picture Placeholder 6"/>
          <p:cNvSpPr>
            <a:spLocks noGrp="1"/>
          </p:cNvSpPr>
          <p:nvPr>
            <p:ph type="pic" sz="quarter" idx="14" hasCustomPrompt="1"/>
          </p:nvPr>
        </p:nvSpPr>
        <p:spPr>
          <a:xfrm>
            <a:off x="2973232" y="1459360"/>
            <a:ext cx="6170768" cy="5398640"/>
          </a:xfrm>
        </p:spPr>
        <p:txBody>
          <a:bodyPr>
            <a:normAutofit/>
          </a:bodyPr>
          <a:lstStyle>
            <a:lvl1pPr marL="0" indent="0">
              <a:buNone/>
              <a:defRPr sz="1600" baseline="0">
                <a:solidFill>
                  <a:srgbClr val="000000"/>
                </a:solidFill>
              </a:defRPr>
            </a:lvl1pPr>
          </a:lstStyle>
          <a:p>
            <a:r>
              <a:rPr lang="en-US" dirty="0" smtClean="0"/>
              <a:t>Drag picture here</a:t>
            </a:r>
            <a:endParaRPr lang="en-US" dirty="0"/>
          </a:p>
        </p:txBody>
      </p:sp>
      <p:sp>
        <p:nvSpPr>
          <p:cNvPr id="6" name="Text Placeholder 5"/>
          <p:cNvSpPr>
            <a:spLocks noGrp="1"/>
          </p:cNvSpPr>
          <p:nvPr>
            <p:ph type="body" sz="quarter" idx="20"/>
          </p:nvPr>
        </p:nvSpPr>
        <p:spPr>
          <a:xfrm>
            <a:off x="2973232" y="428679"/>
            <a:ext cx="5576398" cy="602620"/>
          </a:xfrm>
        </p:spPr>
        <p:txBody>
          <a:bodyPr/>
          <a:lstStyle>
            <a:lvl1pPr>
              <a:defRPr b="0" i="0">
                <a:solidFill>
                  <a:srgbClr val="800000"/>
                </a:solidFill>
                <a:latin typeface="BentonSans Book"/>
                <a:cs typeface="BentonSans Book"/>
              </a:defRPr>
            </a:lvl1pPr>
          </a:lstStyle>
          <a:p>
            <a:pPr lvl="0"/>
            <a:r>
              <a:rPr lang="en-US" smtClean="0"/>
              <a:t>Click to edit Master text styles</a:t>
            </a:r>
          </a:p>
        </p:txBody>
      </p:sp>
      <p:sp>
        <p:nvSpPr>
          <p:cNvPr id="9" name="Rectangle 8"/>
          <p:cNvSpPr/>
          <p:nvPr userDrawn="1"/>
        </p:nvSpPr>
        <p:spPr>
          <a:xfrm>
            <a:off x="1432290" y="315589"/>
            <a:ext cx="1157161" cy="1335186"/>
          </a:xfrm>
          <a:prstGeom prst="rect">
            <a:avLst/>
          </a:prstGeom>
          <a:solidFill>
            <a:srgbClr val="68060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0" name="Picture 9"/>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219711"/>
            <a:ext cx="2743200" cy="1494790"/>
          </a:xfrm>
          <a:prstGeom prst="rect">
            <a:avLst/>
          </a:prstGeom>
        </p:spPr>
      </p:pic>
    </p:spTree>
    <p:extLst>
      <p:ext uri="{BB962C8B-B14F-4D97-AF65-F5344CB8AC3E}">
        <p14:creationId xmlns:p14="http://schemas.microsoft.com/office/powerpoint/2010/main" val="3253216213"/>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1215844" y="1559442"/>
            <a:ext cx="2249669" cy="4566721"/>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6" name="Footer Placeholder 5"/>
          <p:cNvSpPr>
            <a:spLocks noGrp="1"/>
          </p:cNvSpPr>
          <p:nvPr>
            <p:ph type="ftr" sz="quarter" idx="11"/>
          </p:nvPr>
        </p:nvSpPr>
        <p:spPr/>
        <p:txBody>
          <a:bodyPr/>
          <a:lstStyle/>
          <a:p>
            <a:r>
              <a:rPr lang="en-US" dirty="0" smtClean="0"/>
              <a:t>OFFICE OF COMMUNITY ENGAGEMENT</a:t>
            </a:r>
            <a:endParaRPr lang="en-US" dirty="0"/>
          </a:p>
        </p:txBody>
      </p:sp>
      <p:sp>
        <p:nvSpPr>
          <p:cNvPr id="7" name="Slide Number Placeholder 6"/>
          <p:cNvSpPr>
            <a:spLocks noGrp="1"/>
          </p:cNvSpPr>
          <p:nvPr>
            <p:ph type="sldNum" sz="quarter" idx="12"/>
          </p:nvPr>
        </p:nvSpPr>
        <p:spPr/>
        <p:txBody>
          <a:bodyPr/>
          <a:lstStyle/>
          <a:p>
            <a:fld id="{A2CEE53A-19EC-654D-82C1-D215F6FEFF18}" type="slidenum">
              <a:rPr lang="en-US" smtClean="0"/>
              <a:t>‹#›</a:t>
            </a:fld>
            <a:endParaRPr lang="en-US"/>
          </a:p>
        </p:txBody>
      </p:sp>
    </p:spTree>
    <p:extLst>
      <p:ext uri="{BB962C8B-B14F-4D97-AF65-F5344CB8AC3E}">
        <p14:creationId xmlns:p14="http://schemas.microsoft.com/office/powerpoint/2010/main" val="2760367876"/>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1792288" y="5367338"/>
            <a:ext cx="5486400" cy="710941"/>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6" name="Footer Placeholder 5"/>
          <p:cNvSpPr>
            <a:spLocks noGrp="1"/>
          </p:cNvSpPr>
          <p:nvPr>
            <p:ph type="ftr" sz="quarter" idx="11"/>
          </p:nvPr>
        </p:nvSpPr>
        <p:spPr/>
        <p:txBody>
          <a:bodyPr/>
          <a:lstStyle/>
          <a:p>
            <a:r>
              <a:rPr lang="en-US" dirty="0" smtClean="0"/>
              <a:t>OFFICE OF COMMUNITY ENGAGEMENT</a:t>
            </a:r>
            <a:endParaRPr lang="en-US" dirty="0"/>
          </a:p>
        </p:txBody>
      </p:sp>
      <p:sp>
        <p:nvSpPr>
          <p:cNvPr id="7" name="Slide Number Placeholder 6"/>
          <p:cNvSpPr>
            <a:spLocks noGrp="1"/>
          </p:cNvSpPr>
          <p:nvPr>
            <p:ph type="sldNum" sz="quarter" idx="12"/>
          </p:nvPr>
        </p:nvSpPr>
        <p:spPr/>
        <p:txBody>
          <a:bodyPr/>
          <a:lstStyle/>
          <a:p>
            <a:fld id="{A2CEE53A-19EC-654D-82C1-D215F6FEFF18}" type="slidenum">
              <a:rPr lang="en-US" smtClean="0"/>
              <a:t>‹#›</a:t>
            </a:fld>
            <a:endParaRPr lang="en-US"/>
          </a:p>
        </p:txBody>
      </p:sp>
    </p:spTree>
    <p:extLst>
      <p:ext uri="{BB962C8B-B14F-4D97-AF65-F5344CB8AC3E}">
        <p14:creationId xmlns:p14="http://schemas.microsoft.com/office/powerpoint/2010/main" val="1986386573"/>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628650" y="6356351"/>
            <a:ext cx="2057400" cy="365125"/>
          </a:xfrm>
          <a:prstGeom prst="rect">
            <a:avLst/>
          </a:prstGeom>
        </p:spPr>
        <p:txBody>
          <a:bodyPr/>
          <a:lstStyle/>
          <a:p>
            <a:fld id="{E235B447-B5C5-493C-8777-C430E9CE4667}" type="datetimeFigureOut">
              <a:rPr lang="en-US" smtClean="0"/>
              <a:t>3/6/2018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0C57384-5A1A-4F2A-B09E-0A1DE3161005}" type="slidenum">
              <a:rPr lang="en-US" smtClean="0"/>
              <a:t>‹#›</a:t>
            </a:fld>
            <a:endParaRPr lang="en-US"/>
          </a:p>
        </p:txBody>
      </p:sp>
    </p:spTree>
    <p:extLst>
      <p:ext uri="{BB962C8B-B14F-4D97-AF65-F5344CB8AC3E}">
        <p14:creationId xmlns:p14="http://schemas.microsoft.com/office/powerpoint/2010/main" val="288968100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
  <p:cSld name="Title and body">
    <p:spTree>
      <p:nvGrpSpPr>
        <p:cNvPr id="1" name="Shape 19"/>
        <p:cNvGrpSpPr/>
        <p:nvPr/>
      </p:nvGrpSpPr>
      <p:grpSpPr>
        <a:xfrm>
          <a:off x="0" y="0"/>
          <a:ext cx="0" cy="0"/>
          <a:chOff x="0" y="0"/>
          <a:chExt cx="0" cy="0"/>
        </a:xfrm>
      </p:grpSpPr>
      <p:sp>
        <p:nvSpPr>
          <p:cNvPr id="21" name="Shape 21"/>
          <p:cNvSpPr txBox="1">
            <a:spLocks noGrp="1"/>
          </p:cNvSpPr>
          <p:nvPr>
            <p:ph type="title"/>
          </p:nvPr>
        </p:nvSpPr>
        <p:spPr>
          <a:xfrm>
            <a:off x="311700" y="496667"/>
            <a:ext cx="8520600" cy="978000"/>
          </a:xfrm>
          <a:prstGeom prst="rect">
            <a:avLst/>
          </a:prstGeom>
        </p:spPr>
        <p:txBody>
          <a:bodyPr lIns="91425" tIns="91425" rIns="91425" bIns="91425" anchor="b"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22" name="Shape 22"/>
          <p:cNvSpPr txBox="1">
            <a:spLocks noGrp="1"/>
          </p:cNvSpPr>
          <p:nvPr>
            <p:ph type="body" idx="1"/>
          </p:nvPr>
        </p:nvSpPr>
        <p:spPr>
          <a:xfrm>
            <a:off x="311700" y="1958433"/>
            <a:ext cx="8520600" cy="4133200"/>
          </a:xfrm>
          <a:prstGeom prst="rect">
            <a:avLst/>
          </a:prstGeom>
        </p:spPr>
        <p:txBody>
          <a:bodyPr lIns="91425" tIns="91425" rIns="91425" bIns="91425" anchor="t"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23" name="Shape 23"/>
          <p:cNvSpPr txBox="1">
            <a:spLocks noGrp="1"/>
          </p:cNvSpPr>
          <p:nvPr>
            <p:ph type="sldNum" idx="12"/>
          </p:nvPr>
        </p:nvSpPr>
        <p:spPr>
          <a:xfrm>
            <a:off x="8472457" y="6217621"/>
            <a:ext cx="548700" cy="524800"/>
          </a:xfrm>
          <a:prstGeom prst="rect">
            <a:avLst/>
          </a:prstGeom>
        </p:spPr>
        <p:txBody>
          <a:bodyPr lIns="91425" tIns="91425" rIns="91425" bIns="91425" anchor="ctr" anchorCtr="0">
            <a:noAutofit/>
          </a:bodyPr>
          <a:lstStyle/>
          <a:p>
            <a:fld id="{00000000-1234-1234-1234-123412341234}" type="slidenum">
              <a:rPr lang="en" smtClean="0"/>
              <a:pPr/>
              <a:t>‹#›</a:t>
            </a:fld>
            <a:endParaRPr lang="en"/>
          </a:p>
        </p:txBody>
      </p:sp>
    </p:spTree>
    <p:extLst>
      <p:ext uri="{BB962C8B-B14F-4D97-AF65-F5344CB8AC3E}">
        <p14:creationId xmlns:p14="http://schemas.microsoft.com/office/powerpoint/2010/main" val="52647180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solidFill>
                  <a:schemeClr val="tx1"/>
                </a:solidFill>
              </a:defRPr>
            </a:lvl1pPr>
          </a:lstStyle>
          <a:p>
            <a:r>
              <a:rPr lang="en-US" dirty="0" smtClean="0"/>
              <a:t>Click to add ENGAGING text</a:t>
            </a:r>
            <a:endParaRPr lang="en-US" dirty="0"/>
          </a:p>
        </p:txBody>
      </p:sp>
      <p:sp>
        <p:nvSpPr>
          <p:cNvPr id="3" name="Content Placeholder 2"/>
          <p:cNvSpPr>
            <a:spLocks noGrp="1"/>
          </p:cNvSpPr>
          <p:nvPr>
            <p:ph idx="1"/>
          </p:nvPr>
        </p:nvSpPr>
        <p:spPr>
          <a:xfrm>
            <a:off x="1277796" y="1566334"/>
            <a:ext cx="7409003" cy="4275666"/>
          </a:xfrm>
        </p:spPr>
        <p:txBody>
          <a:bodyPr/>
          <a:lstStyle>
            <a:lvl1pPr>
              <a:defRPr b="0" i="0">
                <a:solidFill>
                  <a:schemeClr val="tx1"/>
                </a:solidFill>
                <a:latin typeface="BentonSans Book"/>
                <a:cs typeface="BentonSans Book"/>
              </a:defRPr>
            </a:lvl1pPr>
            <a:lvl2pPr>
              <a:defRPr b="0" i="0">
                <a:solidFill>
                  <a:schemeClr val="tx1"/>
                </a:solidFill>
                <a:latin typeface="BentonSans Book"/>
                <a:cs typeface="BentonSans Book"/>
              </a:defRPr>
            </a:lvl2pPr>
            <a:lvl3pPr>
              <a:defRPr b="0" i="0">
                <a:solidFill>
                  <a:schemeClr val="tx1"/>
                </a:solidFill>
                <a:latin typeface="BentonSans Book"/>
                <a:cs typeface="BentonSans Book"/>
              </a:defRPr>
            </a:lvl3pPr>
            <a:lvl4pPr>
              <a:defRPr b="0" i="0">
                <a:solidFill>
                  <a:schemeClr val="tx1"/>
                </a:solidFill>
                <a:latin typeface="BentonSans Book"/>
                <a:cs typeface="BentonSans Book"/>
              </a:defRPr>
            </a:lvl4pPr>
            <a:lvl5pPr>
              <a:defRPr b="0" i="0">
                <a:solidFill>
                  <a:schemeClr val="tx1"/>
                </a:solidFill>
                <a:latin typeface="BentonSans Book"/>
                <a:cs typeface="BentonSans Book"/>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Footer Placeholder 4"/>
          <p:cNvSpPr>
            <a:spLocks noGrp="1"/>
          </p:cNvSpPr>
          <p:nvPr>
            <p:ph type="ftr" sz="quarter" idx="11"/>
          </p:nvPr>
        </p:nvSpPr>
        <p:spPr/>
        <p:txBody>
          <a:bodyPr/>
          <a:lstStyle/>
          <a:p>
            <a:r>
              <a:rPr lang="en-US" dirty="0" smtClean="0"/>
              <a:t>OFFICE OF COMMUNITY ENGAGEMENT</a:t>
            </a:r>
            <a:endParaRPr lang="en-US" dirty="0"/>
          </a:p>
        </p:txBody>
      </p:sp>
      <p:sp>
        <p:nvSpPr>
          <p:cNvPr id="6" name="Slide Number Placeholder 5"/>
          <p:cNvSpPr>
            <a:spLocks noGrp="1"/>
          </p:cNvSpPr>
          <p:nvPr>
            <p:ph type="sldNum" sz="quarter" idx="12"/>
          </p:nvPr>
        </p:nvSpPr>
        <p:spPr/>
        <p:txBody>
          <a:bodyPr/>
          <a:lstStyle/>
          <a:p>
            <a:fld id="{A2CEE53A-19EC-654D-82C1-D215F6FEFF18}" type="slidenum">
              <a:rPr lang="en-US" smtClean="0"/>
              <a:t>‹#›</a:t>
            </a:fld>
            <a:endParaRPr lang="en-US"/>
          </a:p>
        </p:txBody>
      </p:sp>
    </p:spTree>
    <p:extLst>
      <p:ext uri="{BB962C8B-B14F-4D97-AF65-F5344CB8AC3E}">
        <p14:creationId xmlns:p14="http://schemas.microsoft.com/office/powerpoint/2010/main" val="174293224"/>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Photo Poi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smtClean="0"/>
              <a:t>Click to add ENGAGING text</a:t>
            </a:r>
            <a:endParaRPr lang="en-US" dirty="0"/>
          </a:p>
        </p:txBody>
      </p:sp>
      <p:sp>
        <p:nvSpPr>
          <p:cNvPr id="4" name="Footer Placeholder 3"/>
          <p:cNvSpPr>
            <a:spLocks noGrp="1"/>
          </p:cNvSpPr>
          <p:nvPr>
            <p:ph type="ftr" sz="quarter" idx="11"/>
          </p:nvPr>
        </p:nvSpPr>
        <p:spPr/>
        <p:txBody>
          <a:bodyPr/>
          <a:lstStyle/>
          <a:p>
            <a:r>
              <a:rPr lang="en-US" dirty="0" smtClean="0"/>
              <a:t>OFFICE OF COMMUNITY ENGAGEMENT</a:t>
            </a:r>
            <a:endParaRPr lang="en-US" dirty="0"/>
          </a:p>
        </p:txBody>
      </p:sp>
      <p:sp>
        <p:nvSpPr>
          <p:cNvPr id="5" name="Slide Number Placeholder 4"/>
          <p:cNvSpPr>
            <a:spLocks noGrp="1"/>
          </p:cNvSpPr>
          <p:nvPr>
            <p:ph type="sldNum" sz="quarter" idx="12"/>
          </p:nvPr>
        </p:nvSpPr>
        <p:spPr/>
        <p:txBody>
          <a:bodyPr/>
          <a:lstStyle/>
          <a:p>
            <a:fld id="{A2CEE53A-19EC-654D-82C1-D215F6FEFF18}" type="slidenum">
              <a:rPr lang="en-US" smtClean="0"/>
              <a:pPr/>
              <a:t>‹#›</a:t>
            </a:fld>
            <a:endParaRPr lang="en-US" dirty="0"/>
          </a:p>
        </p:txBody>
      </p:sp>
      <p:sp>
        <p:nvSpPr>
          <p:cNvPr id="7" name="Picture Placeholder 6"/>
          <p:cNvSpPr>
            <a:spLocks noGrp="1"/>
          </p:cNvSpPr>
          <p:nvPr>
            <p:ph type="pic" sz="quarter" idx="13" hasCustomPrompt="1"/>
          </p:nvPr>
        </p:nvSpPr>
        <p:spPr>
          <a:xfrm>
            <a:off x="1277796" y="1487488"/>
            <a:ext cx="7409003" cy="4319587"/>
          </a:xfrm>
        </p:spPr>
        <p:txBody>
          <a:bodyPr>
            <a:normAutofit/>
          </a:bodyPr>
          <a:lstStyle>
            <a:lvl1pPr>
              <a:defRPr sz="2400" b="0" i="0" baseline="0">
                <a:latin typeface="BentonSans Book"/>
                <a:cs typeface="BentonSans Book"/>
              </a:defRPr>
            </a:lvl1pPr>
          </a:lstStyle>
          <a:p>
            <a:r>
              <a:rPr lang="en-US" dirty="0" smtClean="0"/>
              <a:t>Drag your dynamic photo here</a:t>
            </a:r>
            <a:endParaRPr lang="en-US" dirty="0"/>
          </a:p>
        </p:txBody>
      </p:sp>
    </p:spTree>
    <p:extLst>
      <p:ext uri="{BB962C8B-B14F-4D97-AF65-F5344CB8AC3E}">
        <p14:creationId xmlns:p14="http://schemas.microsoft.com/office/powerpoint/2010/main" val="1079442228"/>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Photo Collag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4" name="Footer Placeholder 3"/>
          <p:cNvSpPr>
            <a:spLocks noGrp="1"/>
          </p:cNvSpPr>
          <p:nvPr>
            <p:ph type="ftr" sz="quarter" idx="11"/>
          </p:nvPr>
        </p:nvSpPr>
        <p:spPr/>
        <p:txBody>
          <a:bodyPr/>
          <a:lstStyle/>
          <a:p>
            <a:r>
              <a:rPr lang="en-US" dirty="0" smtClean="0"/>
              <a:t>OFFICE OF COMMUNITY ENGAGEMENT</a:t>
            </a:r>
            <a:endParaRPr lang="en-US" dirty="0"/>
          </a:p>
        </p:txBody>
      </p:sp>
      <p:sp>
        <p:nvSpPr>
          <p:cNvPr id="5" name="Slide Number Placeholder 4"/>
          <p:cNvSpPr>
            <a:spLocks noGrp="1"/>
          </p:cNvSpPr>
          <p:nvPr>
            <p:ph type="sldNum" sz="quarter" idx="12"/>
          </p:nvPr>
        </p:nvSpPr>
        <p:spPr/>
        <p:txBody>
          <a:bodyPr/>
          <a:lstStyle/>
          <a:p>
            <a:fld id="{A2CEE53A-19EC-654D-82C1-D215F6FEFF18}" type="slidenum">
              <a:rPr lang="en-US" smtClean="0"/>
              <a:pPr/>
              <a:t>‹#›</a:t>
            </a:fld>
            <a:endParaRPr lang="en-US" dirty="0"/>
          </a:p>
        </p:txBody>
      </p:sp>
      <p:sp>
        <p:nvSpPr>
          <p:cNvPr id="8" name="Picture Placeholder 6"/>
          <p:cNvSpPr>
            <a:spLocks noGrp="1"/>
          </p:cNvSpPr>
          <p:nvPr>
            <p:ph type="pic" sz="quarter" idx="14" hasCustomPrompt="1"/>
          </p:nvPr>
        </p:nvSpPr>
        <p:spPr>
          <a:xfrm>
            <a:off x="1277797" y="1447800"/>
            <a:ext cx="5204124" cy="2091267"/>
          </a:xfrm>
        </p:spPr>
        <p:txBody>
          <a:bodyPr>
            <a:normAutofit/>
          </a:bodyPr>
          <a:lstStyle>
            <a:lvl1pPr marL="0" indent="0">
              <a:buNone/>
              <a:defRPr sz="1600" baseline="0"/>
            </a:lvl1pPr>
          </a:lstStyle>
          <a:p>
            <a:r>
              <a:rPr lang="en-US" dirty="0" smtClean="0"/>
              <a:t>Drag picture here</a:t>
            </a:r>
            <a:endParaRPr lang="en-US" dirty="0"/>
          </a:p>
        </p:txBody>
      </p:sp>
      <p:sp>
        <p:nvSpPr>
          <p:cNvPr id="9" name="Picture Placeholder 6"/>
          <p:cNvSpPr>
            <a:spLocks noGrp="1"/>
          </p:cNvSpPr>
          <p:nvPr>
            <p:ph type="pic" sz="quarter" idx="15" hasCustomPrompt="1"/>
          </p:nvPr>
        </p:nvSpPr>
        <p:spPr>
          <a:xfrm>
            <a:off x="6611361" y="1447800"/>
            <a:ext cx="2074333" cy="2780251"/>
          </a:xfrm>
        </p:spPr>
        <p:txBody>
          <a:bodyPr>
            <a:normAutofit/>
          </a:bodyPr>
          <a:lstStyle>
            <a:lvl1pPr marL="0" indent="0">
              <a:buNone/>
              <a:defRPr sz="1600" baseline="0"/>
            </a:lvl1pPr>
          </a:lstStyle>
          <a:p>
            <a:r>
              <a:rPr lang="en-US" dirty="0" smtClean="0"/>
              <a:t>Drag picture here</a:t>
            </a:r>
            <a:endParaRPr lang="en-US" dirty="0"/>
          </a:p>
        </p:txBody>
      </p:sp>
      <p:sp>
        <p:nvSpPr>
          <p:cNvPr id="12" name="Picture Placeholder 6"/>
          <p:cNvSpPr>
            <a:spLocks noGrp="1"/>
          </p:cNvSpPr>
          <p:nvPr>
            <p:ph type="pic" sz="quarter" idx="18" hasCustomPrompt="1"/>
          </p:nvPr>
        </p:nvSpPr>
        <p:spPr>
          <a:xfrm>
            <a:off x="1277796" y="3641942"/>
            <a:ext cx="1876103" cy="2260601"/>
          </a:xfrm>
        </p:spPr>
        <p:txBody>
          <a:bodyPr>
            <a:normAutofit/>
          </a:bodyPr>
          <a:lstStyle>
            <a:lvl1pPr marL="0" indent="0">
              <a:buNone/>
              <a:defRPr sz="1600" baseline="0"/>
            </a:lvl1pPr>
          </a:lstStyle>
          <a:p>
            <a:r>
              <a:rPr lang="en-US" dirty="0" smtClean="0"/>
              <a:t>Drag picture here</a:t>
            </a:r>
            <a:endParaRPr lang="en-US" dirty="0"/>
          </a:p>
        </p:txBody>
      </p:sp>
      <p:sp>
        <p:nvSpPr>
          <p:cNvPr id="13" name="Picture Placeholder 6"/>
          <p:cNvSpPr>
            <a:spLocks noGrp="1"/>
          </p:cNvSpPr>
          <p:nvPr>
            <p:ph type="pic" sz="quarter" idx="19" hasCustomPrompt="1"/>
          </p:nvPr>
        </p:nvSpPr>
        <p:spPr>
          <a:xfrm>
            <a:off x="3246409" y="4387009"/>
            <a:ext cx="5440391" cy="1515534"/>
          </a:xfrm>
        </p:spPr>
        <p:txBody>
          <a:bodyPr>
            <a:normAutofit/>
          </a:bodyPr>
          <a:lstStyle>
            <a:lvl1pPr marL="0" indent="0">
              <a:buNone/>
              <a:defRPr sz="1600" baseline="0"/>
            </a:lvl1pPr>
          </a:lstStyle>
          <a:p>
            <a:r>
              <a:rPr lang="en-US" dirty="0" smtClean="0"/>
              <a:t>Drag picture here</a:t>
            </a:r>
            <a:endParaRPr lang="en-US" dirty="0"/>
          </a:p>
        </p:txBody>
      </p:sp>
    </p:spTree>
    <p:extLst>
      <p:ext uri="{BB962C8B-B14F-4D97-AF65-F5344CB8AC3E}">
        <p14:creationId xmlns:p14="http://schemas.microsoft.com/office/powerpoint/2010/main" val="2376271389"/>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itle" preserve="1">
  <p:cSld name="Chapter Title">
    <p:spTree>
      <p:nvGrpSpPr>
        <p:cNvPr id="1" name=""/>
        <p:cNvGrpSpPr/>
        <p:nvPr/>
      </p:nvGrpSpPr>
      <p:grpSpPr>
        <a:xfrm>
          <a:off x="0" y="0"/>
          <a:ext cx="0" cy="0"/>
          <a:chOff x="0" y="0"/>
          <a:chExt cx="0" cy="0"/>
        </a:xfrm>
      </p:grpSpPr>
      <p:sp>
        <p:nvSpPr>
          <p:cNvPr id="2" name="Title 1"/>
          <p:cNvSpPr>
            <a:spLocks noGrp="1"/>
          </p:cNvSpPr>
          <p:nvPr>
            <p:ph type="ctrTitle"/>
          </p:nvPr>
        </p:nvSpPr>
        <p:spPr>
          <a:xfrm>
            <a:off x="1371600" y="1744133"/>
            <a:ext cx="7315200" cy="1856317"/>
          </a:xfrm>
        </p:spPr>
        <p:txBody>
          <a:bodyPr/>
          <a:lstStyle/>
          <a:p>
            <a:r>
              <a:rPr lang="en-US" smtClean="0"/>
              <a:t>Click to edit Master title style</a:t>
            </a:r>
            <a:endParaRPr lang="en-US"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latin typeface="+mn-lt"/>
                <a:cs typeface="Abadi MT Condensed Ligh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5" name="Footer Placeholder 4"/>
          <p:cNvSpPr>
            <a:spLocks noGrp="1"/>
          </p:cNvSpPr>
          <p:nvPr>
            <p:ph type="ftr" sz="quarter" idx="11"/>
          </p:nvPr>
        </p:nvSpPr>
        <p:spPr/>
        <p:txBody>
          <a:bodyPr/>
          <a:lstStyle/>
          <a:p>
            <a:r>
              <a:rPr lang="en-US" dirty="0" smtClean="0"/>
              <a:t>OFFICE OF COMMUNITY ENGAGEMENT</a:t>
            </a:r>
            <a:endParaRPr lang="en-US" dirty="0"/>
          </a:p>
        </p:txBody>
      </p:sp>
      <p:sp>
        <p:nvSpPr>
          <p:cNvPr id="6" name="Slide Number Placeholder 5"/>
          <p:cNvSpPr>
            <a:spLocks noGrp="1"/>
          </p:cNvSpPr>
          <p:nvPr>
            <p:ph type="sldNum" sz="quarter" idx="12"/>
          </p:nvPr>
        </p:nvSpPr>
        <p:spPr/>
        <p:txBody>
          <a:bodyPr/>
          <a:lstStyle/>
          <a:p>
            <a:fld id="{A2CEE53A-19EC-654D-82C1-D215F6FEFF18}" type="slidenum">
              <a:rPr lang="en-US" smtClean="0"/>
              <a:t>‹#›</a:t>
            </a:fld>
            <a:endParaRPr lang="en-US"/>
          </a:p>
        </p:txBody>
      </p:sp>
    </p:spTree>
    <p:extLst>
      <p:ext uri="{BB962C8B-B14F-4D97-AF65-F5344CB8AC3E}">
        <p14:creationId xmlns:p14="http://schemas.microsoft.com/office/powerpoint/2010/main" val="1340853673"/>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347496" y="4406900"/>
            <a:ext cx="7339304" cy="1362075"/>
          </a:xfrm>
        </p:spPr>
        <p:txBody>
          <a:bodyPr anchor="t"/>
          <a:lstStyle>
            <a:lvl1pPr algn="l">
              <a:defRPr sz="4000" b="1" cap="all"/>
            </a:lvl1pPr>
          </a:lstStyle>
          <a:p>
            <a:r>
              <a:rPr lang="en-US" smtClean="0"/>
              <a:t>Click to edit Master title style</a:t>
            </a:r>
            <a:endParaRPr lang="en-US" dirty="0"/>
          </a:p>
        </p:txBody>
      </p:sp>
      <p:sp>
        <p:nvSpPr>
          <p:cNvPr id="3" name="Text Placeholder 2"/>
          <p:cNvSpPr>
            <a:spLocks noGrp="1"/>
          </p:cNvSpPr>
          <p:nvPr>
            <p:ph type="body" idx="1"/>
          </p:nvPr>
        </p:nvSpPr>
        <p:spPr>
          <a:xfrm>
            <a:off x="1347496" y="2906713"/>
            <a:ext cx="7339304"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5" name="Footer Placeholder 4"/>
          <p:cNvSpPr>
            <a:spLocks noGrp="1"/>
          </p:cNvSpPr>
          <p:nvPr>
            <p:ph type="ftr" sz="quarter" idx="11"/>
          </p:nvPr>
        </p:nvSpPr>
        <p:spPr/>
        <p:txBody>
          <a:bodyPr/>
          <a:lstStyle/>
          <a:p>
            <a:r>
              <a:rPr lang="en-US" dirty="0" smtClean="0"/>
              <a:t>OFFICE OF COMMUNITY ENGAGEMENT</a:t>
            </a:r>
            <a:endParaRPr lang="en-US" dirty="0"/>
          </a:p>
        </p:txBody>
      </p:sp>
      <p:sp>
        <p:nvSpPr>
          <p:cNvPr id="6" name="Slide Number Placeholder 5"/>
          <p:cNvSpPr>
            <a:spLocks noGrp="1"/>
          </p:cNvSpPr>
          <p:nvPr>
            <p:ph type="sldNum" sz="quarter" idx="12"/>
          </p:nvPr>
        </p:nvSpPr>
        <p:spPr/>
        <p:txBody>
          <a:bodyPr/>
          <a:lstStyle/>
          <a:p>
            <a:fld id="{A2CEE53A-19EC-654D-82C1-D215F6FEFF18}" type="slidenum">
              <a:rPr lang="en-US" smtClean="0"/>
              <a:t>‹#›</a:t>
            </a:fld>
            <a:endParaRPr lang="en-US"/>
          </a:p>
        </p:txBody>
      </p:sp>
    </p:spTree>
    <p:extLst>
      <p:ext uri="{BB962C8B-B14F-4D97-AF65-F5344CB8AC3E}">
        <p14:creationId xmlns:p14="http://schemas.microsoft.com/office/powerpoint/2010/main" val="553541585"/>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866605" y="274638"/>
            <a:ext cx="6820195" cy="1088495"/>
          </a:xfrm>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866605" y="1600200"/>
            <a:ext cx="3159401"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196378" y="1600200"/>
            <a:ext cx="3490421"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Footer Placeholder 5"/>
          <p:cNvSpPr>
            <a:spLocks noGrp="1"/>
          </p:cNvSpPr>
          <p:nvPr>
            <p:ph type="ftr" sz="quarter" idx="11"/>
          </p:nvPr>
        </p:nvSpPr>
        <p:spPr/>
        <p:txBody>
          <a:bodyPr/>
          <a:lstStyle/>
          <a:p>
            <a:r>
              <a:rPr lang="en-US" dirty="0" smtClean="0"/>
              <a:t>OFFICE OF COMMUNITY ENGAGEMENT</a:t>
            </a:r>
            <a:endParaRPr lang="en-US" dirty="0"/>
          </a:p>
        </p:txBody>
      </p:sp>
      <p:sp>
        <p:nvSpPr>
          <p:cNvPr id="7" name="Slide Number Placeholder 6"/>
          <p:cNvSpPr>
            <a:spLocks noGrp="1"/>
          </p:cNvSpPr>
          <p:nvPr>
            <p:ph type="sldNum" sz="quarter" idx="12"/>
          </p:nvPr>
        </p:nvSpPr>
        <p:spPr/>
        <p:txBody>
          <a:bodyPr/>
          <a:lstStyle/>
          <a:p>
            <a:fld id="{A2CEE53A-19EC-654D-82C1-D215F6FEFF18}" type="slidenum">
              <a:rPr lang="en-US" smtClean="0"/>
              <a:t>‹#›</a:t>
            </a:fld>
            <a:endParaRPr lang="en-US"/>
          </a:p>
        </p:txBody>
      </p:sp>
    </p:spTree>
    <p:extLst>
      <p:ext uri="{BB962C8B-B14F-4D97-AF65-F5344CB8AC3E}">
        <p14:creationId xmlns:p14="http://schemas.microsoft.com/office/powerpoint/2010/main" val="2041971865"/>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1277796" y="1535113"/>
            <a:ext cx="3570092" cy="639762"/>
          </a:xfrm>
        </p:spPr>
        <p:txBody>
          <a:bodyPr anchor="b">
            <a:noAutofit/>
          </a:bodyPr>
          <a:lstStyle>
            <a:lvl1pPr marL="0" indent="0">
              <a:buNone/>
              <a:defRPr sz="2000" b="1">
                <a:latin typeface="Georgia"/>
                <a:cs typeface="Georgia"/>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277796" y="2174875"/>
            <a:ext cx="3570092"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987285" y="1535113"/>
            <a:ext cx="3699516" cy="639762"/>
          </a:xfrm>
        </p:spPr>
        <p:txBody>
          <a:bodyPr anchor="b">
            <a:noAutofit/>
          </a:bodyPr>
          <a:lstStyle>
            <a:lvl1pPr marL="0" indent="0">
              <a:buNone/>
              <a:defRPr sz="2000" b="1">
                <a:latin typeface="Georgia"/>
                <a:cs typeface="Georgia"/>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987284" y="2174875"/>
            <a:ext cx="3699516"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8" name="Footer Placeholder 7"/>
          <p:cNvSpPr>
            <a:spLocks noGrp="1"/>
          </p:cNvSpPr>
          <p:nvPr>
            <p:ph type="ftr" sz="quarter" idx="11"/>
          </p:nvPr>
        </p:nvSpPr>
        <p:spPr/>
        <p:txBody>
          <a:bodyPr/>
          <a:lstStyle/>
          <a:p>
            <a:r>
              <a:rPr lang="en-US" dirty="0" smtClean="0"/>
              <a:t>OFFICE OF COMMUNITY ENGAGEMENT</a:t>
            </a:r>
            <a:endParaRPr lang="en-US" dirty="0"/>
          </a:p>
        </p:txBody>
      </p:sp>
      <p:sp>
        <p:nvSpPr>
          <p:cNvPr id="9" name="Slide Number Placeholder 8"/>
          <p:cNvSpPr>
            <a:spLocks noGrp="1"/>
          </p:cNvSpPr>
          <p:nvPr>
            <p:ph type="sldNum" sz="quarter" idx="12"/>
          </p:nvPr>
        </p:nvSpPr>
        <p:spPr/>
        <p:txBody>
          <a:bodyPr/>
          <a:lstStyle/>
          <a:p>
            <a:fld id="{A2CEE53A-19EC-654D-82C1-D215F6FEFF18}" type="slidenum">
              <a:rPr lang="en-US" smtClean="0"/>
              <a:t>‹#›</a:t>
            </a:fld>
            <a:endParaRPr lang="en-US"/>
          </a:p>
        </p:txBody>
      </p:sp>
    </p:spTree>
    <p:extLst>
      <p:ext uri="{BB962C8B-B14F-4D97-AF65-F5344CB8AC3E}">
        <p14:creationId xmlns:p14="http://schemas.microsoft.com/office/powerpoint/2010/main" val="981721087"/>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reserve="1">
  <p:cSld name="Slide Title Only">
    <p:spTree>
      <p:nvGrpSpPr>
        <p:cNvPr id="1" name=""/>
        <p:cNvGrpSpPr/>
        <p:nvPr/>
      </p:nvGrpSpPr>
      <p:grpSpPr>
        <a:xfrm>
          <a:off x="0" y="0"/>
          <a:ext cx="0" cy="0"/>
          <a:chOff x="0" y="0"/>
          <a:chExt cx="0" cy="0"/>
        </a:xfrm>
      </p:grpSpPr>
      <p:sp>
        <p:nvSpPr>
          <p:cNvPr id="2" name="Title 1"/>
          <p:cNvSpPr>
            <a:spLocks noGrp="1"/>
          </p:cNvSpPr>
          <p:nvPr>
            <p:ph type="title"/>
          </p:nvPr>
        </p:nvSpPr>
        <p:spPr>
          <a:xfrm>
            <a:off x="1270053" y="274638"/>
            <a:ext cx="7416747" cy="1071562"/>
          </a:xfrm>
        </p:spPr>
        <p:txBody>
          <a:bodyPr/>
          <a:lstStyle/>
          <a:p>
            <a:r>
              <a:rPr lang="en-US" smtClean="0"/>
              <a:t>Click to edit Master title style</a:t>
            </a:r>
            <a:endParaRPr lang="en-US" dirty="0"/>
          </a:p>
        </p:txBody>
      </p:sp>
      <p:sp>
        <p:nvSpPr>
          <p:cNvPr id="4" name="Footer Placeholder 3"/>
          <p:cNvSpPr>
            <a:spLocks noGrp="1"/>
          </p:cNvSpPr>
          <p:nvPr>
            <p:ph type="ftr" sz="quarter" idx="11"/>
          </p:nvPr>
        </p:nvSpPr>
        <p:spPr/>
        <p:txBody>
          <a:bodyPr/>
          <a:lstStyle/>
          <a:p>
            <a:r>
              <a:rPr lang="en-US" dirty="0" smtClean="0"/>
              <a:t>OFFICE OF COMMUNITY ENGAGEMENT</a:t>
            </a:r>
            <a:endParaRPr lang="en-US" dirty="0"/>
          </a:p>
        </p:txBody>
      </p:sp>
      <p:sp>
        <p:nvSpPr>
          <p:cNvPr id="5" name="Slide Number Placeholder 4"/>
          <p:cNvSpPr>
            <a:spLocks noGrp="1"/>
          </p:cNvSpPr>
          <p:nvPr>
            <p:ph type="sldNum" sz="quarter" idx="12"/>
          </p:nvPr>
        </p:nvSpPr>
        <p:spPr/>
        <p:txBody>
          <a:bodyPr/>
          <a:lstStyle/>
          <a:p>
            <a:fld id="{A2CEE53A-19EC-654D-82C1-D215F6FEFF18}" type="slidenum">
              <a:rPr lang="en-US" smtClean="0"/>
              <a:t>‹#›</a:t>
            </a:fld>
            <a:endParaRPr lang="en-US"/>
          </a:p>
        </p:txBody>
      </p:sp>
    </p:spTree>
    <p:extLst>
      <p:ext uri="{BB962C8B-B14F-4D97-AF65-F5344CB8AC3E}">
        <p14:creationId xmlns:p14="http://schemas.microsoft.com/office/powerpoint/2010/main" val="44372813"/>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jp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5"/>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277797" y="274638"/>
            <a:ext cx="7409003" cy="1088495"/>
          </a:xfrm>
          <a:prstGeom prst="rect">
            <a:avLst/>
          </a:prstGeom>
          <a:effectLst>
            <a:outerShdw blurRad="50800" dist="25400" dir="6000000" algn="tl" rotWithShape="0">
              <a:srgbClr val="000000">
                <a:alpha val="37000"/>
              </a:srgbClr>
            </a:outerShdw>
          </a:effectLst>
        </p:spPr>
        <p:txBody>
          <a:bodyPr vert="horz" lIns="91440" tIns="45720" rIns="91440" bIns="45720" rtlCol="0" anchor="ctr">
            <a:normAutofit/>
          </a:bodyPr>
          <a:lstStyle/>
          <a:p>
            <a:r>
              <a:rPr lang="en-US" dirty="0" smtClean="0"/>
              <a:t>Click to add ENGAGING text</a:t>
            </a:r>
            <a:endParaRPr lang="en-US" dirty="0"/>
          </a:p>
        </p:txBody>
      </p:sp>
      <p:sp>
        <p:nvSpPr>
          <p:cNvPr id="3" name="Text Placeholder 2"/>
          <p:cNvSpPr>
            <a:spLocks noGrp="1"/>
          </p:cNvSpPr>
          <p:nvPr>
            <p:ph type="body" idx="1"/>
          </p:nvPr>
        </p:nvSpPr>
        <p:spPr>
          <a:xfrm>
            <a:off x="1277798" y="1566334"/>
            <a:ext cx="7409002" cy="4275666"/>
          </a:xfrm>
          <a:prstGeom prst="rect">
            <a:avLst/>
          </a:prstGeom>
        </p:spPr>
        <p:txBody>
          <a:bodyPr vert="horz" lIns="91440" tIns="45720" rIns="91440" bIns="45720" rtlCol="0">
            <a:normAutofit/>
          </a:bodyPr>
          <a:lstStyle/>
          <a:p>
            <a:pPr lvl="0"/>
            <a:endParaRPr lang="en-US" dirty="0"/>
          </a:p>
        </p:txBody>
      </p:sp>
      <p:sp>
        <p:nvSpPr>
          <p:cNvPr id="5" name="Footer Placeholder 4"/>
          <p:cNvSpPr>
            <a:spLocks noGrp="1"/>
          </p:cNvSpPr>
          <p:nvPr>
            <p:ph type="ftr" sz="quarter" idx="3"/>
          </p:nvPr>
        </p:nvSpPr>
        <p:spPr>
          <a:xfrm>
            <a:off x="3693168" y="6297083"/>
            <a:ext cx="4080934" cy="365125"/>
          </a:xfrm>
          <a:prstGeom prst="rect">
            <a:avLst/>
          </a:prstGeom>
        </p:spPr>
        <p:txBody>
          <a:bodyPr vert="horz" lIns="91440" tIns="45720" rIns="91440" bIns="45720" rtlCol="0" anchor="ctr"/>
          <a:lstStyle>
            <a:lvl1pPr algn="r">
              <a:defRPr sz="1050" b="0" i="0" spc="260">
                <a:solidFill>
                  <a:srgbClr val="66080F"/>
                </a:solidFill>
                <a:latin typeface="BentonSans Medium"/>
                <a:cs typeface="BentonSans Medium"/>
              </a:defRPr>
            </a:lvl1pPr>
          </a:lstStyle>
          <a:p>
            <a:r>
              <a:rPr lang="en-US" dirty="0" smtClean="0"/>
              <a:t>OFFICE OF COMMUNITY ENGAGEMENT</a:t>
            </a:r>
            <a:endParaRPr lang="en-US" dirty="0"/>
          </a:p>
        </p:txBody>
      </p:sp>
      <p:sp>
        <p:nvSpPr>
          <p:cNvPr id="6" name="Slide Number Placeholder 5"/>
          <p:cNvSpPr>
            <a:spLocks noGrp="1"/>
          </p:cNvSpPr>
          <p:nvPr>
            <p:ph type="sldNum" sz="quarter" idx="4"/>
          </p:nvPr>
        </p:nvSpPr>
        <p:spPr>
          <a:xfrm>
            <a:off x="7868138" y="6297083"/>
            <a:ext cx="818662" cy="365125"/>
          </a:xfrm>
          <a:prstGeom prst="rect">
            <a:avLst/>
          </a:prstGeom>
        </p:spPr>
        <p:txBody>
          <a:bodyPr vert="horz" lIns="91440" tIns="45720" rIns="91440" bIns="45720" rtlCol="0" anchor="ctr"/>
          <a:lstStyle>
            <a:lvl1pPr algn="r">
              <a:defRPr sz="1000" b="0" i="1">
                <a:solidFill>
                  <a:schemeClr val="tx2"/>
                </a:solidFill>
                <a:latin typeface="Arial"/>
              </a:defRPr>
            </a:lvl1pPr>
          </a:lstStyle>
          <a:p>
            <a:fld id="{A2CEE53A-19EC-654D-82C1-D215F6FEFF18}" type="slidenum">
              <a:rPr lang="en-US" smtClean="0"/>
              <a:pPr/>
              <a:t>‹#›</a:t>
            </a:fld>
            <a:endParaRPr lang="en-US" dirty="0"/>
          </a:p>
        </p:txBody>
      </p:sp>
      <p:sp>
        <p:nvSpPr>
          <p:cNvPr id="8" name="Text Placeholder 2"/>
          <p:cNvSpPr txBox="1">
            <a:spLocks/>
          </p:cNvSpPr>
          <p:nvPr/>
        </p:nvSpPr>
        <p:spPr>
          <a:xfrm>
            <a:off x="457200" y="1566334"/>
            <a:ext cx="4055533" cy="4275666"/>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3200" kern="1200">
                <a:solidFill>
                  <a:schemeClr val="tx1">
                    <a:lumMod val="75000"/>
                    <a:lumOff val="25000"/>
                  </a:schemeClr>
                </a:solidFill>
                <a:latin typeface="Arial"/>
                <a:ea typeface="+mn-ea"/>
                <a:cs typeface="+mn-cs"/>
              </a:defRPr>
            </a:lvl1pPr>
            <a:lvl2pPr marL="742950" indent="-285750" algn="l" defTabSz="457200" rtl="0" eaLnBrk="1" latinLnBrk="0" hangingPunct="1">
              <a:spcBef>
                <a:spcPct val="20000"/>
              </a:spcBef>
              <a:buFont typeface="Arial"/>
              <a:buChar char="–"/>
              <a:defRPr sz="2800" kern="1200">
                <a:solidFill>
                  <a:schemeClr val="tx1">
                    <a:lumMod val="75000"/>
                    <a:lumOff val="25000"/>
                  </a:schemeClr>
                </a:solidFill>
                <a:latin typeface="Arial"/>
                <a:ea typeface="+mn-ea"/>
                <a:cs typeface="+mn-cs"/>
              </a:defRPr>
            </a:lvl2pPr>
            <a:lvl3pPr marL="1143000" indent="-228600" algn="l" defTabSz="457200" rtl="0" eaLnBrk="1" latinLnBrk="0" hangingPunct="1">
              <a:spcBef>
                <a:spcPct val="20000"/>
              </a:spcBef>
              <a:buFont typeface="Arial"/>
              <a:buChar char="•"/>
              <a:defRPr sz="2400" kern="1200">
                <a:solidFill>
                  <a:schemeClr val="tx1">
                    <a:lumMod val="75000"/>
                    <a:lumOff val="25000"/>
                  </a:schemeClr>
                </a:solidFill>
                <a:latin typeface="Arial"/>
                <a:ea typeface="+mn-ea"/>
                <a:cs typeface="+mn-cs"/>
              </a:defRPr>
            </a:lvl3pPr>
            <a:lvl4pPr marL="1600200" indent="-228600" algn="l" defTabSz="457200" rtl="0" eaLnBrk="1" latinLnBrk="0" hangingPunct="1">
              <a:spcBef>
                <a:spcPct val="20000"/>
              </a:spcBef>
              <a:buFont typeface="Arial"/>
              <a:buChar char="–"/>
              <a:defRPr sz="2000" kern="1200">
                <a:solidFill>
                  <a:schemeClr val="tx1">
                    <a:lumMod val="75000"/>
                    <a:lumOff val="25000"/>
                  </a:schemeClr>
                </a:solidFill>
                <a:latin typeface="Arial"/>
                <a:ea typeface="+mn-ea"/>
                <a:cs typeface="+mn-cs"/>
              </a:defRPr>
            </a:lvl4pPr>
            <a:lvl5pPr marL="2057400" indent="-228600" algn="l" defTabSz="457200" rtl="0" eaLnBrk="1" latinLnBrk="0" hangingPunct="1">
              <a:spcBef>
                <a:spcPct val="20000"/>
              </a:spcBef>
              <a:buFont typeface="Arial"/>
              <a:buChar char="»"/>
              <a:defRPr sz="2000" kern="1200">
                <a:solidFill>
                  <a:schemeClr val="tx1">
                    <a:lumMod val="75000"/>
                    <a:lumOff val="25000"/>
                  </a:schemeClr>
                </a:solidFill>
                <a:latin typeface="Arial"/>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endParaRPr lang="en-US" dirty="0"/>
          </a:p>
        </p:txBody>
      </p:sp>
    </p:spTree>
    <p:extLst>
      <p:ext uri="{BB962C8B-B14F-4D97-AF65-F5344CB8AC3E}">
        <p14:creationId xmlns:p14="http://schemas.microsoft.com/office/powerpoint/2010/main" val="1697989590"/>
      </p:ext>
    </p:extLst>
  </p:cSld>
  <p:clrMap bg1="lt1" tx1="dk1" bg2="lt2" tx2="dk2" accent1="accent1" accent2="accent2" accent3="accent3" accent4="accent4" accent5="accent5" accent6="accent6" hlink="hlink" folHlink="folHlink"/>
  <p:sldLayoutIdLst>
    <p:sldLayoutId id="2147483659" r:id="rId1"/>
    <p:sldLayoutId id="2147483650" r:id="rId2"/>
    <p:sldLayoutId id="2147483660" r:id="rId3"/>
    <p:sldLayoutId id="2147483658" r:id="rId4"/>
    <p:sldLayoutId id="2147483649" r:id="rId5"/>
    <p:sldLayoutId id="2147483651" r:id="rId6"/>
    <p:sldLayoutId id="2147483652" r:id="rId7"/>
    <p:sldLayoutId id="2147483653" r:id="rId8"/>
    <p:sldLayoutId id="2147483654" r:id="rId9"/>
    <p:sldLayoutId id="2147483656" r:id="rId10"/>
    <p:sldLayoutId id="2147483657" r:id="rId11"/>
    <p:sldLayoutId id="2147483661" r:id="rId12"/>
    <p:sldLayoutId id="2147483663" r:id="rId13"/>
  </p:sldLayoutIdLst>
  <p:timing>
    <p:tnLst>
      <p:par>
        <p:cTn id="1" dur="indefinite" restart="never" nodeType="tmRoot"/>
      </p:par>
    </p:tnLst>
  </p:timing>
  <p:hf hdr="0" dt="0"/>
  <p:txStyles>
    <p:titleStyle>
      <a:lvl1pPr algn="l" defTabSz="457200" rtl="0" eaLnBrk="1" latinLnBrk="0" hangingPunct="1">
        <a:spcBef>
          <a:spcPct val="0"/>
        </a:spcBef>
        <a:buNone/>
        <a:defRPr sz="3600" b="0" i="0" kern="1200">
          <a:solidFill>
            <a:schemeClr val="tx1"/>
          </a:solidFill>
          <a:latin typeface="BentonSans Bold"/>
          <a:ea typeface="+mj-ea"/>
          <a:cs typeface="BentonSans Bold"/>
        </a:defRPr>
      </a:lvl1pPr>
    </p:titleStyle>
    <p:bodyStyle>
      <a:lvl1pPr marL="0" indent="0" algn="l" defTabSz="457200" rtl="0" eaLnBrk="1" latinLnBrk="0" hangingPunct="1">
        <a:spcBef>
          <a:spcPct val="20000"/>
        </a:spcBef>
        <a:buFont typeface="Arial"/>
        <a:buNone/>
        <a:defRPr sz="3200" b="0" i="0" kern="1200">
          <a:solidFill>
            <a:schemeClr val="tx1"/>
          </a:solidFill>
          <a:latin typeface="BentonSans Book"/>
          <a:ea typeface="+mn-ea"/>
          <a:cs typeface="BentonSans Book"/>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BentonSans Regular"/>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BentonSans Regular"/>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BentonSans Regular"/>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BentonSans Regular"/>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7.jpg"/><Relationship Id="rId4" Type="http://schemas.openxmlformats.org/officeDocument/2006/relationships/image" Target="../media/image6.jp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hyperlink" Target="http://www.mededportal.org/" TargetMode="Externa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hyperlink" Target="https://www.luc.edu/experiential/engaged_scholars.shtml#Scholarship%20of%20Engagement" TargetMode="External"/><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hyperlink" Target="https://ccph.memberclicks.net/ces-toolkit-unit2" TargetMode="External"/><Relationship Id="rId2" Type="http://schemas.openxmlformats.org/officeDocument/2006/relationships/hyperlink" Target="https://ccph.memberclicks.net/ces-toolkit-unit1" TargetMode="External"/><Relationship Id="rId1" Type="http://schemas.openxmlformats.org/officeDocument/2006/relationships/slideLayout" Target="../slideLayouts/slideLayout2.xml"/><Relationship Id="rId6" Type="http://schemas.openxmlformats.org/officeDocument/2006/relationships/hyperlink" Target="https://ccph.memberclicks.net/ces-toolkit-references" TargetMode="External"/><Relationship Id="rId5" Type="http://schemas.openxmlformats.org/officeDocument/2006/relationships/hyperlink" Target="https://ccph.memberclicks.net/ces-toolkit-portfolio" TargetMode="External"/><Relationship Id="rId4" Type="http://schemas.openxmlformats.org/officeDocument/2006/relationships/hyperlink" Target="https://ccph.memberclicks.net/ces-toolkit-scholarship-project" TargetMode="External"/></Relationships>
</file>

<file path=ppt/slides/_rels/slide1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jpg"/><Relationship Id="rId1" Type="http://schemas.openxmlformats.org/officeDocument/2006/relationships/slideLayout" Target="../slideLayouts/slideLayout12.xml"/><Relationship Id="rId4" Type="http://schemas.openxmlformats.org/officeDocument/2006/relationships/image" Target="../media/image12.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4294967295"/>
          </p:nvPr>
        </p:nvSpPr>
        <p:spPr>
          <a:xfrm>
            <a:off x="4724210" y="6322442"/>
            <a:ext cx="4081462" cy="365125"/>
          </a:xfrm>
        </p:spPr>
        <p:txBody>
          <a:bodyPr/>
          <a:lstStyle/>
          <a:p>
            <a:r>
              <a:rPr lang="en-US" dirty="0" smtClean="0"/>
              <a:t>OFFICE OF COMMUNITY ENGAGEMENT</a:t>
            </a:r>
            <a:endParaRPr lang="en-US" dirty="0"/>
          </a:p>
        </p:txBody>
      </p:sp>
      <p:sp>
        <p:nvSpPr>
          <p:cNvPr id="5" name="Slide Number Placeholder 4"/>
          <p:cNvSpPr>
            <a:spLocks noGrp="1"/>
          </p:cNvSpPr>
          <p:nvPr>
            <p:ph type="sldNum" sz="quarter" idx="4294967295"/>
          </p:nvPr>
        </p:nvSpPr>
        <p:spPr>
          <a:xfrm>
            <a:off x="8324850" y="6297613"/>
            <a:ext cx="819150" cy="365125"/>
          </a:xfrm>
        </p:spPr>
        <p:txBody>
          <a:bodyPr/>
          <a:lstStyle/>
          <a:p>
            <a:fld id="{A2CEE53A-19EC-654D-82C1-D215F6FEFF18}" type="slidenum">
              <a:rPr lang="en-US" smtClean="0"/>
              <a:t>0</a:t>
            </a:fld>
            <a:endParaRPr lang="en-US"/>
          </a:p>
        </p:txBody>
      </p:sp>
      <p:sp>
        <p:nvSpPr>
          <p:cNvPr id="8" name="Text Placeholder 2"/>
          <p:cNvSpPr>
            <a:spLocks noGrp="1"/>
          </p:cNvSpPr>
          <p:nvPr>
            <p:ph type="body" sz="quarter" idx="20"/>
          </p:nvPr>
        </p:nvSpPr>
        <p:spPr>
          <a:xfrm>
            <a:off x="2973232" y="428679"/>
            <a:ext cx="5576398" cy="602620"/>
          </a:xfrm>
        </p:spPr>
        <p:txBody>
          <a:bodyPr>
            <a:noAutofit/>
          </a:bodyPr>
          <a:lstStyle/>
          <a:p>
            <a:pPr algn="ctr"/>
            <a:r>
              <a:rPr lang="en-US" sz="2100" dirty="0" smtClean="0">
                <a:solidFill>
                  <a:schemeClr val="tx2"/>
                </a:solidFill>
                <a:latin typeface="BentonSansCond Light"/>
                <a:cs typeface="BentonSansCond Light"/>
              </a:rPr>
              <a:t>Turning Your Community Engagement Into Scholarship: Ideas and Challenges</a:t>
            </a:r>
          </a:p>
          <a:p>
            <a:pPr algn="ctr"/>
            <a:endParaRPr lang="en-US" sz="2100" dirty="0" smtClean="0">
              <a:solidFill>
                <a:schemeClr val="tx2"/>
              </a:solidFill>
              <a:latin typeface="BentonSansCond Light"/>
              <a:cs typeface="BentonSansCond Light"/>
            </a:endParaRPr>
          </a:p>
          <a:p>
            <a:pPr algn="ctr"/>
            <a:r>
              <a:rPr lang="en-US" sz="2100" dirty="0" smtClean="0">
                <a:solidFill>
                  <a:schemeClr val="tx2"/>
                </a:solidFill>
                <a:latin typeface="BentonSansCond Light"/>
                <a:cs typeface="BentonSansCond Light"/>
              </a:rPr>
              <a:t>Kristin Norris, Ph.D.</a:t>
            </a:r>
          </a:p>
          <a:p>
            <a:pPr algn="ctr"/>
            <a:r>
              <a:rPr lang="en-US" sz="2100" dirty="0" smtClean="0">
                <a:solidFill>
                  <a:schemeClr val="tx2"/>
                </a:solidFill>
                <a:latin typeface="BentonSansCond Light"/>
                <a:cs typeface="BentonSansCond Light"/>
              </a:rPr>
              <a:t>IUPUI Office of Community Engagement</a:t>
            </a:r>
          </a:p>
        </p:txBody>
      </p:sp>
      <p:pic>
        <p:nvPicPr>
          <p:cNvPr id="9" name="Picture Placeholder 3"/>
          <p:cNvPicPr>
            <a:picLocks noGrp="1" noChangeAspect="1"/>
          </p:cNvPicPr>
          <p:nvPr>
            <p:ph type="pic" sz="quarter" idx="14"/>
          </p:nvPr>
        </p:nvPicPr>
        <p:blipFill>
          <a:blip r:embed="rId2">
            <a:extLst>
              <a:ext uri="{28A0092B-C50C-407E-A947-70E740481C1C}">
                <a14:useLocalDpi xmlns:a14="http://schemas.microsoft.com/office/drawing/2010/main" val="0"/>
              </a:ext>
            </a:extLst>
          </a:blip>
          <a:srcRect l="19" r="19"/>
          <a:stretch>
            <a:fillRect/>
          </a:stretch>
        </p:blipFill>
        <p:spPr>
          <a:xfrm>
            <a:off x="5294556" y="3125036"/>
            <a:ext cx="3511116" cy="3071781"/>
          </a:xfrm>
        </p:spPr>
      </p:pic>
    </p:spTree>
    <p:extLst>
      <p:ext uri="{BB962C8B-B14F-4D97-AF65-F5344CB8AC3E}">
        <p14:creationId xmlns:p14="http://schemas.microsoft.com/office/powerpoint/2010/main" val="196552077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77796" y="371477"/>
            <a:ext cx="7409003" cy="1088495"/>
          </a:xfrm>
        </p:spPr>
        <p:txBody>
          <a:bodyPr>
            <a:normAutofit fontScale="90000"/>
          </a:bodyPr>
          <a:lstStyle/>
          <a:p>
            <a:r>
              <a:rPr lang="en-US" dirty="0" smtClean="0"/>
              <a:t>What Makes This Hard: CE as a discipline?</a:t>
            </a:r>
            <a:endParaRPr lang="en-US" dirty="0"/>
          </a:p>
        </p:txBody>
      </p:sp>
      <p:sp>
        <p:nvSpPr>
          <p:cNvPr id="3" name="Content Placeholder 2"/>
          <p:cNvSpPr>
            <a:spLocks noGrp="1"/>
          </p:cNvSpPr>
          <p:nvPr>
            <p:ph idx="1"/>
          </p:nvPr>
        </p:nvSpPr>
        <p:spPr/>
        <p:txBody>
          <a:bodyPr>
            <a:normAutofit fontScale="92500"/>
          </a:bodyPr>
          <a:lstStyle/>
          <a:p>
            <a:pPr marL="457200" indent="-457200">
              <a:buFont typeface="Arial" panose="020B0604020202020204" pitchFamily="34" charset="0"/>
              <a:buChar char="•"/>
            </a:pPr>
            <a:r>
              <a:rPr lang="en-US" dirty="0" smtClean="0"/>
              <a:t>Education</a:t>
            </a:r>
          </a:p>
          <a:p>
            <a:pPr marL="457200" indent="-457200">
              <a:buFont typeface="Arial" panose="020B0604020202020204" pitchFamily="34" charset="0"/>
              <a:buChar char="•"/>
            </a:pPr>
            <a:r>
              <a:rPr lang="en-US" dirty="0" smtClean="0"/>
              <a:t>Public Policy</a:t>
            </a:r>
          </a:p>
          <a:p>
            <a:pPr marL="457200" indent="-457200">
              <a:buFont typeface="Arial" panose="020B0604020202020204" pitchFamily="34" charset="0"/>
              <a:buChar char="•"/>
            </a:pPr>
            <a:r>
              <a:rPr lang="en-US" dirty="0" smtClean="0"/>
              <a:t>History</a:t>
            </a:r>
          </a:p>
          <a:p>
            <a:pPr marL="457200" indent="-457200">
              <a:buFont typeface="Arial" panose="020B0604020202020204" pitchFamily="34" charset="0"/>
              <a:buChar char="•"/>
            </a:pPr>
            <a:r>
              <a:rPr lang="en-US" dirty="0" smtClean="0"/>
              <a:t>Sociology</a:t>
            </a:r>
          </a:p>
          <a:p>
            <a:pPr marL="457200" indent="-457200">
              <a:buFont typeface="Arial" panose="020B0604020202020204" pitchFamily="34" charset="0"/>
              <a:buChar char="•"/>
            </a:pPr>
            <a:r>
              <a:rPr lang="en-US" dirty="0" smtClean="0"/>
              <a:t>Social Sciences</a:t>
            </a:r>
          </a:p>
          <a:p>
            <a:pPr marL="457200" indent="-457200">
              <a:buFont typeface="Arial" panose="020B0604020202020204" pitchFamily="34" charset="0"/>
              <a:buChar char="•"/>
            </a:pPr>
            <a:r>
              <a:rPr lang="en-US" dirty="0" smtClean="0"/>
              <a:t>EVERYWHERE = literature is everywhere, therefore hard to find; gaps in the literature are hard to demonstrate</a:t>
            </a:r>
            <a:endParaRPr lang="en-US" dirty="0"/>
          </a:p>
        </p:txBody>
      </p:sp>
      <p:sp>
        <p:nvSpPr>
          <p:cNvPr id="4" name="Footer Placeholder 3"/>
          <p:cNvSpPr>
            <a:spLocks noGrp="1"/>
          </p:cNvSpPr>
          <p:nvPr>
            <p:ph type="ftr" sz="quarter" idx="11"/>
          </p:nvPr>
        </p:nvSpPr>
        <p:spPr/>
        <p:txBody>
          <a:bodyPr/>
          <a:lstStyle/>
          <a:p>
            <a:r>
              <a:rPr lang="en-US" smtClean="0"/>
              <a:t>OFFICE OF COMMUNITY ENGAGEMENT</a:t>
            </a:r>
            <a:endParaRPr lang="en-US" dirty="0"/>
          </a:p>
        </p:txBody>
      </p:sp>
      <p:sp>
        <p:nvSpPr>
          <p:cNvPr id="5" name="Slide Number Placeholder 4"/>
          <p:cNvSpPr>
            <a:spLocks noGrp="1"/>
          </p:cNvSpPr>
          <p:nvPr>
            <p:ph type="sldNum" sz="quarter" idx="12"/>
          </p:nvPr>
        </p:nvSpPr>
        <p:spPr/>
        <p:txBody>
          <a:bodyPr/>
          <a:lstStyle/>
          <a:p>
            <a:fld id="{A2CEE53A-19EC-654D-82C1-D215F6FEFF18}" type="slidenum">
              <a:rPr lang="en-US" smtClean="0"/>
              <a:t>9</a:t>
            </a:fld>
            <a:endParaRPr lang="en-US"/>
          </a:p>
        </p:txBody>
      </p:sp>
    </p:spTree>
    <p:extLst>
      <p:ext uri="{BB962C8B-B14F-4D97-AF65-F5344CB8AC3E}">
        <p14:creationId xmlns:p14="http://schemas.microsoft.com/office/powerpoint/2010/main" val="272615866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Makes This Hard: Products</a:t>
            </a:r>
            <a:endParaRPr lang="en-US" dirty="0"/>
          </a:p>
        </p:txBody>
      </p:sp>
      <p:sp>
        <p:nvSpPr>
          <p:cNvPr id="3" name="Content Placeholder 2"/>
          <p:cNvSpPr>
            <a:spLocks noGrp="1"/>
          </p:cNvSpPr>
          <p:nvPr>
            <p:ph idx="1"/>
          </p:nvPr>
        </p:nvSpPr>
        <p:spPr/>
        <p:txBody>
          <a:bodyPr>
            <a:normAutofit lnSpcReduction="10000"/>
          </a:bodyPr>
          <a:lstStyle/>
          <a:p>
            <a:pPr marL="457200" indent="-457200">
              <a:buFont typeface="Arial" panose="020B0604020202020204" pitchFamily="34" charset="0"/>
              <a:buChar char="•"/>
            </a:pPr>
            <a:r>
              <a:rPr lang="en-US" b="1" dirty="0" smtClean="0"/>
              <a:t>Research </a:t>
            </a:r>
          </a:p>
          <a:p>
            <a:pPr marL="1200150" lvl="1" indent="-457200">
              <a:buFont typeface="Arial" panose="020B0604020202020204" pitchFamily="34" charset="0"/>
              <a:buChar char="•"/>
            </a:pPr>
            <a:r>
              <a:rPr lang="en-US" b="1" dirty="0" smtClean="0"/>
              <a:t>Manuscripts</a:t>
            </a:r>
          </a:p>
          <a:p>
            <a:pPr marL="1200150" lvl="1" indent="-457200">
              <a:buFont typeface="Arial" panose="020B0604020202020204" pitchFamily="34" charset="0"/>
              <a:buChar char="•"/>
            </a:pPr>
            <a:r>
              <a:rPr lang="en-US" b="1" dirty="0" smtClean="0"/>
              <a:t>Technical reports, briefs</a:t>
            </a:r>
          </a:p>
          <a:p>
            <a:pPr marL="1200150" lvl="1" indent="-457200">
              <a:buFont typeface="Arial" panose="020B0604020202020204" pitchFamily="34" charset="0"/>
              <a:buChar char="•"/>
            </a:pPr>
            <a:r>
              <a:rPr lang="en-US" b="1" dirty="0" smtClean="0"/>
              <a:t>Presentations (locally, mostly)</a:t>
            </a:r>
          </a:p>
          <a:p>
            <a:pPr marL="457200" indent="-457200">
              <a:buFont typeface="Arial" panose="020B0604020202020204" pitchFamily="34" charset="0"/>
              <a:buChar char="•"/>
            </a:pPr>
            <a:r>
              <a:rPr lang="en-US" b="1" dirty="0" smtClean="0"/>
              <a:t>Teaching</a:t>
            </a:r>
          </a:p>
          <a:p>
            <a:pPr marL="1200150" lvl="1" indent="-457200">
              <a:buFont typeface="Arial" panose="020B0604020202020204" pitchFamily="34" charset="0"/>
              <a:buChar char="•"/>
            </a:pPr>
            <a:r>
              <a:rPr lang="en-US" b="1" dirty="0" smtClean="0"/>
              <a:t>Student learning (assessing civic outcomes)</a:t>
            </a:r>
          </a:p>
          <a:p>
            <a:pPr marL="1200150" lvl="1" indent="-457200">
              <a:buFont typeface="Arial" panose="020B0604020202020204" pitchFamily="34" charset="0"/>
              <a:buChar char="•"/>
            </a:pPr>
            <a:r>
              <a:rPr lang="en-US" b="1" dirty="0" smtClean="0"/>
              <a:t>Teaching innovation (best practices; replicate?)</a:t>
            </a:r>
          </a:p>
          <a:p>
            <a:pPr marL="1200150" lvl="1" indent="-457200">
              <a:buFont typeface="Arial" panose="020B0604020202020204" pitchFamily="34" charset="0"/>
              <a:buChar char="•"/>
            </a:pPr>
            <a:endParaRPr lang="en-US" dirty="0" smtClean="0"/>
          </a:p>
          <a:p>
            <a:pPr lvl="1" indent="0">
              <a:buNone/>
            </a:pPr>
            <a:endParaRPr lang="en-US" dirty="0"/>
          </a:p>
        </p:txBody>
      </p:sp>
      <p:sp>
        <p:nvSpPr>
          <p:cNvPr id="4" name="Footer Placeholder 3"/>
          <p:cNvSpPr>
            <a:spLocks noGrp="1"/>
          </p:cNvSpPr>
          <p:nvPr>
            <p:ph type="ftr" sz="quarter" idx="11"/>
          </p:nvPr>
        </p:nvSpPr>
        <p:spPr/>
        <p:txBody>
          <a:bodyPr/>
          <a:lstStyle/>
          <a:p>
            <a:r>
              <a:rPr lang="en-US" smtClean="0"/>
              <a:t>OFFICE OF COMMUNITY ENGAGEMENT</a:t>
            </a:r>
            <a:endParaRPr lang="en-US" dirty="0"/>
          </a:p>
        </p:txBody>
      </p:sp>
      <p:sp>
        <p:nvSpPr>
          <p:cNvPr id="5" name="Slide Number Placeholder 4"/>
          <p:cNvSpPr>
            <a:spLocks noGrp="1"/>
          </p:cNvSpPr>
          <p:nvPr>
            <p:ph type="sldNum" sz="quarter" idx="12"/>
          </p:nvPr>
        </p:nvSpPr>
        <p:spPr/>
        <p:txBody>
          <a:bodyPr/>
          <a:lstStyle/>
          <a:p>
            <a:fld id="{A2CEE53A-19EC-654D-82C1-D215F6FEFF18}" type="slidenum">
              <a:rPr lang="en-US" smtClean="0"/>
              <a:t>10</a:t>
            </a:fld>
            <a:endParaRPr lang="en-US"/>
          </a:p>
        </p:txBody>
      </p:sp>
    </p:spTree>
    <p:extLst>
      <p:ext uri="{BB962C8B-B14F-4D97-AF65-F5344CB8AC3E}">
        <p14:creationId xmlns:p14="http://schemas.microsoft.com/office/powerpoint/2010/main" val="380050375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What Makes This Hard: Reward Systems</a:t>
            </a:r>
            <a:endParaRPr lang="en-US" dirty="0"/>
          </a:p>
        </p:txBody>
      </p:sp>
      <p:pic>
        <p:nvPicPr>
          <p:cNvPr id="6" name="Content Placeholder 5"/>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120559" y="3013831"/>
            <a:ext cx="1490533" cy="1573814"/>
          </a:xfrm>
        </p:spPr>
      </p:pic>
      <p:sp>
        <p:nvSpPr>
          <p:cNvPr id="4" name="Footer Placeholder 3"/>
          <p:cNvSpPr>
            <a:spLocks noGrp="1"/>
          </p:cNvSpPr>
          <p:nvPr>
            <p:ph type="ftr" sz="quarter" idx="11"/>
          </p:nvPr>
        </p:nvSpPr>
        <p:spPr/>
        <p:txBody>
          <a:bodyPr/>
          <a:lstStyle/>
          <a:p>
            <a:r>
              <a:rPr lang="en-US" smtClean="0"/>
              <a:t>OFFICE OF COMMUNITY ENGAGEMENT</a:t>
            </a:r>
            <a:endParaRPr lang="en-US" dirty="0"/>
          </a:p>
        </p:txBody>
      </p:sp>
      <p:sp>
        <p:nvSpPr>
          <p:cNvPr id="5" name="Slide Number Placeholder 4"/>
          <p:cNvSpPr>
            <a:spLocks noGrp="1"/>
          </p:cNvSpPr>
          <p:nvPr>
            <p:ph type="sldNum" sz="quarter" idx="12"/>
          </p:nvPr>
        </p:nvSpPr>
        <p:spPr/>
        <p:txBody>
          <a:bodyPr/>
          <a:lstStyle/>
          <a:p>
            <a:fld id="{A2CEE53A-19EC-654D-82C1-D215F6FEFF18}" type="slidenum">
              <a:rPr lang="en-US" smtClean="0"/>
              <a:t>11</a:t>
            </a:fld>
            <a:endParaRPr lang="en-US"/>
          </a:p>
        </p:txBody>
      </p:sp>
      <p:sp>
        <p:nvSpPr>
          <p:cNvPr id="7" name="Right Arrow 6"/>
          <p:cNvSpPr/>
          <p:nvPr/>
        </p:nvSpPr>
        <p:spPr>
          <a:xfrm>
            <a:off x="2668698" y="3618334"/>
            <a:ext cx="426720" cy="472440"/>
          </a:xfrm>
          <a:prstGeom prst="rightArrow">
            <a:avLst/>
          </a:prstGeom>
          <a:solidFill>
            <a:schemeClr val="accent2">
              <a:alpha val="9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339258" y="3289152"/>
            <a:ext cx="2699530" cy="1365907"/>
          </a:xfrm>
          <a:prstGeom prst="rect">
            <a:avLst/>
          </a:prstGeom>
        </p:spPr>
      </p:pic>
      <p:sp>
        <p:nvSpPr>
          <p:cNvPr id="9" name="Right Arrow 8"/>
          <p:cNvSpPr/>
          <p:nvPr/>
        </p:nvSpPr>
        <p:spPr>
          <a:xfrm>
            <a:off x="6279274" y="3635215"/>
            <a:ext cx="426720" cy="472440"/>
          </a:xfrm>
          <a:prstGeom prst="rightArrow">
            <a:avLst/>
          </a:prstGeom>
          <a:solidFill>
            <a:schemeClr val="accent2">
              <a:alpha val="9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0" name="Picture 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705994" y="3348422"/>
            <a:ext cx="2478446" cy="1239223"/>
          </a:xfrm>
          <a:prstGeom prst="rect">
            <a:avLst/>
          </a:prstGeom>
        </p:spPr>
      </p:pic>
      <p:sp>
        <p:nvSpPr>
          <p:cNvPr id="11" name="Equal 10"/>
          <p:cNvSpPr/>
          <p:nvPr/>
        </p:nvSpPr>
        <p:spPr>
          <a:xfrm>
            <a:off x="3339258" y="5181600"/>
            <a:ext cx="914400" cy="914400"/>
          </a:xfrm>
          <a:prstGeom prst="mathEqual">
            <a:avLst/>
          </a:prstGeom>
          <a:solidFill>
            <a:schemeClr val="accent2">
              <a:alpha val="9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
        <p:nvSpPr>
          <p:cNvPr id="12" name="TextBox 11"/>
          <p:cNvSpPr txBox="1"/>
          <p:nvPr/>
        </p:nvSpPr>
        <p:spPr>
          <a:xfrm>
            <a:off x="4556760" y="5181600"/>
            <a:ext cx="2149234" cy="954107"/>
          </a:xfrm>
          <a:prstGeom prst="rect">
            <a:avLst/>
          </a:prstGeom>
          <a:noFill/>
        </p:spPr>
        <p:txBody>
          <a:bodyPr wrap="square" rtlCol="0">
            <a:spAutoFit/>
          </a:bodyPr>
          <a:lstStyle/>
          <a:p>
            <a:pPr algn="ctr"/>
            <a:r>
              <a:rPr lang="en-US" sz="2800" b="1" dirty="0" smtClean="0"/>
              <a:t>Change in society</a:t>
            </a:r>
            <a:endParaRPr lang="en-US" sz="2800" b="1" dirty="0"/>
          </a:p>
        </p:txBody>
      </p:sp>
      <p:sp>
        <p:nvSpPr>
          <p:cNvPr id="13" name="Oval 12"/>
          <p:cNvSpPr/>
          <p:nvPr/>
        </p:nvSpPr>
        <p:spPr>
          <a:xfrm>
            <a:off x="718848" y="2485459"/>
            <a:ext cx="2478446" cy="2863781"/>
          </a:xfrm>
          <a:prstGeom prst="ellipse">
            <a:avLst/>
          </a:prstGeom>
          <a:noFill/>
          <a:ln w="762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9531104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smtClean="0"/>
              <a:t>Scholarship</a:t>
            </a:r>
            <a:endParaRPr lang="en-US" dirty="0"/>
          </a:p>
        </p:txBody>
      </p:sp>
      <p:sp>
        <p:nvSpPr>
          <p:cNvPr id="7" name="Text Placeholder 6"/>
          <p:cNvSpPr>
            <a:spLocks noGrp="1"/>
          </p:cNvSpPr>
          <p:nvPr>
            <p:ph type="body" idx="1"/>
          </p:nvPr>
        </p:nvSpPr>
        <p:spPr/>
        <p:txBody>
          <a:bodyPr/>
          <a:lstStyle/>
          <a:p>
            <a:endParaRPr lang="en-US"/>
          </a:p>
        </p:txBody>
      </p:sp>
      <p:sp>
        <p:nvSpPr>
          <p:cNvPr id="4" name="Footer Placeholder 3"/>
          <p:cNvSpPr>
            <a:spLocks noGrp="1"/>
          </p:cNvSpPr>
          <p:nvPr>
            <p:ph type="ftr" sz="quarter" idx="11"/>
          </p:nvPr>
        </p:nvSpPr>
        <p:spPr/>
        <p:txBody>
          <a:bodyPr/>
          <a:lstStyle/>
          <a:p>
            <a:r>
              <a:rPr lang="en-US" smtClean="0"/>
              <a:t>OFFICE OF COMMUNITY ENGAGEMENT</a:t>
            </a:r>
            <a:endParaRPr lang="en-US" dirty="0"/>
          </a:p>
        </p:txBody>
      </p:sp>
      <p:sp>
        <p:nvSpPr>
          <p:cNvPr id="5" name="Slide Number Placeholder 4"/>
          <p:cNvSpPr>
            <a:spLocks noGrp="1"/>
          </p:cNvSpPr>
          <p:nvPr>
            <p:ph type="sldNum" sz="quarter" idx="12"/>
          </p:nvPr>
        </p:nvSpPr>
        <p:spPr/>
        <p:txBody>
          <a:bodyPr/>
          <a:lstStyle/>
          <a:p>
            <a:fld id="{A2CEE53A-19EC-654D-82C1-D215F6FEFF18}" type="slidenum">
              <a:rPr lang="en-US" smtClean="0"/>
              <a:t>12</a:t>
            </a:fld>
            <a:endParaRPr lang="en-US"/>
          </a:p>
        </p:txBody>
      </p:sp>
    </p:spTree>
    <p:extLst>
      <p:ext uri="{BB962C8B-B14F-4D97-AF65-F5344CB8AC3E}">
        <p14:creationId xmlns:p14="http://schemas.microsoft.com/office/powerpoint/2010/main" val="321466468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normAutofit fontScale="90000"/>
          </a:bodyPr>
          <a:lstStyle/>
          <a:p>
            <a:r>
              <a:rPr lang="en-US" b="1" dirty="0" err="1"/>
              <a:t>Glassick’s</a:t>
            </a:r>
            <a:r>
              <a:rPr lang="en-US" b="1" dirty="0"/>
              <a:t> Criteria for Scholarship</a:t>
            </a:r>
            <a:endParaRPr lang="en-US" dirty="0"/>
          </a:p>
        </p:txBody>
      </p:sp>
      <p:sp>
        <p:nvSpPr>
          <p:cNvPr id="7" name="Content Placeholder 6"/>
          <p:cNvSpPr>
            <a:spLocks noGrp="1"/>
          </p:cNvSpPr>
          <p:nvPr>
            <p:ph idx="1"/>
          </p:nvPr>
        </p:nvSpPr>
        <p:spPr/>
        <p:txBody>
          <a:bodyPr>
            <a:normAutofit fontScale="40000" lnSpcReduction="20000"/>
          </a:bodyPr>
          <a:lstStyle/>
          <a:p>
            <a:endParaRPr lang="en-US" dirty="0"/>
          </a:p>
          <a:p>
            <a:r>
              <a:rPr lang="en-US" sz="4000" dirty="0" smtClean="0"/>
              <a:t>1</a:t>
            </a:r>
            <a:r>
              <a:rPr lang="en-US" sz="4000" dirty="0"/>
              <a:t>) </a:t>
            </a:r>
            <a:r>
              <a:rPr lang="en-US" sz="4000" b="1" dirty="0"/>
              <a:t>Clear goals </a:t>
            </a:r>
            <a:r>
              <a:rPr lang="en-US" sz="4000" dirty="0"/>
              <a:t>– the educator explicitly states the basic purposes for the work, and defines realistic, achievable objectives, including desired goals and outcomes. </a:t>
            </a:r>
          </a:p>
          <a:p>
            <a:r>
              <a:rPr lang="en-US" sz="4000" dirty="0"/>
              <a:t>2) </a:t>
            </a:r>
            <a:r>
              <a:rPr lang="en-US" sz="4000" b="1" dirty="0"/>
              <a:t>Adequate preparation </a:t>
            </a:r>
            <a:r>
              <a:rPr lang="en-US" sz="4000" dirty="0"/>
              <a:t>– the educator shows an understanding of existing scholarship relevant to the endeavor and has skills and resources drawn from this research and from prior experience to advance the project. </a:t>
            </a:r>
          </a:p>
          <a:p>
            <a:r>
              <a:rPr lang="en-US" sz="4000" dirty="0"/>
              <a:t>3) </a:t>
            </a:r>
            <a:r>
              <a:rPr lang="en-US" sz="4000" b="1" dirty="0"/>
              <a:t>Appropriate methods </a:t>
            </a:r>
            <a:r>
              <a:rPr lang="en-US" sz="4000" dirty="0"/>
              <a:t>– in conjunction with the material and the context, the educator chooses, applies and, if necessary, modifies methods wisely. </a:t>
            </a:r>
          </a:p>
          <a:p>
            <a:r>
              <a:rPr lang="en-US" sz="4000" dirty="0"/>
              <a:t>4) </a:t>
            </a:r>
            <a:r>
              <a:rPr lang="en-US" sz="4000" b="1" dirty="0"/>
              <a:t>Significant results </a:t>
            </a:r>
            <a:r>
              <a:rPr lang="en-US" sz="4000" dirty="0"/>
              <a:t>– the educator achieves the goals, and contributes notably to the field in a manner that invites further exploration. </a:t>
            </a:r>
          </a:p>
          <a:p>
            <a:r>
              <a:rPr lang="en-US" sz="4000" dirty="0"/>
              <a:t>5) </a:t>
            </a:r>
            <a:r>
              <a:rPr lang="en-US" sz="4000" b="1" dirty="0"/>
              <a:t>Effective presentation </a:t>
            </a:r>
            <a:r>
              <a:rPr lang="en-US" sz="4000" dirty="0"/>
              <a:t>– the educator uses a suitable style and organization to present the work with clarity and integrity in appropriate forums to reach the intended audience. </a:t>
            </a:r>
          </a:p>
          <a:p>
            <a:r>
              <a:rPr lang="en-US" sz="4000" dirty="0"/>
              <a:t>6) </a:t>
            </a:r>
            <a:r>
              <a:rPr lang="en-US" sz="4000" b="1" dirty="0"/>
              <a:t>Reflective critique </a:t>
            </a:r>
            <a:r>
              <a:rPr lang="en-US" sz="4000" dirty="0"/>
              <a:t>– the educator thoughtfully assesses the work him/herself and uses the resulting perceptions, along with reviews and critique from others, to refine, enhance or expand the original concept. </a:t>
            </a:r>
          </a:p>
        </p:txBody>
      </p:sp>
      <p:sp>
        <p:nvSpPr>
          <p:cNvPr id="4" name="Footer Placeholder 3"/>
          <p:cNvSpPr>
            <a:spLocks noGrp="1"/>
          </p:cNvSpPr>
          <p:nvPr>
            <p:ph type="ftr" sz="quarter" idx="11"/>
          </p:nvPr>
        </p:nvSpPr>
        <p:spPr/>
        <p:txBody>
          <a:bodyPr/>
          <a:lstStyle/>
          <a:p>
            <a:r>
              <a:rPr lang="en-US" smtClean="0"/>
              <a:t>OFFICE OF COMMUNITY ENGAGEMENT</a:t>
            </a:r>
            <a:endParaRPr lang="en-US" dirty="0"/>
          </a:p>
        </p:txBody>
      </p:sp>
      <p:sp>
        <p:nvSpPr>
          <p:cNvPr id="5" name="Slide Number Placeholder 4"/>
          <p:cNvSpPr>
            <a:spLocks noGrp="1"/>
          </p:cNvSpPr>
          <p:nvPr>
            <p:ph type="sldNum" sz="quarter" idx="12"/>
          </p:nvPr>
        </p:nvSpPr>
        <p:spPr/>
        <p:txBody>
          <a:bodyPr/>
          <a:lstStyle/>
          <a:p>
            <a:fld id="{A2CEE53A-19EC-654D-82C1-D215F6FEFF18}" type="slidenum">
              <a:rPr lang="en-US" smtClean="0"/>
              <a:t>13</a:t>
            </a:fld>
            <a:endParaRPr lang="en-US"/>
          </a:p>
        </p:txBody>
      </p:sp>
      <p:sp>
        <p:nvSpPr>
          <p:cNvPr id="8" name="TextBox 7"/>
          <p:cNvSpPr txBox="1"/>
          <p:nvPr/>
        </p:nvSpPr>
        <p:spPr>
          <a:xfrm>
            <a:off x="5406292" y="5835418"/>
            <a:ext cx="4049207" cy="369332"/>
          </a:xfrm>
          <a:prstGeom prst="rect">
            <a:avLst/>
          </a:prstGeom>
          <a:noFill/>
        </p:spPr>
        <p:txBody>
          <a:bodyPr wrap="square" rtlCol="0">
            <a:spAutoFit/>
          </a:bodyPr>
          <a:lstStyle/>
          <a:p>
            <a:r>
              <a:rPr lang="en-US" dirty="0" smtClean="0"/>
              <a:t> </a:t>
            </a:r>
            <a:r>
              <a:rPr lang="en-US" sz="1200" dirty="0"/>
              <a:t>Source: </a:t>
            </a:r>
            <a:r>
              <a:rPr lang="en-US" sz="1200" dirty="0" smtClean="0">
                <a:hlinkClick r:id="rId2"/>
              </a:rPr>
              <a:t>www.mededportal.org</a:t>
            </a:r>
            <a:r>
              <a:rPr lang="en-US" sz="1200" dirty="0" smtClean="0"/>
              <a:t> (2013)</a:t>
            </a:r>
            <a:endParaRPr lang="en-US" sz="1200" dirty="0"/>
          </a:p>
        </p:txBody>
      </p:sp>
    </p:spTree>
    <p:extLst>
      <p:ext uri="{BB962C8B-B14F-4D97-AF65-F5344CB8AC3E}">
        <p14:creationId xmlns:p14="http://schemas.microsoft.com/office/powerpoint/2010/main" val="411050882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Characteristics of Scholarship (Diamond &amp; Bronwyn, 1993)</a:t>
            </a:r>
            <a:endParaRPr lang="en-US" dirty="0"/>
          </a:p>
        </p:txBody>
      </p:sp>
      <p:sp>
        <p:nvSpPr>
          <p:cNvPr id="3" name="Content Placeholder 2"/>
          <p:cNvSpPr>
            <a:spLocks noGrp="1"/>
          </p:cNvSpPr>
          <p:nvPr>
            <p:ph idx="1"/>
          </p:nvPr>
        </p:nvSpPr>
        <p:spPr/>
        <p:txBody>
          <a:bodyPr>
            <a:normAutofit fontScale="85000" lnSpcReduction="10000"/>
          </a:bodyPr>
          <a:lstStyle/>
          <a:p>
            <a:r>
              <a:rPr lang="en-US" dirty="0" smtClean="0"/>
              <a:t>• </a:t>
            </a:r>
            <a:r>
              <a:rPr lang="en-US" dirty="0"/>
              <a:t>The activity requires a high level of discipline expertise. </a:t>
            </a:r>
            <a:endParaRPr lang="en-US" dirty="0" smtClean="0"/>
          </a:p>
          <a:p>
            <a:r>
              <a:rPr lang="en-US" dirty="0" smtClean="0"/>
              <a:t>• </a:t>
            </a:r>
            <a:r>
              <a:rPr lang="en-US" dirty="0"/>
              <a:t>The activity breaks new ground or is innovative. </a:t>
            </a:r>
            <a:endParaRPr lang="en-US" dirty="0" smtClean="0"/>
          </a:p>
          <a:p>
            <a:r>
              <a:rPr lang="en-US" dirty="0" smtClean="0"/>
              <a:t>• </a:t>
            </a:r>
            <a:r>
              <a:rPr lang="en-US" dirty="0"/>
              <a:t>The activity can be replicated and elaborated. </a:t>
            </a:r>
            <a:endParaRPr lang="en-US" dirty="0" smtClean="0"/>
          </a:p>
          <a:p>
            <a:r>
              <a:rPr lang="en-US" dirty="0" smtClean="0"/>
              <a:t>• </a:t>
            </a:r>
            <a:r>
              <a:rPr lang="en-US" dirty="0"/>
              <a:t>The work and its results can be documented. </a:t>
            </a:r>
            <a:endParaRPr lang="en-US" dirty="0" smtClean="0"/>
          </a:p>
          <a:p>
            <a:r>
              <a:rPr lang="en-US" dirty="0" smtClean="0"/>
              <a:t>• </a:t>
            </a:r>
            <a:r>
              <a:rPr lang="en-US" dirty="0"/>
              <a:t>The work and its results can be peer reviewed. </a:t>
            </a:r>
            <a:endParaRPr lang="en-US" dirty="0" smtClean="0"/>
          </a:p>
          <a:p>
            <a:r>
              <a:rPr lang="en-US" dirty="0" smtClean="0"/>
              <a:t>• </a:t>
            </a:r>
            <a:r>
              <a:rPr lang="en-US" dirty="0"/>
              <a:t>The activity has significance or impact.</a:t>
            </a:r>
          </a:p>
        </p:txBody>
      </p:sp>
      <p:sp>
        <p:nvSpPr>
          <p:cNvPr id="4" name="Footer Placeholder 3"/>
          <p:cNvSpPr>
            <a:spLocks noGrp="1"/>
          </p:cNvSpPr>
          <p:nvPr>
            <p:ph type="ftr" sz="quarter" idx="11"/>
          </p:nvPr>
        </p:nvSpPr>
        <p:spPr/>
        <p:txBody>
          <a:bodyPr/>
          <a:lstStyle/>
          <a:p>
            <a:r>
              <a:rPr lang="en-US" smtClean="0"/>
              <a:t>OFFICE OF COMMUNITY ENGAGEMENT</a:t>
            </a:r>
            <a:endParaRPr lang="en-US" dirty="0"/>
          </a:p>
        </p:txBody>
      </p:sp>
      <p:sp>
        <p:nvSpPr>
          <p:cNvPr id="5" name="Slide Number Placeholder 4"/>
          <p:cNvSpPr>
            <a:spLocks noGrp="1"/>
          </p:cNvSpPr>
          <p:nvPr>
            <p:ph type="sldNum" sz="quarter" idx="12"/>
          </p:nvPr>
        </p:nvSpPr>
        <p:spPr/>
        <p:txBody>
          <a:bodyPr/>
          <a:lstStyle/>
          <a:p>
            <a:fld id="{A2CEE53A-19EC-654D-82C1-D215F6FEFF18}" type="slidenum">
              <a:rPr lang="en-US" smtClean="0"/>
              <a:t>14</a:t>
            </a:fld>
            <a:endParaRPr lang="en-US"/>
          </a:p>
        </p:txBody>
      </p:sp>
    </p:spTree>
    <p:extLst>
      <p:ext uri="{BB962C8B-B14F-4D97-AF65-F5344CB8AC3E}">
        <p14:creationId xmlns:p14="http://schemas.microsoft.com/office/powerpoint/2010/main" val="164917905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Scholarship of what?	</a:t>
            </a:r>
            <a:endParaRPr lang="en-US" dirty="0"/>
          </a:p>
        </p:txBody>
      </p:sp>
      <p:sp>
        <p:nvSpPr>
          <p:cNvPr id="3" name="Content Placeholder 2"/>
          <p:cNvSpPr>
            <a:spLocks noGrp="1"/>
          </p:cNvSpPr>
          <p:nvPr>
            <p:ph idx="1"/>
          </p:nvPr>
        </p:nvSpPr>
        <p:spPr/>
        <p:txBody>
          <a:bodyPr>
            <a:normAutofit fontScale="62500" lnSpcReduction="20000"/>
          </a:bodyPr>
          <a:lstStyle/>
          <a:p>
            <a:r>
              <a:rPr lang="en-US" dirty="0"/>
              <a:t>The </a:t>
            </a:r>
            <a:r>
              <a:rPr lang="en-US" i="1" dirty="0"/>
              <a:t>scholarship of discovery</a:t>
            </a:r>
            <a:r>
              <a:rPr lang="en-US" dirty="0"/>
              <a:t> refers to the pursuit of inquiry and investigation in search of new knowledge.</a:t>
            </a:r>
            <a:br>
              <a:rPr lang="en-US" dirty="0"/>
            </a:br>
            <a:endParaRPr lang="en-US" dirty="0"/>
          </a:p>
          <a:p>
            <a:r>
              <a:rPr lang="en-US" dirty="0"/>
              <a:t>The </a:t>
            </a:r>
            <a:r>
              <a:rPr lang="en-US" i="1" dirty="0"/>
              <a:t>scholarship of integration</a:t>
            </a:r>
            <a:r>
              <a:rPr lang="en-US" dirty="0"/>
              <a:t> consists of making connections across disciplines and advancing knowledge through synthesis.</a:t>
            </a:r>
            <a:br>
              <a:rPr lang="en-US" dirty="0"/>
            </a:br>
            <a:endParaRPr lang="en-US" dirty="0"/>
          </a:p>
          <a:p>
            <a:r>
              <a:rPr lang="en-US" dirty="0"/>
              <a:t>The </a:t>
            </a:r>
            <a:r>
              <a:rPr lang="en-US" i="1" dirty="0"/>
              <a:t>scholarship of application</a:t>
            </a:r>
            <a:r>
              <a:rPr lang="en-US" dirty="0"/>
              <a:t> asks how knowledge can be applied to the social issues of the times in a dynamic process that generates and tests new theory and knowledge.</a:t>
            </a:r>
            <a:br>
              <a:rPr lang="en-US" dirty="0"/>
            </a:br>
            <a:endParaRPr lang="en-US" dirty="0"/>
          </a:p>
          <a:p>
            <a:r>
              <a:rPr lang="en-US" dirty="0"/>
              <a:t>The </a:t>
            </a:r>
            <a:r>
              <a:rPr lang="en-US" i="1" dirty="0"/>
              <a:t>scholarship of teaching</a:t>
            </a:r>
            <a:r>
              <a:rPr lang="en-US" dirty="0"/>
              <a:t> includes not only transmitting knowledge, but also transforming and extending it.</a:t>
            </a:r>
            <a:br>
              <a:rPr lang="en-US" dirty="0"/>
            </a:br>
            <a:endParaRPr lang="en-US" dirty="0"/>
          </a:p>
          <a:p>
            <a:r>
              <a:rPr lang="en-US" dirty="0"/>
              <a:t>The </a:t>
            </a:r>
            <a:r>
              <a:rPr lang="en-US" i="1" dirty="0"/>
              <a:t>scholarship of engagement</a:t>
            </a:r>
            <a:r>
              <a:rPr lang="en-US" dirty="0"/>
              <a:t> connects any of the above dimensions of scholarship to the understanding and solving of pressing social, civic, and ethical problems.</a:t>
            </a:r>
          </a:p>
        </p:txBody>
      </p:sp>
      <p:sp>
        <p:nvSpPr>
          <p:cNvPr id="4" name="Footer Placeholder 3"/>
          <p:cNvSpPr>
            <a:spLocks noGrp="1"/>
          </p:cNvSpPr>
          <p:nvPr>
            <p:ph type="ftr" sz="quarter" idx="11"/>
          </p:nvPr>
        </p:nvSpPr>
        <p:spPr/>
        <p:txBody>
          <a:bodyPr/>
          <a:lstStyle/>
          <a:p>
            <a:r>
              <a:rPr lang="en-US" smtClean="0"/>
              <a:t>OFFICE OF COMMUNITY ENGAGEMENT</a:t>
            </a:r>
            <a:endParaRPr lang="en-US" dirty="0"/>
          </a:p>
        </p:txBody>
      </p:sp>
      <p:sp>
        <p:nvSpPr>
          <p:cNvPr id="5" name="Slide Number Placeholder 4"/>
          <p:cNvSpPr>
            <a:spLocks noGrp="1"/>
          </p:cNvSpPr>
          <p:nvPr>
            <p:ph type="sldNum" sz="quarter" idx="12"/>
          </p:nvPr>
        </p:nvSpPr>
        <p:spPr/>
        <p:txBody>
          <a:bodyPr/>
          <a:lstStyle/>
          <a:p>
            <a:fld id="{A2CEE53A-19EC-654D-82C1-D215F6FEFF18}" type="slidenum">
              <a:rPr lang="en-US" smtClean="0"/>
              <a:t>15</a:t>
            </a:fld>
            <a:endParaRPr lang="en-US"/>
          </a:p>
        </p:txBody>
      </p:sp>
      <p:sp>
        <p:nvSpPr>
          <p:cNvPr id="6" name="TextBox 5"/>
          <p:cNvSpPr txBox="1"/>
          <p:nvPr/>
        </p:nvSpPr>
        <p:spPr>
          <a:xfrm>
            <a:off x="1798655" y="5882194"/>
            <a:ext cx="7345345" cy="369332"/>
          </a:xfrm>
          <a:prstGeom prst="rect">
            <a:avLst/>
          </a:prstGeom>
          <a:noFill/>
        </p:spPr>
        <p:txBody>
          <a:bodyPr wrap="square" rtlCol="0">
            <a:spAutoFit/>
          </a:bodyPr>
          <a:lstStyle/>
          <a:p>
            <a:r>
              <a:rPr lang="en-US" dirty="0" smtClean="0"/>
              <a:t>Loyola University Chicago, </a:t>
            </a:r>
            <a:r>
              <a:rPr lang="en-US" dirty="0" smtClean="0">
                <a:hlinkClick r:id="rId3"/>
              </a:rPr>
              <a:t>Center for Experiential Learning</a:t>
            </a:r>
            <a:endParaRPr lang="en-US" dirty="0"/>
          </a:p>
        </p:txBody>
      </p:sp>
    </p:spTree>
    <p:extLst>
      <p:ext uri="{BB962C8B-B14F-4D97-AF65-F5344CB8AC3E}">
        <p14:creationId xmlns:p14="http://schemas.microsoft.com/office/powerpoint/2010/main" val="400572071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Similar, but not the same</a:t>
            </a:r>
            <a:endParaRPr lang="en-US" dirty="0"/>
          </a:p>
        </p:txBody>
      </p:sp>
      <p:sp>
        <p:nvSpPr>
          <p:cNvPr id="3" name="Content Placeholder 2"/>
          <p:cNvSpPr>
            <a:spLocks noGrp="1"/>
          </p:cNvSpPr>
          <p:nvPr>
            <p:ph idx="1"/>
          </p:nvPr>
        </p:nvSpPr>
        <p:spPr/>
        <p:txBody>
          <a:bodyPr>
            <a:normAutofit fontScale="70000" lnSpcReduction="20000"/>
          </a:bodyPr>
          <a:lstStyle/>
          <a:p>
            <a:r>
              <a:rPr lang="en-US" b="1" dirty="0" smtClean="0"/>
              <a:t>Scholarship of engagement </a:t>
            </a:r>
            <a:r>
              <a:rPr lang="en-US" dirty="0"/>
              <a:t>connects </a:t>
            </a:r>
            <a:r>
              <a:rPr lang="en-US" dirty="0" smtClean="0"/>
              <a:t>[discovery, application, integration, teaching] dimensions </a:t>
            </a:r>
            <a:r>
              <a:rPr lang="en-US" dirty="0"/>
              <a:t>of scholarship to the understanding and solving of pressing social, civic, and ethical problems.</a:t>
            </a:r>
          </a:p>
          <a:p>
            <a:endParaRPr lang="en-US" dirty="0" smtClean="0"/>
          </a:p>
          <a:p>
            <a:endParaRPr lang="en-US" dirty="0"/>
          </a:p>
          <a:p>
            <a:r>
              <a:rPr lang="en-US" b="1" dirty="0" smtClean="0"/>
              <a:t>Community-engaged scholarship</a:t>
            </a:r>
          </a:p>
          <a:p>
            <a:r>
              <a:rPr lang="en-US" dirty="0" smtClean="0"/>
              <a:t>Community-engaged </a:t>
            </a:r>
            <a:r>
              <a:rPr lang="en-US" dirty="0"/>
              <a:t>scholarship (CES) involves the faculty member in a </a:t>
            </a:r>
            <a:r>
              <a:rPr lang="en-US" dirty="0" smtClean="0"/>
              <a:t>mutually beneficial </a:t>
            </a:r>
            <a:r>
              <a:rPr lang="en-US" dirty="0"/>
              <a:t>partnership with the community and results in scholarship deriving from</a:t>
            </a:r>
          </a:p>
          <a:p>
            <a:r>
              <a:rPr lang="en-US" dirty="0"/>
              <a:t>teaching, discovery, integration, application or </a:t>
            </a:r>
            <a:r>
              <a:rPr lang="en-US" dirty="0" smtClean="0"/>
              <a:t>engagement</a:t>
            </a:r>
            <a:r>
              <a:rPr lang="en-US" dirty="0"/>
              <a:t>.</a:t>
            </a:r>
            <a:endParaRPr lang="en-US" dirty="0"/>
          </a:p>
        </p:txBody>
      </p:sp>
      <p:sp>
        <p:nvSpPr>
          <p:cNvPr id="4" name="Footer Placeholder 3"/>
          <p:cNvSpPr>
            <a:spLocks noGrp="1"/>
          </p:cNvSpPr>
          <p:nvPr>
            <p:ph type="ftr" sz="quarter" idx="11"/>
          </p:nvPr>
        </p:nvSpPr>
        <p:spPr/>
        <p:txBody>
          <a:bodyPr/>
          <a:lstStyle/>
          <a:p>
            <a:r>
              <a:rPr lang="en-US" smtClean="0"/>
              <a:t>OFFICE OF COMMUNITY ENGAGEMENT</a:t>
            </a:r>
            <a:endParaRPr lang="en-US" dirty="0"/>
          </a:p>
        </p:txBody>
      </p:sp>
      <p:sp>
        <p:nvSpPr>
          <p:cNvPr id="5" name="Slide Number Placeholder 4"/>
          <p:cNvSpPr>
            <a:spLocks noGrp="1"/>
          </p:cNvSpPr>
          <p:nvPr>
            <p:ph type="sldNum" sz="quarter" idx="12"/>
          </p:nvPr>
        </p:nvSpPr>
        <p:spPr/>
        <p:txBody>
          <a:bodyPr/>
          <a:lstStyle/>
          <a:p>
            <a:fld id="{A2CEE53A-19EC-654D-82C1-D215F6FEFF18}" type="slidenum">
              <a:rPr lang="en-US" smtClean="0"/>
              <a:t>16</a:t>
            </a:fld>
            <a:endParaRPr lang="en-US"/>
          </a:p>
        </p:txBody>
      </p:sp>
    </p:spTree>
    <p:extLst>
      <p:ext uri="{BB962C8B-B14F-4D97-AF65-F5344CB8AC3E}">
        <p14:creationId xmlns:p14="http://schemas.microsoft.com/office/powerpoint/2010/main" val="25386088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r>
              <a:rPr lang="en-US" dirty="0" smtClean="0"/>
              <a:t>Campus Community Partnership for Health - Toolkit	</a:t>
            </a:r>
            <a:endParaRPr lang="en-US" dirty="0"/>
          </a:p>
        </p:txBody>
      </p:sp>
      <p:sp>
        <p:nvSpPr>
          <p:cNvPr id="5" name="Content Placeholder 4"/>
          <p:cNvSpPr>
            <a:spLocks noGrp="1"/>
          </p:cNvSpPr>
          <p:nvPr>
            <p:ph idx="1"/>
          </p:nvPr>
        </p:nvSpPr>
        <p:spPr/>
        <p:txBody>
          <a:bodyPr>
            <a:normAutofit fontScale="55000" lnSpcReduction="20000"/>
          </a:bodyPr>
          <a:lstStyle/>
          <a:p>
            <a:r>
              <a:rPr lang="en-US" b="1" u="sng" dirty="0">
                <a:hlinkClick r:id="rId2"/>
              </a:rPr>
              <a:t>Planning For Promotion and Tenure</a:t>
            </a:r>
            <a:r>
              <a:rPr lang="en-US" dirty="0"/>
              <a:t> focuses on the role of mentors, developing a vision for work with communities and strategies for documenting one's work across the academic missions.</a:t>
            </a:r>
          </a:p>
          <a:p>
            <a:r>
              <a:rPr lang="en-US" b="1" u="sng" dirty="0">
                <a:hlinkClick r:id="rId3"/>
              </a:rPr>
              <a:t>Creating a Strong Portfolio</a:t>
            </a:r>
            <a:r>
              <a:rPr lang="en-US" dirty="0"/>
              <a:t> provides specific details for preparing a portfolio for promotion and tenure review, including sections on the career statement, curriculum vitae, teaching portfolio, letters from external reviewers, letters from community and practice partners, and documentation of service or public health practice activities. Each section includes portfolio examples from faculty who participated in the </a:t>
            </a:r>
            <a:r>
              <a:rPr lang="en-US" u="sng" dirty="0">
                <a:hlinkClick r:id="rId4"/>
              </a:rPr>
              <a:t>Scholarship Project</a:t>
            </a:r>
            <a:r>
              <a:rPr lang="en-US" dirty="0"/>
              <a:t>.</a:t>
            </a:r>
          </a:p>
          <a:p>
            <a:r>
              <a:rPr lang="en-US" b="1" u="sng" dirty="0">
                <a:hlinkClick r:id="rId5"/>
              </a:rPr>
              <a:t>Portfolio Examples</a:t>
            </a:r>
            <a:r>
              <a:rPr lang="en-US" dirty="0"/>
              <a:t> that include </a:t>
            </a:r>
            <a:r>
              <a:rPr lang="en-US" dirty="0" err="1"/>
              <a:t>biosketches</a:t>
            </a:r>
            <a:r>
              <a:rPr lang="en-US" dirty="0"/>
              <a:t> and portfolio materials from the faculty members who participated in the Scholarship Project.</a:t>
            </a:r>
          </a:p>
          <a:p>
            <a:r>
              <a:rPr lang="en-US" b="1" u="sng" dirty="0">
                <a:hlinkClick r:id="rId6"/>
              </a:rPr>
              <a:t>References &amp; Resources</a:t>
            </a:r>
            <a:r>
              <a:rPr lang="en-US" dirty="0"/>
              <a:t> that includes citations, a glossary of terms, examples of schools that support community-engaged faculty, and a list of agencies that fund community-engaged scholarship.</a:t>
            </a:r>
          </a:p>
          <a:p>
            <a:endParaRPr lang="en-US" dirty="0"/>
          </a:p>
        </p:txBody>
      </p:sp>
      <p:sp>
        <p:nvSpPr>
          <p:cNvPr id="2" name="Footer Placeholder 1"/>
          <p:cNvSpPr>
            <a:spLocks noGrp="1"/>
          </p:cNvSpPr>
          <p:nvPr>
            <p:ph type="ftr" sz="quarter" idx="11"/>
          </p:nvPr>
        </p:nvSpPr>
        <p:spPr/>
        <p:txBody>
          <a:bodyPr/>
          <a:lstStyle/>
          <a:p>
            <a:endParaRPr lang="en-US"/>
          </a:p>
        </p:txBody>
      </p:sp>
      <p:sp>
        <p:nvSpPr>
          <p:cNvPr id="3" name="Slide Number Placeholder 2"/>
          <p:cNvSpPr>
            <a:spLocks noGrp="1"/>
          </p:cNvSpPr>
          <p:nvPr>
            <p:ph type="sldNum" sz="quarter" idx="12"/>
          </p:nvPr>
        </p:nvSpPr>
        <p:spPr/>
        <p:txBody>
          <a:bodyPr/>
          <a:lstStyle/>
          <a:p>
            <a:fld id="{C0C57384-5A1A-4F2A-B09E-0A1DE3161005}" type="slidenum">
              <a:rPr lang="en-US" smtClean="0"/>
              <a:t>17</a:t>
            </a:fld>
            <a:endParaRPr lang="en-US"/>
          </a:p>
        </p:txBody>
      </p:sp>
    </p:spTree>
    <p:extLst>
      <p:ext uri="{BB962C8B-B14F-4D97-AF65-F5344CB8AC3E}">
        <p14:creationId xmlns:p14="http://schemas.microsoft.com/office/powerpoint/2010/main" val="1026684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p:cNvPicPr>
            <a:picLocks noGrp="1" noChangeAspect="1"/>
          </p:cNvPicPr>
          <p:nvPr>
            <p:ph idx="1"/>
          </p:nvPr>
        </p:nvPicPr>
        <p:blipFill>
          <a:blip r:embed="rId3"/>
          <a:stretch>
            <a:fillRect/>
          </a:stretch>
        </p:blipFill>
        <p:spPr>
          <a:xfrm>
            <a:off x="1065747" y="884255"/>
            <a:ext cx="8096957" cy="4708482"/>
          </a:xfrm>
          <a:prstGeom prst="rect">
            <a:avLst/>
          </a:prstGeom>
        </p:spPr>
      </p:pic>
      <p:sp>
        <p:nvSpPr>
          <p:cNvPr id="4" name="Footer Placeholder 3"/>
          <p:cNvSpPr>
            <a:spLocks noGrp="1"/>
          </p:cNvSpPr>
          <p:nvPr>
            <p:ph type="ftr" sz="quarter" idx="11"/>
          </p:nvPr>
        </p:nvSpPr>
        <p:spPr/>
        <p:txBody>
          <a:bodyPr/>
          <a:lstStyle/>
          <a:p>
            <a:r>
              <a:rPr lang="en-US" smtClean="0"/>
              <a:t>OFFICE OF COMMUNITY ENGAGEMENT</a:t>
            </a:r>
            <a:endParaRPr lang="en-US" dirty="0"/>
          </a:p>
        </p:txBody>
      </p:sp>
      <p:sp>
        <p:nvSpPr>
          <p:cNvPr id="5" name="Slide Number Placeholder 4"/>
          <p:cNvSpPr>
            <a:spLocks noGrp="1"/>
          </p:cNvSpPr>
          <p:nvPr>
            <p:ph type="sldNum" sz="quarter" idx="12"/>
          </p:nvPr>
        </p:nvSpPr>
        <p:spPr/>
        <p:txBody>
          <a:bodyPr/>
          <a:lstStyle/>
          <a:p>
            <a:fld id="{A2CEE53A-19EC-654D-82C1-D215F6FEFF18}" type="slidenum">
              <a:rPr lang="en-US" smtClean="0"/>
              <a:t>18</a:t>
            </a:fld>
            <a:endParaRPr lang="en-US"/>
          </a:p>
        </p:txBody>
      </p:sp>
      <p:sp>
        <p:nvSpPr>
          <p:cNvPr id="3" name="TextBox 2"/>
          <p:cNvSpPr txBox="1"/>
          <p:nvPr/>
        </p:nvSpPr>
        <p:spPr>
          <a:xfrm>
            <a:off x="1396720" y="5602785"/>
            <a:ext cx="7465925" cy="738664"/>
          </a:xfrm>
          <a:prstGeom prst="rect">
            <a:avLst/>
          </a:prstGeom>
          <a:noFill/>
        </p:spPr>
        <p:txBody>
          <a:bodyPr wrap="square" rtlCol="0">
            <a:spAutoFit/>
          </a:bodyPr>
          <a:lstStyle/>
          <a:p>
            <a:r>
              <a:rPr lang="en-US" sz="1400" dirty="0"/>
              <a:t>Commission on Community-Engaged</a:t>
            </a:r>
          </a:p>
          <a:p>
            <a:r>
              <a:rPr lang="en-US" sz="1400" dirty="0"/>
              <a:t>Scholarship in the Health Professions. Linking Scholarship and Communities. Seattle,</a:t>
            </a:r>
          </a:p>
          <a:p>
            <a:r>
              <a:rPr lang="en-US" sz="1400" dirty="0"/>
              <a:t>WA: Community-Campus Partnerships for Health, 2005.</a:t>
            </a:r>
            <a:endParaRPr lang="en-US" sz="1400" dirty="0"/>
          </a:p>
        </p:txBody>
      </p:sp>
    </p:spTree>
    <p:extLst>
      <p:ext uri="{BB962C8B-B14F-4D97-AF65-F5344CB8AC3E}">
        <p14:creationId xmlns:p14="http://schemas.microsoft.com/office/powerpoint/2010/main" val="317796203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47496" y="1608138"/>
            <a:ext cx="7339304" cy="1362075"/>
          </a:xfrm>
        </p:spPr>
        <p:txBody>
          <a:bodyPr>
            <a:normAutofit fontScale="90000"/>
          </a:bodyPr>
          <a:lstStyle/>
          <a:p>
            <a:pPr algn="ctr"/>
            <a:r>
              <a:rPr lang="en-US" dirty="0" smtClean="0"/>
              <a:t>The Public Purpose of Higher Education….is to address issues in our society.</a:t>
            </a:r>
            <a:endParaRPr lang="en-US" dirty="0"/>
          </a:p>
        </p:txBody>
      </p:sp>
      <p:sp>
        <p:nvSpPr>
          <p:cNvPr id="4" name="Footer Placeholder 3"/>
          <p:cNvSpPr>
            <a:spLocks noGrp="1"/>
          </p:cNvSpPr>
          <p:nvPr>
            <p:ph type="ftr" sz="quarter" idx="11"/>
          </p:nvPr>
        </p:nvSpPr>
        <p:spPr/>
        <p:txBody>
          <a:bodyPr/>
          <a:lstStyle/>
          <a:p>
            <a:r>
              <a:rPr lang="en-US" smtClean="0"/>
              <a:t>OFFICE OF COMMUNITY ENGAGEMENT</a:t>
            </a:r>
            <a:endParaRPr lang="en-US" dirty="0"/>
          </a:p>
        </p:txBody>
      </p:sp>
      <p:sp>
        <p:nvSpPr>
          <p:cNvPr id="5" name="Slide Number Placeholder 4"/>
          <p:cNvSpPr>
            <a:spLocks noGrp="1"/>
          </p:cNvSpPr>
          <p:nvPr>
            <p:ph type="sldNum" sz="quarter" idx="12"/>
          </p:nvPr>
        </p:nvSpPr>
        <p:spPr/>
        <p:txBody>
          <a:bodyPr/>
          <a:lstStyle/>
          <a:p>
            <a:fld id="{A2CEE53A-19EC-654D-82C1-D215F6FEFF18}" type="slidenum">
              <a:rPr lang="en-US" smtClean="0"/>
              <a:t>1</a:t>
            </a:fld>
            <a:endParaRPr lang="en-US"/>
          </a:p>
        </p:txBody>
      </p:sp>
      <p:sp>
        <p:nvSpPr>
          <p:cNvPr id="6" name="Text Placeholder 5"/>
          <p:cNvSpPr>
            <a:spLocks noGrp="1"/>
          </p:cNvSpPr>
          <p:nvPr>
            <p:ph type="body" idx="1"/>
          </p:nvPr>
        </p:nvSpPr>
        <p:spPr>
          <a:xfrm>
            <a:off x="1347496" y="2906713"/>
            <a:ext cx="7339304" cy="1592135"/>
          </a:xfrm>
        </p:spPr>
        <p:txBody>
          <a:bodyPr/>
          <a:lstStyle/>
          <a:p>
            <a:pPr algn="ctr"/>
            <a:endParaRPr lang="en-US" dirty="0" smtClean="0"/>
          </a:p>
          <a:p>
            <a:pPr algn="ctr"/>
            <a:endParaRPr lang="en-US" dirty="0"/>
          </a:p>
          <a:p>
            <a:pPr algn="ctr"/>
            <a:r>
              <a:rPr lang="en-US" dirty="0" smtClean="0"/>
              <a:t>(see university mission statements)</a:t>
            </a:r>
          </a:p>
        </p:txBody>
      </p:sp>
      <p:sp>
        <p:nvSpPr>
          <p:cNvPr id="7" name="Title 1"/>
          <p:cNvSpPr txBox="1">
            <a:spLocks/>
          </p:cNvSpPr>
          <p:nvPr/>
        </p:nvSpPr>
        <p:spPr>
          <a:xfrm>
            <a:off x="1499896" y="4912592"/>
            <a:ext cx="7339304" cy="1362075"/>
          </a:xfrm>
          <a:prstGeom prst="rect">
            <a:avLst/>
          </a:prstGeom>
          <a:effectLst>
            <a:outerShdw blurRad="50800" dist="25400" dir="6000000" algn="tl" rotWithShape="0">
              <a:srgbClr val="000000">
                <a:alpha val="37000"/>
              </a:srgbClr>
            </a:outerShdw>
          </a:effectLst>
        </p:spPr>
        <p:txBody>
          <a:bodyPr vert="horz" lIns="91440" tIns="45720" rIns="91440" bIns="45720" rtlCol="0" anchor="t">
            <a:normAutofit fontScale="75000" lnSpcReduction="20000"/>
          </a:bodyPr>
          <a:lstStyle>
            <a:lvl1pPr algn="l" defTabSz="457200" rtl="0" eaLnBrk="1" latinLnBrk="0" hangingPunct="1">
              <a:spcBef>
                <a:spcPct val="0"/>
              </a:spcBef>
              <a:buNone/>
              <a:defRPr sz="4000" b="1" i="0" kern="1200" cap="all">
                <a:solidFill>
                  <a:schemeClr val="tx1"/>
                </a:solidFill>
                <a:latin typeface="BentonSans Bold"/>
                <a:ea typeface="+mj-ea"/>
                <a:cs typeface="BentonSans Bold"/>
              </a:defRPr>
            </a:lvl1pPr>
          </a:lstStyle>
          <a:p>
            <a:pPr algn="ctr"/>
            <a:r>
              <a:rPr lang="en-US" cap="none" dirty="0" smtClean="0"/>
              <a:t>And </a:t>
            </a:r>
            <a:r>
              <a:rPr lang="en-US" cap="none" dirty="0"/>
              <a:t>c</a:t>
            </a:r>
            <a:r>
              <a:rPr lang="en-US" cap="none" dirty="0" smtClean="0"/>
              <a:t>ommunity engagement is a S</a:t>
            </a:r>
            <a:r>
              <a:rPr lang="en-US" dirty="0" smtClean="0"/>
              <a:t>trategy</a:t>
            </a:r>
            <a:r>
              <a:rPr lang="en-US" cap="none" dirty="0" smtClean="0"/>
              <a:t> through which we achieve our institutional mission and goals.</a:t>
            </a:r>
            <a:endParaRPr lang="en-US" cap="none" dirty="0"/>
          </a:p>
        </p:txBody>
      </p:sp>
    </p:spTree>
    <p:extLst>
      <p:ext uri="{BB962C8B-B14F-4D97-AF65-F5344CB8AC3E}">
        <p14:creationId xmlns:p14="http://schemas.microsoft.com/office/powerpoint/2010/main" val="131011116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Evidence - Documentation</a:t>
            </a:r>
            <a:endParaRPr lang="en-US" dirty="0"/>
          </a:p>
        </p:txBody>
      </p:sp>
      <p:sp>
        <p:nvSpPr>
          <p:cNvPr id="3" name="Content Placeholder 2"/>
          <p:cNvSpPr>
            <a:spLocks noGrp="1"/>
          </p:cNvSpPr>
          <p:nvPr>
            <p:ph idx="1"/>
          </p:nvPr>
        </p:nvSpPr>
        <p:spPr/>
        <p:txBody>
          <a:bodyPr>
            <a:normAutofit/>
          </a:bodyPr>
          <a:lstStyle/>
          <a:p>
            <a:r>
              <a:rPr lang="en-US" b="1" dirty="0" smtClean="0"/>
              <a:t>Evidence</a:t>
            </a:r>
            <a:r>
              <a:rPr lang="en-US" dirty="0" smtClean="0"/>
              <a:t> </a:t>
            </a:r>
            <a:r>
              <a:rPr lang="en-US" dirty="0"/>
              <a:t>includes the behaviors, activities, </a:t>
            </a:r>
            <a:r>
              <a:rPr lang="en-US" dirty="0" smtClean="0"/>
              <a:t>and qualities </a:t>
            </a:r>
            <a:r>
              <a:rPr lang="en-US" dirty="0"/>
              <a:t>consistent with a given characteristic. </a:t>
            </a:r>
            <a:endParaRPr lang="en-US" dirty="0" smtClean="0"/>
          </a:p>
          <a:p>
            <a:endParaRPr lang="en-US" dirty="0"/>
          </a:p>
          <a:p>
            <a:r>
              <a:rPr lang="en-US" b="1" dirty="0" smtClean="0"/>
              <a:t>Documentation</a:t>
            </a:r>
            <a:r>
              <a:rPr lang="en-US" dirty="0" smtClean="0"/>
              <a:t> </a:t>
            </a:r>
            <a:r>
              <a:rPr lang="en-US" dirty="0"/>
              <a:t>is how the scholar</a:t>
            </a:r>
          </a:p>
          <a:p>
            <a:r>
              <a:rPr lang="en-US" dirty="0"/>
              <a:t>presents that evidence in a dossier.</a:t>
            </a:r>
            <a:endParaRPr lang="en-US" dirty="0"/>
          </a:p>
        </p:txBody>
      </p:sp>
      <p:sp>
        <p:nvSpPr>
          <p:cNvPr id="4" name="Footer Placeholder 3"/>
          <p:cNvSpPr>
            <a:spLocks noGrp="1"/>
          </p:cNvSpPr>
          <p:nvPr>
            <p:ph type="ftr" sz="quarter" idx="11"/>
          </p:nvPr>
        </p:nvSpPr>
        <p:spPr/>
        <p:txBody>
          <a:bodyPr/>
          <a:lstStyle/>
          <a:p>
            <a:r>
              <a:rPr lang="en-US" smtClean="0"/>
              <a:t>OFFICE OF COMMUNITY ENGAGEMENT</a:t>
            </a:r>
            <a:endParaRPr lang="en-US" dirty="0"/>
          </a:p>
        </p:txBody>
      </p:sp>
      <p:sp>
        <p:nvSpPr>
          <p:cNvPr id="5" name="Slide Number Placeholder 4"/>
          <p:cNvSpPr>
            <a:spLocks noGrp="1"/>
          </p:cNvSpPr>
          <p:nvPr>
            <p:ph type="sldNum" sz="quarter" idx="12"/>
          </p:nvPr>
        </p:nvSpPr>
        <p:spPr/>
        <p:txBody>
          <a:bodyPr/>
          <a:lstStyle/>
          <a:p>
            <a:fld id="{A2CEE53A-19EC-654D-82C1-D215F6FEFF18}" type="slidenum">
              <a:rPr lang="en-US" smtClean="0"/>
              <a:t>19</a:t>
            </a:fld>
            <a:endParaRPr lang="en-US"/>
          </a:p>
        </p:txBody>
      </p:sp>
    </p:spTree>
    <p:extLst>
      <p:ext uri="{BB962C8B-B14F-4D97-AF65-F5344CB8AC3E}">
        <p14:creationId xmlns:p14="http://schemas.microsoft.com/office/powerpoint/2010/main" val="295928428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8 Characteristics of the </a:t>
            </a:r>
            <a:r>
              <a:rPr lang="en-US" u="sng" dirty="0" smtClean="0"/>
              <a:t>Quality</a:t>
            </a:r>
            <a:r>
              <a:rPr lang="en-US" dirty="0" smtClean="0"/>
              <a:t> and </a:t>
            </a:r>
            <a:r>
              <a:rPr lang="en-US" u="sng" dirty="0" smtClean="0"/>
              <a:t>Significance</a:t>
            </a:r>
            <a:r>
              <a:rPr lang="en-US" dirty="0" smtClean="0"/>
              <a:t> of CES</a:t>
            </a:r>
            <a:endParaRPr lang="en-US" dirty="0"/>
          </a:p>
        </p:txBody>
      </p:sp>
      <p:sp>
        <p:nvSpPr>
          <p:cNvPr id="3" name="Content Placeholder 2"/>
          <p:cNvSpPr>
            <a:spLocks noGrp="1"/>
          </p:cNvSpPr>
          <p:nvPr>
            <p:ph idx="1"/>
          </p:nvPr>
        </p:nvSpPr>
        <p:spPr/>
        <p:txBody>
          <a:bodyPr>
            <a:normAutofit fontScale="62500" lnSpcReduction="20000"/>
          </a:bodyPr>
          <a:lstStyle/>
          <a:p>
            <a:pPr marL="514350" indent="-514350">
              <a:buAutoNum type="arabicPeriod"/>
            </a:pPr>
            <a:r>
              <a:rPr lang="en-US" dirty="0" smtClean="0"/>
              <a:t>Clear Academic and Community Change Goals</a:t>
            </a:r>
          </a:p>
          <a:p>
            <a:pPr marL="514350" indent="-514350">
              <a:buAutoNum type="arabicPeriod"/>
            </a:pPr>
            <a:r>
              <a:rPr lang="en-US" dirty="0" smtClean="0"/>
              <a:t>Adequate Preparation in Content Area and Grounding in the Community </a:t>
            </a:r>
          </a:p>
          <a:p>
            <a:pPr marL="514350" indent="-514350">
              <a:buAutoNum type="arabicPeriod"/>
            </a:pPr>
            <a:r>
              <a:rPr lang="en-US" dirty="0" smtClean="0"/>
              <a:t>Appropriate Methods: Rigor and Community Engagement</a:t>
            </a:r>
          </a:p>
          <a:p>
            <a:pPr marL="514350" indent="-514350">
              <a:buAutoNum type="arabicPeriod"/>
            </a:pPr>
            <a:r>
              <a:rPr lang="en-US" dirty="0" smtClean="0"/>
              <a:t>Significant Results: Impact on the Field and the Community</a:t>
            </a:r>
          </a:p>
          <a:p>
            <a:pPr marL="514350" indent="-514350">
              <a:buAutoNum type="arabicPeriod"/>
            </a:pPr>
            <a:r>
              <a:rPr lang="en-US" dirty="0" smtClean="0"/>
              <a:t>Effective Presentation/Dissemination to Academic and Community Audiences</a:t>
            </a:r>
          </a:p>
          <a:p>
            <a:pPr marL="514350" indent="-514350">
              <a:buAutoNum type="arabicPeriod"/>
            </a:pPr>
            <a:r>
              <a:rPr lang="en-US" dirty="0" smtClean="0"/>
              <a:t>Reflective Critique: Lessons Learned to Improve the Scholarship and Community Engagement</a:t>
            </a:r>
          </a:p>
          <a:p>
            <a:pPr marL="514350" indent="-514350">
              <a:buAutoNum type="arabicPeriod"/>
            </a:pPr>
            <a:r>
              <a:rPr lang="en-US" dirty="0" smtClean="0"/>
              <a:t>Leadership and Personal Contribution</a:t>
            </a:r>
          </a:p>
          <a:p>
            <a:pPr marL="514350" indent="-514350">
              <a:buAutoNum type="arabicPeriod"/>
            </a:pPr>
            <a:r>
              <a:rPr lang="en-US" dirty="0" smtClean="0"/>
              <a:t>Consistently Ethical Behavior: Socially Responsible Conduct of Research and Teaching</a:t>
            </a:r>
          </a:p>
          <a:p>
            <a:pPr marL="514350" indent="-514350">
              <a:buAutoNum type="arabicPeriod"/>
            </a:pPr>
            <a:endParaRPr lang="en-US" dirty="0" smtClean="0"/>
          </a:p>
          <a:p>
            <a:pPr marL="514350" indent="-514350">
              <a:buAutoNum type="arabicPeriod"/>
            </a:pPr>
            <a:endParaRPr lang="en-US" dirty="0" smtClean="0"/>
          </a:p>
          <a:p>
            <a:pPr marL="514350" indent="-514350">
              <a:buAutoNum type="arabicPeriod"/>
            </a:pPr>
            <a:endParaRPr lang="en-US" dirty="0"/>
          </a:p>
        </p:txBody>
      </p:sp>
      <p:sp>
        <p:nvSpPr>
          <p:cNvPr id="4" name="Footer Placeholder 3"/>
          <p:cNvSpPr>
            <a:spLocks noGrp="1"/>
          </p:cNvSpPr>
          <p:nvPr>
            <p:ph type="ftr" sz="quarter" idx="11"/>
          </p:nvPr>
        </p:nvSpPr>
        <p:spPr/>
        <p:txBody>
          <a:bodyPr/>
          <a:lstStyle/>
          <a:p>
            <a:r>
              <a:rPr lang="en-US" smtClean="0"/>
              <a:t>OFFICE OF COMMUNITY ENGAGEMENT</a:t>
            </a:r>
            <a:endParaRPr lang="en-US" dirty="0"/>
          </a:p>
        </p:txBody>
      </p:sp>
      <p:sp>
        <p:nvSpPr>
          <p:cNvPr id="5" name="Slide Number Placeholder 4"/>
          <p:cNvSpPr>
            <a:spLocks noGrp="1"/>
          </p:cNvSpPr>
          <p:nvPr>
            <p:ph type="sldNum" sz="quarter" idx="12"/>
          </p:nvPr>
        </p:nvSpPr>
        <p:spPr/>
        <p:txBody>
          <a:bodyPr/>
          <a:lstStyle/>
          <a:p>
            <a:fld id="{A2CEE53A-19EC-654D-82C1-D215F6FEFF18}" type="slidenum">
              <a:rPr lang="en-US" smtClean="0"/>
              <a:t>20</a:t>
            </a:fld>
            <a:endParaRPr lang="en-US"/>
          </a:p>
        </p:txBody>
      </p:sp>
      <p:sp>
        <p:nvSpPr>
          <p:cNvPr id="6" name="TextBox 5"/>
          <p:cNvSpPr txBox="1"/>
          <p:nvPr/>
        </p:nvSpPr>
        <p:spPr>
          <a:xfrm>
            <a:off x="1899138" y="5586884"/>
            <a:ext cx="3496827" cy="369332"/>
          </a:xfrm>
          <a:prstGeom prst="rect">
            <a:avLst/>
          </a:prstGeom>
          <a:noFill/>
        </p:spPr>
        <p:txBody>
          <a:bodyPr wrap="square" rtlCol="0">
            <a:spAutoFit/>
          </a:bodyPr>
          <a:lstStyle/>
          <a:p>
            <a:r>
              <a:rPr lang="en-US" dirty="0" smtClean="0"/>
              <a:t>CCPH Toolkit p. 5-9</a:t>
            </a:r>
            <a:endParaRPr lang="en-US" dirty="0"/>
          </a:p>
        </p:txBody>
      </p:sp>
    </p:spTree>
    <p:extLst>
      <p:ext uri="{BB962C8B-B14F-4D97-AF65-F5344CB8AC3E}">
        <p14:creationId xmlns:p14="http://schemas.microsoft.com/office/powerpoint/2010/main" val="113872432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smtClean="0"/>
              <a:t>Recommendations</a:t>
            </a:r>
            <a:endParaRPr lang="en-US" dirty="0"/>
          </a:p>
        </p:txBody>
      </p:sp>
      <p:sp>
        <p:nvSpPr>
          <p:cNvPr id="7" name="Text Placeholder 6"/>
          <p:cNvSpPr>
            <a:spLocks noGrp="1"/>
          </p:cNvSpPr>
          <p:nvPr>
            <p:ph type="body" idx="1"/>
          </p:nvPr>
        </p:nvSpPr>
        <p:spPr/>
        <p:txBody>
          <a:bodyPr/>
          <a:lstStyle/>
          <a:p>
            <a:endParaRPr lang="en-US" dirty="0"/>
          </a:p>
        </p:txBody>
      </p:sp>
      <p:sp>
        <p:nvSpPr>
          <p:cNvPr id="4" name="Footer Placeholder 3"/>
          <p:cNvSpPr>
            <a:spLocks noGrp="1"/>
          </p:cNvSpPr>
          <p:nvPr>
            <p:ph type="ftr" sz="quarter" idx="11"/>
          </p:nvPr>
        </p:nvSpPr>
        <p:spPr/>
        <p:txBody>
          <a:bodyPr/>
          <a:lstStyle/>
          <a:p>
            <a:r>
              <a:rPr lang="en-US" smtClean="0"/>
              <a:t>OFFICE OF COMMUNITY ENGAGEMENT</a:t>
            </a:r>
            <a:endParaRPr lang="en-US" dirty="0"/>
          </a:p>
        </p:txBody>
      </p:sp>
      <p:sp>
        <p:nvSpPr>
          <p:cNvPr id="5" name="Slide Number Placeholder 4"/>
          <p:cNvSpPr>
            <a:spLocks noGrp="1"/>
          </p:cNvSpPr>
          <p:nvPr>
            <p:ph type="sldNum" sz="quarter" idx="12"/>
          </p:nvPr>
        </p:nvSpPr>
        <p:spPr/>
        <p:txBody>
          <a:bodyPr/>
          <a:lstStyle/>
          <a:p>
            <a:fld id="{A2CEE53A-19EC-654D-82C1-D215F6FEFF18}" type="slidenum">
              <a:rPr lang="en-US" smtClean="0"/>
              <a:t>21</a:t>
            </a:fld>
            <a:endParaRPr lang="en-US"/>
          </a:p>
        </p:txBody>
      </p:sp>
    </p:spTree>
    <p:extLst>
      <p:ext uri="{BB962C8B-B14F-4D97-AF65-F5344CB8AC3E}">
        <p14:creationId xmlns:p14="http://schemas.microsoft.com/office/powerpoint/2010/main" val="30076853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Recommendations</a:t>
            </a:r>
            <a:endParaRPr lang="en-US" dirty="0"/>
          </a:p>
        </p:txBody>
      </p:sp>
      <p:sp>
        <p:nvSpPr>
          <p:cNvPr id="3" name="Content Placeholder 2"/>
          <p:cNvSpPr>
            <a:spLocks noGrp="1"/>
          </p:cNvSpPr>
          <p:nvPr>
            <p:ph idx="1"/>
          </p:nvPr>
        </p:nvSpPr>
        <p:spPr/>
        <p:txBody>
          <a:bodyPr/>
          <a:lstStyle/>
          <a:p>
            <a:pPr marL="457200" indent="-457200">
              <a:buFont typeface="Arial" panose="020B0604020202020204" pitchFamily="34" charset="0"/>
              <a:buChar char="•"/>
            </a:pPr>
            <a:r>
              <a:rPr lang="en-US" dirty="0" smtClean="0"/>
              <a:t>Know what ‘counts’</a:t>
            </a:r>
          </a:p>
          <a:p>
            <a:pPr marL="457200" indent="-457200">
              <a:buFont typeface="Arial" panose="020B0604020202020204" pitchFamily="34" charset="0"/>
              <a:buChar char="•"/>
            </a:pPr>
            <a:r>
              <a:rPr lang="en-US" dirty="0" smtClean="0"/>
              <a:t>Literature</a:t>
            </a:r>
          </a:p>
          <a:p>
            <a:pPr marL="457200" indent="-457200">
              <a:buFont typeface="Arial" panose="020B0604020202020204" pitchFamily="34" charset="0"/>
              <a:buChar char="•"/>
            </a:pPr>
            <a:r>
              <a:rPr lang="en-US" dirty="0" smtClean="0"/>
              <a:t>Networks/Mentoring</a:t>
            </a:r>
          </a:p>
          <a:p>
            <a:pPr marL="457200" indent="-457200">
              <a:buFont typeface="Arial" panose="020B0604020202020204" pitchFamily="34" charset="0"/>
              <a:buChar char="•"/>
            </a:pPr>
            <a:r>
              <a:rPr lang="en-US" dirty="0"/>
              <a:t>Professional development opportunities</a:t>
            </a:r>
          </a:p>
          <a:p>
            <a:pPr marL="457200" indent="-457200">
              <a:buFont typeface="Arial" panose="020B0604020202020204" pitchFamily="34" charset="0"/>
              <a:buChar char="•"/>
            </a:pPr>
            <a:endParaRPr lang="en-US" dirty="0" smtClean="0"/>
          </a:p>
        </p:txBody>
      </p:sp>
      <p:sp>
        <p:nvSpPr>
          <p:cNvPr id="4" name="Footer Placeholder 3"/>
          <p:cNvSpPr>
            <a:spLocks noGrp="1"/>
          </p:cNvSpPr>
          <p:nvPr>
            <p:ph type="ftr" sz="quarter" idx="11"/>
          </p:nvPr>
        </p:nvSpPr>
        <p:spPr/>
        <p:txBody>
          <a:bodyPr/>
          <a:lstStyle/>
          <a:p>
            <a:r>
              <a:rPr lang="en-US" smtClean="0"/>
              <a:t>OFFICE OF COMMUNITY ENGAGEMENT</a:t>
            </a:r>
            <a:endParaRPr lang="en-US" dirty="0"/>
          </a:p>
        </p:txBody>
      </p:sp>
      <p:sp>
        <p:nvSpPr>
          <p:cNvPr id="5" name="Slide Number Placeholder 4"/>
          <p:cNvSpPr>
            <a:spLocks noGrp="1"/>
          </p:cNvSpPr>
          <p:nvPr>
            <p:ph type="sldNum" sz="quarter" idx="12"/>
          </p:nvPr>
        </p:nvSpPr>
        <p:spPr/>
        <p:txBody>
          <a:bodyPr/>
          <a:lstStyle/>
          <a:p>
            <a:fld id="{A2CEE53A-19EC-654D-82C1-D215F6FEFF18}" type="slidenum">
              <a:rPr lang="en-US" smtClean="0"/>
              <a:t>22</a:t>
            </a:fld>
            <a:endParaRPr lang="en-US"/>
          </a:p>
        </p:txBody>
      </p:sp>
    </p:spTree>
    <p:extLst>
      <p:ext uri="{BB962C8B-B14F-4D97-AF65-F5344CB8AC3E}">
        <p14:creationId xmlns:p14="http://schemas.microsoft.com/office/powerpoint/2010/main" val="514322079"/>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Literature</a:t>
            </a:r>
            <a:endParaRPr lang="en-US" dirty="0"/>
          </a:p>
        </p:txBody>
      </p:sp>
      <p:sp>
        <p:nvSpPr>
          <p:cNvPr id="3" name="Content Placeholder 2"/>
          <p:cNvSpPr>
            <a:spLocks noGrp="1"/>
          </p:cNvSpPr>
          <p:nvPr>
            <p:ph idx="1"/>
          </p:nvPr>
        </p:nvSpPr>
        <p:spPr/>
        <p:txBody>
          <a:bodyPr>
            <a:normAutofit fontScale="77500" lnSpcReduction="20000"/>
          </a:bodyPr>
          <a:lstStyle/>
          <a:p>
            <a:pPr marL="457200" indent="-457200">
              <a:buFont typeface="Arial" panose="020B0604020202020204" pitchFamily="34" charset="0"/>
              <a:buChar char="•"/>
            </a:pPr>
            <a:r>
              <a:rPr lang="en-US" dirty="0" smtClean="0"/>
              <a:t>Conceptual Frameworks for Partnerships in Service Learning: Implications for Research </a:t>
            </a:r>
            <a:r>
              <a:rPr lang="en-US" sz="1600" dirty="0" smtClean="0"/>
              <a:t>(in Clayton</a:t>
            </a:r>
            <a:r>
              <a:rPr lang="en-US" sz="1600" dirty="0"/>
              <a:t>, P. H., </a:t>
            </a:r>
            <a:r>
              <a:rPr lang="en-US" sz="1600" dirty="0" err="1"/>
              <a:t>Bringle</a:t>
            </a:r>
            <a:r>
              <a:rPr lang="en-US" sz="1600" dirty="0"/>
              <a:t>, R. G., &amp; Hatcher, J. A. (Eds.). </a:t>
            </a:r>
            <a:r>
              <a:rPr lang="en-US" sz="1600" dirty="0" smtClean="0"/>
              <a:t>(2013). </a:t>
            </a:r>
            <a:r>
              <a:rPr lang="en-US" sz="1600" dirty="0"/>
              <a:t>Research on Service Learning:</a:t>
            </a:r>
          </a:p>
          <a:p>
            <a:r>
              <a:rPr lang="en-US" sz="1600" dirty="0" smtClean="0"/>
              <a:t>	Conceptual </a:t>
            </a:r>
            <a:r>
              <a:rPr lang="en-US" sz="1600" dirty="0"/>
              <a:t>Frameworks and Assessment. Sterling, VA: Stylus</a:t>
            </a:r>
            <a:r>
              <a:rPr lang="en-US" sz="1600" dirty="0" smtClean="0"/>
              <a:t>.)</a:t>
            </a:r>
          </a:p>
          <a:p>
            <a:pPr marL="457200" indent="-457200">
              <a:buFont typeface="Arial" panose="020B0604020202020204" pitchFamily="34" charset="0"/>
              <a:buChar char="•"/>
            </a:pPr>
            <a:r>
              <a:rPr lang="en-US" dirty="0" smtClean="0"/>
              <a:t>A Framework for the Design and Implementation of Service-learning Courses </a:t>
            </a:r>
            <a:r>
              <a:rPr lang="en-US" sz="1600" dirty="0" smtClean="0"/>
              <a:t>(Whitley &amp; Walsh, 2014)</a:t>
            </a:r>
          </a:p>
          <a:p>
            <a:pPr marL="457200" indent="-457200">
              <a:buFont typeface="Arial" panose="020B0604020202020204" pitchFamily="34" charset="0"/>
              <a:buChar char="•"/>
            </a:pPr>
            <a:r>
              <a:rPr lang="en-US" dirty="0" smtClean="0"/>
              <a:t>A Draft Conceptual Framework of Relevant Theories to Inform Future Rigorous Research on Student Service-Learning Outcomes </a:t>
            </a:r>
            <a:r>
              <a:rPr lang="en-US" sz="1500" dirty="0" smtClean="0"/>
              <a:t>(Whitley, 2014)</a:t>
            </a:r>
          </a:p>
          <a:p>
            <a:pPr marL="457200" indent="-457200">
              <a:buFont typeface="Arial" panose="020B0604020202020204" pitchFamily="34" charset="0"/>
              <a:buChar char="•"/>
            </a:pPr>
            <a:r>
              <a:rPr lang="en-US" dirty="0" smtClean="0"/>
              <a:t>Civic Learning and Democratic Engagement: A Review of the Literature on Civic Engagement and Post-Secondary Education </a:t>
            </a:r>
            <a:r>
              <a:rPr lang="en-US" sz="1500" dirty="0" smtClean="0"/>
              <a:t>(Finley, 2011)</a:t>
            </a:r>
            <a:endParaRPr lang="en-US" sz="1500" dirty="0"/>
          </a:p>
        </p:txBody>
      </p:sp>
      <p:sp>
        <p:nvSpPr>
          <p:cNvPr id="4" name="Footer Placeholder 3"/>
          <p:cNvSpPr>
            <a:spLocks noGrp="1"/>
          </p:cNvSpPr>
          <p:nvPr>
            <p:ph type="ftr" sz="quarter" idx="11"/>
          </p:nvPr>
        </p:nvSpPr>
        <p:spPr/>
        <p:txBody>
          <a:bodyPr/>
          <a:lstStyle/>
          <a:p>
            <a:r>
              <a:rPr lang="en-US" smtClean="0"/>
              <a:t>OFFICE OF COMMUNITY ENGAGEMENT</a:t>
            </a:r>
            <a:endParaRPr lang="en-US" dirty="0"/>
          </a:p>
        </p:txBody>
      </p:sp>
      <p:sp>
        <p:nvSpPr>
          <p:cNvPr id="5" name="Slide Number Placeholder 4"/>
          <p:cNvSpPr>
            <a:spLocks noGrp="1"/>
          </p:cNvSpPr>
          <p:nvPr>
            <p:ph type="sldNum" sz="quarter" idx="12"/>
          </p:nvPr>
        </p:nvSpPr>
        <p:spPr/>
        <p:txBody>
          <a:bodyPr/>
          <a:lstStyle/>
          <a:p>
            <a:fld id="{A2CEE53A-19EC-654D-82C1-D215F6FEFF18}" type="slidenum">
              <a:rPr lang="en-US" smtClean="0"/>
              <a:t>23</a:t>
            </a:fld>
            <a:endParaRPr lang="en-US"/>
          </a:p>
        </p:txBody>
      </p:sp>
    </p:spTree>
    <p:extLst>
      <p:ext uri="{BB962C8B-B14F-4D97-AF65-F5344CB8AC3E}">
        <p14:creationId xmlns:p14="http://schemas.microsoft.com/office/powerpoint/2010/main" val="3928988822"/>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Service-Learning Framework (Whitley &amp; Walsh, 2014)</a:t>
            </a:r>
            <a:endParaRPr lang="en-US" dirty="0"/>
          </a:p>
        </p:txBody>
      </p:sp>
      <p:sp>
        <p:nvSpPr>
          <p:cNvPr id="4" name="Footer Placeholder 3"/>
          <p:cNvSpPr>
            <a:spLocks noGrp="1"/>
          </p:cNvSpPr>
          <p:nvPr>
            <p:ph type="ftr" sz="quarter" idx="11"/>
          </p:nvPr>
        </p:nvSpPr>
        <p:spPr/>
        <p:txBody>
          <a:bodyPr/>
          <a:lstStyle/>
          <a:p>
            <a:r>
              <a:rPr lang="en-US" smtClean="0"/>
              <a:t>OFFICE OF COMMUNITY ENGAGEMENT</a:t>
            </a:r>
            <a:endParaRPr lang="en-US" dirty="0"/>
          </a:p>
        </p:txBody>
      </p:sp>
      <p:sp>
        <p:nvSpPr>
          <p:cNvPr id="5" name="Slide Number Placeholder 4"/>
          <p:cNvSpPr>
            <a:spLocks noGrp="1"/>
          </p:cNvSpPr>
          <p:nvPr>
            <p:ph type="sldNum" sz="quarter" idx="12"/>
          </p:nvPr>
        </p:nvSpPr>
        <p:spPr/>
        <p:txBody>
          <a:bodyPr/>
          <a:lstStyle/>
          <a:p>
            <a:fld id="{A2CEE53A-19EC-654D-82C1-D215F6FEFF18}" type="slidenum">
              <a:rPr lang="en-US" smtClean="0"/>
              <a:t>24</a:t>
            </a:fld>
            <a:endParaRPr lang="en-US"/>
          </a:p>
        </p:txBody>
      </p:sp>
      <p:pic>
        <p:nvPicPr>
          <p:cNvPr id="2050" name="Picture 2" descr="Figure"/>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277796" y="1406080"/>
            <a:ext cx="7072119" cy="482672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79547983"/>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Considerations</a:t>
            </a:r>
            <a:endParaRPr lang="en-US" dirty="0"/>
          </a:p>
        </p:txBody>
      </p:sp>
      <p:sp>
        <p:nvSpPr>
          <p:cNvPr id="3" name="Content Placeholder 2"/>
          <p:cNvSpPr>
            <a:spLocks noGrp="1"/>
          </p:cNvSpPr>
          <p:nvPr>
            <p:ph idx="1"/>
          </p:nvPr>
        </p:nvSpPr>
        <p:spPr/>
        <p:txBody>
          <a:bodyPr>
            <a:normAutofit fontScale="85000" lnSpcReduction="20000"/>
          </a:bodyPr>
          <a:lstStyle/>
          <a:p>
            <a:r>
              <a:rPr lang="en-US" dirty="0"/>
              <a:t>Research?</a:t>
            </a:r>
          </a:p>
          <a:p>
            <a:r>
              <a:rPr lang="en-US" dirty="0"/>
              <a:t>Practice?</a:t>
            </a:r>
          </a:p>
          <a:p>
            <a:r>
              <a:rPr lang="en-US" dirty="0" err="1"/>
              <a:t>SoTL</a:t>
            </a:r>
            <a:r>
              <a:rPr lang="en-US" dirty="0"/>
              <a:t>?</a:t>
            </a:r>
          </a:p>
          <a:p>
            <a:r>
              <a:rPr lang="en-US" dirty="0"/>
              <a:t>Program Evaluation?</a:t>
            </a:r>
          </a:p>
          <a:p>
            <a:endParaRPr lang="en-US" dirty="0"/>
          </a:p>
          <a:p>
            <a:r>
              <a:rPr lang="en-US" dirty="0"/>
              <a:t>Object of inquiry (SL, engagement, Civic Dev, Democratic </a:t>
            </a:r>
            <a:r>
              <a:rPr lang="en-US" dirty="0" smtClean="0"/>
              <a:t>Practice?)</a:t>
            </a:r>
            <a:endParaRPr lang="en-US" dirty="0"/>
          </a:p>
          <a:p>
            <a:r>
              <a:rPr lang="en-US" dirty="0"/>
              <a:t>Institutional Type</a:t>
            </a:r>
          </a:p>
          <a:p>
            <a:r>
              <a:rPr lang="en-US" dirty="0"/>
              <a:t>Discipline</a:t>
            </a:r>
          </a:p>
          <a:p>
            <a:r>
              <a:rPr lang="en-US" dirty="0"/>
              <a:t>Audience</a:t>
            </a:r>
          </a:p>
          <a:p>
            <a:endParaRPr lang="en-US" dirty="0"/>
          </a:p>
        </p:txBody>
      </p:sp>
      <p:sp>
        <p:nvSpPr>
          <p:cNvPr id="4" name="Footer Placeholder 3"/>
          <p:cNvSpPr>
            <a:spLocks noGrp="1"/>
          </p:cNvSpPr>
          <p:nvPr>
            <p:ph type="ftr" sz="quarter" idx="11"/>
          </p:nvPr>
        </p:nvSpPr>
        <p:spPr/>
        <p:txBody>
          <a:bodyPr/>
          <a:lstStyle/>
          <a:p>
            <a:r>
              <a:rPr lang="en-US" smtClean="0"/>
              <a:t>OFFICE OF COMMUNITY ENGAGEMENT</a:t>
            </a:r>
            <a:endParaRPr lang="en-US" dirty="0"/>
          </a:p>
        </p:txBody>
      </p:sp>
      <p:sp>
        <p:nvSpPr>
          <p:cNvPr id="5" name="Slide Number Placeholder 4"/>
          <p:cNvSpPr>
            <a:spLocks noGrp="1"/>
          </p:cNvSpPr>
          <p:nvPr>
            <p:ph type="sldNum" sz="quarter" idx="12"/>
          </p:nvPr>
        </p:nvSpPr>
        <p:spPr/>
        <p:txBody>
          <a:bodyPr/>
          <a:lstStyle/>
          <a:p>
            <a:fld id="{A2CEE53A-19EC-654D-82C1-D215F6FEFF18}" type="slidenum">
              <a:rPr lang="en-US" smtClean="0"/>
              <a:t>25</a:t>
            </a:fld>
            <a:endParaRPr lang="en-US"/>
          </a:p>
        </p:txBody>
      </p:sp>
    </p:spTree>
    <p:extLst>
      <p:ext uri="{BB962C8B-B14F-4D97-AF65-F5344CB8AC3E}">
        <p14:creationId xmlns:p14="http://schemas.microsoft.com/office/powerpoint/2010/main" val="2245535330"/>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Engagement-specific Conferences</a:t>
            </a:r>
            <a:endParaRPr lang="en-US" dirty="0"/>
          </a:p>
        </p:txBody>
      </p:sp>
      <p:sp>
        <p:nvSpPr>
          <p:cNvPr id="3" name="Content Placeholder 2"/>
          <p:cNvSpPr>
            <a:spLocks noGrp="1"/>
          </p:cNvSpPr>
          <p:nvPr>
            <p:ph idx="1"/>
          </p:nvPr>
        </p:nvSpPr>
        <p:spPr/>
        <p:txBody>
          <a:bodyPr>
            <a:normAutofit fontScale="55000" lnSpcReduction="20000"/>
          </a:bodyPr>
          <a:lstStyle/>
          <a:p>
            <a:r>
              <a:rPr lang="en-US" b="1" dirty="0" smtClean="0"/>
              <a:t>International Association for Research on Service-Learning and Community Engagement</a:t>
            </a:r>
            <a:r>
              <a:rPr lang="en-US" dirty="0" smtClean="0"/>
              <a:t> (IARSLCE)</a:t>
            </a:r>
          </a:p>
          <a:p>
            <a:r>
              <a:rPr lang="en-US" dirty="0" smtClean="0"/>
              <a:t>Engaged Scholarship Consortium (ESC)</a:t>
            </a:r>
          </a:p>
          <a:p>
            <a:r>
              <a:rPr lang="en-US" dirty="0" smtClean="0"/>
              <a:t>Coalition of Urban and Metropolitan Universities (CUMU)</a:t>
            </a:r>
          </a:p>
          <a:p>
            <a:r>
              <a:rPr lang="en-US" dirty="0" smtClean="0"/>
              <a:t>Imaging America</a:t>
            </a:r>
          </a:p>
          <a:p>
            <a:r>
              <a:rPr lang="en-US" dirty="0" smtClean="0"/>
              <a:t>National Campus Compact (state compacts too)</a:t>
            </a:r>
          </a:p>
          <a:p>
            <a:r>
              <a:rPr lang="en-US" dirty="0" smtClean="0"/>
              <a:t>Civic Learning and Democratic Engagement (partnership between ADP, AASCU, NASPA)</a:t>
            </a:r>
          </a:p>
          <a:p>
            <a:r>
              <a:rPr lang="en-US" dirty="0" smtClean="0"/>
              <a:t>Gulf South</a:t>
            </a:r>
          </a:p>
          <a:p>
            <a:r>
              <a:rPr lang="en-US" dirty="0" err="1" smtClean="0"/>
              <a:t>SoTL</a:t>
            </a:r>
            <a:r>
              <a:rPr lang="en-US" dirty="0" smtClean="0"/>
              <a:t> Commons Conference</a:t>
            </a:r>
          </a:p>
          <a:p>
            <a:r>
              <a:rPr lang="en-US" dirty="0" smtClean="0"/>
              <a:t>Assessment Institute </a:t>
            </a:r>
          </a:p>
          <a:p>
            <a:r>
              <a:rPr lang="en-US" dirty="0" smtClean="0"/>
              <a:t>International Institute on Partnerships</a:t>
            </a:r>
          </a:p>
          <a:p>
            <a:r>
              <a:rPr lang="en-US" dirty="0" smtClean="0"/>
              <a:t>National Faith-based Service-Learning Conference</a:t>
            </a:r>
          </a:p>
          <a:p>
            <a:r>
              <a:rPr lang="en-US" dirty="0" smtClean="0"/>
              <a:t>National Faith, Justice, and Civic Learning Conference</a:t>
            </a:r>
          </a:p>
          <a:p>
            <a:r>
              <a:rPr lang="en-US" dirty="0" smtClean="0"/>
              <a:t>There are other conferences that have SIGs that welcome this inquiry (e.g., ASHE, AERA, NASPA)</a:t>
            </a:r>
            <a:endParaRPr lang="en-US" dirty="0"/>
          </a:p>
        </p:txBody>
      </p:sp>
    </p:spTree>
    <p:extLst>
      <p:ext uri="{BB962C8B-B14F-4D97-AF65-F5344CB8AC3E}">
        <p14:creationId xmlns:p14="http://schemas.microsoft.com/office/powerpoint/2010/main" val="1744043932"/>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Journals</a:t>
            </a:r>
            <a:endParaRPr lang="en-US" dirty="0"/>
          </a:p>
        </p:txBody>
      </p:sp>
      <p:sp>
        <p:nvSpPr>
          <p:cNvPr id="3" name="Content Placeholder 2"/>
          <p:cNvSpPr>
            <a:spLocks noGrp="1"/>
          </p:cNvSpPr>
          <p:nvPr>
            <p:ph idx="1"/>
          </p:nvPr>
        </p:nvSpPr>
        <p:spPr/>
        <p:txBody>
          <a:bodyPr>
            <a:normAutofit fontScale="92500"/>
          </a:bodyPr>
          <a:lstStyle/>
          <a:p>
            <a:r>
              <a:rPr lang="en-US" dirty="0" smtClean="0"/>
              <a:t>Four buckets:</a:t>
            </a:r>
          </a:p>
          <a:p>
            <a:pPr lvl="1"/>
            <a:r>
              <a:rPr lang="en-US" dirty="0" smtClean="0"/>
              <a:t>Disciplinary Journals that publish Engagement Studies</a:t>
            </a:r>
          </a:p>
          <a:p>
            <a:pPr lvl="1"/>
            <a:r>
              <a:rPr lang="en-US" dirty="0" err="1" smtClean="0"/>
              <a:t>SoTL</a:t>
            </a:r>
            <a:r>
              <a:rPr lang="en-US" dirty="0" smtClean="0"/>
              <a:t> Journals and Disciplinary Journals that publish </a:t>
            </a:r>
            <a:r>
              <a:rPr lang="en-US" dirty="0" err="1" smtClean="0"/>
              <a:t>SoTL</a:t>
            </a:r>
            <a:endParaRPr lang="en-US" dirty="0" smtClean="0"/>
          </a:p>
          <a:p>
            <a:pPr lvl="1"/>
            <a:r>
              <a:rPr lang="en-US" dirty="0" smtClean="0"/>
              <a:t>Engagement Journals (more than just SL)</a:t>
            </a:r>
          </a:p>
          <a:p>
            <a:pPr lvl="1"/>
            <a:r>
              <a:rPr lang="en-US" dirty="0" smtClean="0"/>
              <a:t>Higher Education Journals</a:t>
            </a:r>
          </a:p>
          <a:p>
            <a:pPr lvl="1"/>
            <a:endParaRPr lang="en-US" dirty="0"/>
          </a:p>
          <a:p>
            <a:pPr marL="457200" lvl="1" indent="0">
              <a:buNone/>
            </a:pPr>
            <a:r>
              <a:rPr lang="en-US" dirty="0" smtClean="0"/>
              <a:t>See handout</a:t>
            </a:r>
            <a:endParaRPr lang="en-US" dirty="0"/>
          </a:p>
        </p:txBody>
      </p:sp>
      <p:sp>
        <p:nvSpPr>
          <p:cNvPr id="4" name="TextBox 3"/>
          <p:cNvSpPr txBox="1"/>
          <p:nvPr/>
        </p:nvSpPr>
        <p:spPr>
          <a:xfrm>
            <a:off x="1708221" y="6025215"/>
            <a:ext cx="7305150" cy="369332"/>
          </a:xfrm>
          <a:prstGeom prst="rect">
            <a:avLst/>
          </a:prstGeom>
          <a:noFill/>
        </p:spPr>
        <p:txBody>
          <a:bodyPr wrap="square" rtlCol="0">
            <a:spAutoFit/>
          </a:bodyPr>
          <a:lstStyle/>
          <a:p>
            <a:r>
              <a:rPr lang="en-US" dirty="0" smtClean="0"/>
              <a:t>Dissemination is about putting knowledge into the public domain.</a:t>
            </a:r>
            <a:endParaRPr lang="en-US" dirty="0"/>
          </a:p>
        </p:txBody>
      </p:sp>
    </p:spTree>
    <p:extLst>
      <p:ext uri="{BB962C8B-B14F-4D97-AF65-F5344CB8AC3E}">
        <p14:creationId xmlns:p14="http://schemas.microsoft.com/office/powerpoint/2010/main" val="1541454861"/>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Networks</a:t>
            </a:r>
            <a:endParaRPr lang="en-US" dirty="0"/>
          </a:p>
        </p:txBody>
      </p:sp>
      <p:sp>
        <p:nvSpPr>
          <p:cNvPr id="3" name="Content Placeholder 2"/>
          <p:cNvSpPr>
            <a:spLocks noGrp="1"/>
          </p:cNvSpPr>
          <p:nvPr>
            <p:ph idx="1"/>
          </p:nvPr>
        </p:nvSpPr>
        <p:spPr/>
        <p:txBody>
          <a:bodyPr/>
          <a:lstStyle/>
          <a:p>
            <a:pPr marL="457200" indent="-457200">
              <a:buFont typeface="Arial" panose="020B0604020202020204" pitchFamily="34" charset="0"/>
              <a:buChar char="•"/>
            </a:pPr>
            <a:r>
              <a:rPr lang="en-US" dirty="0" smtClean="0"/>
              <a:t>HE-SL list-serve</a:t>
            </a:r>
          </a:p>
          <a:p>
            <a:pPr marL="457200" indent="-457200">
              <a:buFont typeface="Arial" panose="020B0604020202020204" pitchFamily="34" charset="0"/>
              <a:buChar char="•"/>
            </a:pPr>
            <a:r>
              <a:rPr lang="en-US" dirty="0" smtClean="0"/>
              <a:t>IARSLCE (Grad Student Network)</a:t>
            </a:r>
          </a:p>
          <a:p>
            <a:pPr marL="457200" indent="-457200">
              <a:buFont typeface="Arial" panose="020B0604020202020204" pitchFamily="34" charset="0"/>
              <a:buChar char="•"/>
            </a:pPr>
            <a:r>
              <a:rPr lang="en-US" dirty="0" smtClean="0"/>
              <a:t>Imagining America (arts &amp; humanities)</a:t>
            </a:r>
          </a:p>
          <a:p>
            <a:pPr marL="457200" indent="-457200">
              <a:buFont typeface="Arial" panose="020B0604020202020204" pitchFamily="34" charset="0"/>
              <a:buChar char="•"/>
            </a:pPr>
            <a:r>
              <a:rPr lang="en-US" dirty="0" smtClean="0"/>
              <a:t>Faculty Learning Communities (See IUPUI Faculty Learning Community of Public Scholarship)</a:t>
            </a:r>
          </a:p>
          <a:p>
            <a:pPr marL="457200" indent="-457200">
              <a:buFont typeface="Arial" panose="020B0604020202020204" pitchFamily="34" charset="0"/>
              <a:buChar char="•"/>
            </a:pPr>
            <a:endParaRPr lang="en-US" dirty="0"/>
          </a:p>
        </p:txBody>
      </p:sp>
      <p:sp>
        <p:nvSpPr>
          <p:cNvPr id="4" name="Footer Placeholder 3"/>
          <p:cNvSpPr>
            <a:spLocks noGrp="1"/>
          </p:cNvSpPr>
          <p:nvPr>
            <p:ph type="ftr" sz="quarter" idx="11"/>
          </p:nvPr>
        </p:nvSpPr>
        <p:spPr/>
        <p:txBody>
          <a:bodyPr/>
          <a:lstStyle/>
          <a:p>
            <a:r>
              <a:rPr lang="en-US" smtClean="0"/>
              <a:t>OFFICE OF COMMUNITY ENGAGEMENT</a:t>
            </a:r>
            <a:endParaRPr lang="en-US" dirty="0"/>
          </a:p>
        </p:txBody>
      </p:sp>
      <p:sp>
        <p:nvSpPr>
          <p:cNvPr id="5" name="Slide Number Placeholder 4"/>
          <p:cNvSpPr>
            <a:spLocks noGrp="1"/>
          </p:cNvSpPr>
          <p:nvPr>
            <p:ph type="sldNum" sz="quarter" idx="12"/>
          </p:nvPr>
        </p:nvSpPr>
        <p:spPr/>
        <p:txBody>
          <a:bodyPr/>
          <a:lstStyle/>
          <a:p>
            <a:fld id="{A2CEE53A-19EC-654D-82C1-D215F6FEFF18}" type="slidenum">
              <a:rPr lang="en-US" smtClean="0"/>
              <a:t>28</a:t>
            </a:fld>
            <a:endParaRPr lang="en-US"/>
          </a:p>
        </p:txBody>
      </p:sp>
    </p:spTree>
    <p:extLst>
      <p:ext uri="{BB962C8B-B14F-4D97-AF65-F5344CB8AC3E}">
        <p14:creationId xmlns:p14="http://schemas.microsoft.com/office/powerpoint/2010/main" val="337471269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smtClean="0"/>
              <a:t>Agenda</a:t>
            </a:r>
            <a:endParaRPr lang="en-US" dirty="0"/>
          </a:p>
        </p:txBody>
      </p:sp>
      <p:sp>
        <p:nvSpPr>
          <p:cNvPr id="7" name="Content Placeholder 6"/>
          <p:cNvSpPr>
            <a:spLocks noGrp="1"/>
          </p:cNvSpPr>
          <p:nvPr>
            <p:ph idx="1"/>
          </p:nvPr>
        </p:nvSpPr>
        <p:spPr/>
        <p:txBody>
          <a:bodyPr/>
          <a:lstStyle/>
          <a:p>
            <a:pPr marL="457200" indent="-457200">
              <a:buFont typeface="Arial" panose="020B0604020202020204" pitchFamily="34" charset="0"/>
              <a:buChar char="•"/>
            </a:pPr>
            <a:r>
              <a:rPr lang="en-US" dirty="0" smtClean="0"/>
              <a:t>Context matters – Campus, School/ Department</a:t>
            </a:r>
          </a:p>
          <a:p>
            <a:pPr marL="457200" indent="-457200">
              <a:buFont typeface="Arial" panose="020B0604020202020204" pitchFamily="34" charset="0"/>
              <a:buChar char="•"/>
            </a:pPr>
            <a:r>
              <a:rPr lang="en-US" dirty="0" smtClean="0"/>
              <a:t>Scholarship – of what?</a:t>
            </a:r>
          </a:p>
          <a:p>
            <a:pPr marL="457200" indent="-457200">
              <a:buFont typeface="Arial" panose="020B0604020202020204" pitchFamily="34" charset="0"/>
              <a:buChar char="•"/>
            </a:pPr>
            <a:r>
              <a:rPr lang="en-US" dirty="0" smtClean="0"/>
              <a:t>Literature &amp; Resources</a:t>
            </a:r>
          </a:p>
          <a:p>
            <a:pPr marL="457200" indent="-457200">
              <a:buFont typeface="Arial" panose="020B0604020202020204" pitchFamily="34" charset="0"/>
              <a:buChar char="•"/>
            </a:pPr>
            <a:r>
              <a:rPr lang="en-US" dirty="0" smtClean="0"/>
              <a:t>Dissemination</a:t>
            </a:r>
          </a:p>
          <a:p>
            <a:endParaRPr lang="en-US" dirty="0"/>
          </a:p>
        </p:txBody>
      </p:sp>
      <p:sp>
        <p:nvSpPr>
          <p:cNvPr id="4" name="Footer Placeholder 3"/>
          <p:cNvSpPr>
            <a:spLocks noGrp="1"/>
          </p:cNvSpPr>
          <p:nvPr>
            <p:ph type="ftr" sz="quarter" idx="11"/>
          </p:nvPr>
        </p:nvSpPr>
        <p:spPr/>
        <p:txBody>
          <a:bodyPr/>
          <a:lstStyle/>
          <a:p>
            <a:r>
              <a:rPr lang="en-US" smtClean="0"/>
              <a:t>OFFICE OF COMMUNITY ENGAGEMENT</a:t>
            </a:r>
            <a:endParaRPr lang="en-US" dirty="0"/>
          </a:p>
        </p:txBody>
      </p:sp>
      <p:sp>
        <p:nvSpPr>
          <p:cNvPr id="5" name="Slide Number Placeholder 4"/>
          <p:cNvSpPr>
            <a:spLocks noGrp="1"/>
          </p:cNvSpPr>
          <p:nvPr>
            <p:ph type="sldNum" sz="quarter" idx="12"/>
          </p:nvPr>
        </p:nvSpPr>
        <p:spPr/>
        <p:txBody>
          <a:bodyPr/>
          <a:lstStyle/>
          <a:p>
            <a:fld id="{A2CEE53A-19EC-654D-82C1-D215F6FEFF18}" type="slidenum">
              <a:rPr lang="en-US" smtClean="0"/>
              <a:t>2</a:t>
            </a:fld>
            <a:endParaRPr lang="en-US"/>
          </a:p>
        </p:txBody>
      </p:sp>
    </p:spTree>
    <p:extLst>
      <p:ext uri="{BB962C8B-B14F-4D97-AF65-F5344CB8AC3E}">
        <p14:creationId xmlns:p14="http://schemas.microsoft.com/office/powerpoint/2010/main" val="189642098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Professional Development</a:t>
            </a:r>
            <a:endParaRPr lang="en-US" dirty="0"/>
          </a:p>
        </p:txBody>
      </p:sp>
      <p:sp>
        <p:nvSpPr>
          <p:cNvPr id="3" name="Content Placeholder 2"/>
          <p:cNvSpPr>
            <a:spLocks noGrp="1"/>
          </p:cNvSpPr>
          <p:nvPr>
            <p:ph idx="1"/>
          </p:nvPr>
        </p:nvSpPr>
        <p:spPr/>
        <p:txBody>
          <a:bodyPr>
            <a:normAutofit fontScale="85000" lnSpcReduction="10000"/>
          </a:bodyPr>
          <a:lstStyle/>
          <a:p>
            <a:pPr marL="457200" indent="-457200">
              <a:buFont typeface="Arial" panose="020B0604020202020204" pitchFamily="34" charset="0"/>
              <a:buChar char="•"/>
            </a:pPr>
            <a:r>
              <a:rPr lang="en-US" dirty="0" smtClean="0"/>
              <a:t>Pen-to-Paper Retreat</a:t>
            </a:r>
          </a:p>
          <a:p>
            <a:pPr marL="1200150" lvl="1" indent="-457200">
              <a:buFont typeface="Arial" panose="020B0604020202020204" pitchFamily="34" charset="0"/>
              <a:buChar char="•"/>
            </a:pPr>
            <a:r>
              <a:rPr lang="en-US" dirty="0" smtClean="0"/>
              <a:t>Seattle, WA, Aug. 26-28, 2018</a:t>
            </a:r>
          </a:p>
          <a:p>
            <a:pPr marL="457200" indent="-457200">
              <a:buFont typeface="Arial" panose="020B0604020202020204" pitchFamily="34" charset="0"/>
              <a:buChar char="•"/>
            </a:pPr>
            <a:r>
              <a:rPr lang="en-US" dirty="0" smtClean="0"/>
              <a:t>IUPUI Research Academy</a:t>
            </a:r>
          </a:p>
          <a:p>
            <a:pPr marL="1200150" lvl="1" indent="-457200">
              <a:buFont typeface="Arial" panose="020B0604020202020204" pitchFamily="34" charset="0"/>
              <a:buChar char="•"/>
            </a:pPr>
            <a:r>
              <a:rPr lang="en-US" dirty="0" smtClean="0"/>
              <a:t>Indianapolis, May 7-11</a:t>
            </a:r>
            <a:r>
              <a:rPr lang="en-US" baseline="30000" dirty="0" smtClean="0"/>
              <a:t>th</a:t>
            </a:r>
            <a:r>
              <a:rPr lang="en-US" dirty="0" smtClean="0"/>
              <a:t>, 2018 (9</a:t>
            </a:r>
            <a:r>
              <a:rPr lang="en-US" baseline="30000" dirty="0" smtClean="0"/>
              <a:t>th</a:t>
            </a:r>
            <a:r>
              <a:rPr lang="en-US" dirty="0" smtClean="0"/>
              <a:t>-11</a:t>
            </a:r>
            <a:r>
              <a:rPr lang="en-US" baseline="30000" dirty="0" smtClean="0"/>
              <a:t>th</a:t>
            </a:r>
            <a:r>
              <a:rPr lang="en-US" dirty="0" smtClean="0"/>
              <a:t>)</a:t>
            </a:r>
          </a:p>
          <a:p>
            <a:pPr marL="457200" indent="-457200">
              <a:buFont typeface="Arial" panose="020B0604020202020204" pitchFamily="34" charset="0"/>
              <a:buChar char="•"/>
            </a:pPr>
            <a:r>
              <a:rPr lang="en-US" dirty="0" smtClean="0"/>
              <a:t>IARSLCE Conference</a:t>
            </a:r>
          </a:p>
          <a:p>
            <a:pPr marL="1200150" lvl="1" indent="-457200">
              <a:buFont typeface="Arial" panose="020B0604020202020204" pitchFamily="34" charset="0"/>
              <a:buChar char="•"/>
            </a:pPr>
            <a:r>
              <a:rPr lang="en-US" dirty="0" smtClean="0"/>
              <a:t>New Orleans, LA, July 18-20, 2018</a:t>
            </a:r>
          </a:p>
          <a:p>
            <a:pPr marL="1600200" lvl="2" indent="-457200">
              <a:buFont typeface="Arial" panose="020B0604020202020204" pitchFamily="34" charset="0"/>
              <a:buChar char="•"/>
            </a:pPr>
            <a:r>
              <a:rPr lang="en-US" dirty="0" smtClean="0"/>
              <a:t>Practitioner-Scholar Forum, Research Academy</a:t>
            </a:r>
          </a:p>
          <a:p>
            <a:pPr marL="457200" indent="-457200">
              <a:buFont typeface="Arial" panose="020B0604020202020204" pitchFamily="34" charset="0"/>
              <a:buChar char="•"/>
            </a:pPr>
            <a:r>
              <a:rPr lang="en-US" dirty="0" smtClean="0"/>
              <a:t>Indiana Campus Compact – BPACE (Best Practices in Assessing Community Engagement) (online)</a:t>
            </a:r>
            <a:endParaRPr lang="en-US" dirty="0"/>
          </a:p>
        </p:txBody>
      </p:sp>
      <p:sp>
        <p:nvSpPr>
          <p:cNvPr id="4" name="Footer Placeholder 3"/>
          <p:cNvSpPr>
            <a:spLocks noGrp="1"/>
          </p:cNvSpPr>
          <p:nvPr>
            <p:ph type="ftr" sz="quarter" idx="11"/>
          </p:nvPr>
        </p:nvSpPr>
        <p:spPr/>
        <p:txBody>
          <a:bodyPr/>
          <a:lstStyle/>
          <a:p>
            <a:r>
              <a:rPr lang="en-US" smtClean="0"/>
              <a:t>OFFICE OF COMMUNITY ENGAGEMENT</a:t>
            </a:r>
            <a:endParaRPr lang="en-US" dirty="0"/>
          </a:p>
        </p:txBody>
      </p:sp>
      <p:sp>
        <p:nvSpPr>
          <p:cNvPr id="5" name="Slide Number Placeholder 4"/>
          <p:cNvSpPr>
            <a:spLocks noGrp="1"/>
          </p:cNvSpPr>
          <p:nvPr>
            <p:ph type="sldNum" sz="quarter" idx="12"/>
          </p:nvPr>
        </p:nvSpPr>
        <p:spPr/>
        <p:txBody>
          <a:bodyPr/>
          <a:lstStyle/>
          <a:p>
            <a:fld id="{A2CEE53A-19EC-654D-82C1-D215F6FEFF18}" type="slidenum">
              <a:rPr lang="en-US" smtClean="0"/>
              <a:t>29</a:t>
            </a:fld>
            <a:endParaRPr lang="en-US"/>
          </a:p>
        </p:txBody>
      </p:sp>
    </p:spTree>
    <p:extLst>
      <p:ext uri="{BB962C8B-B14F-4D97-AF65-F5344CB8AC3E}">
        <p14:creationId xmlns:p14="http://schemas.microsoft.com/office/powerpoint/2010/main" val="127283460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2">
            <a:extLst>
              <a:ext uri="{28A0092B-C50C-407E-A947-70E740481C1C}">
                <a14:useLocalDpi xmlns:a14="http://schemas.microsoft.com/office/drawing/2010/main" val="0"/>
              </a:ext>
            </a:extLst>
          </a:blip>
          <a:srcRect t="4523" b="18067"/>
          <a:stretch/>
        </p:blipFill>
        <p:spPr>
          <a:xfrm>
            <a:off x="0" y="1838854"/>
            <a:ext cx="9143960" cy="2354528"/>
          </a:xfrm>
          <a:prstGeom prst="rect">
            <a:avLst/>
          </a:prstGeom>
        </p:spPr>
      </p:pic>
      <p:sp>
        <p:nvSpPr>
          <p:cNvPr id="7" name="Rectangle 6"/>
          <p:cNvSpPr/>
          <p:nvPr/>
        </p:nvSpPr>
        <p:spPr>
          <a:xfrm>
            <a:off x="0" y="3180815"/>
            <a:ext cx="9144000" cy="1036715"/>
          </a:xfrm>
          <a:prstGeom prst="rect">
            <a:avLst/>
          </a:prstGeom>
          <a:solidFill>
            <a:schemeClr val="accent1">
              <a:alpha val="53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en-US" sz="1350">
              <a:solidFill>
                <a:srgbClr val="FFFFFF"/>
              </a:solidFill>
              <a:latin typeface="Philosopher"/>
            </a:endParaRPr>
          </a:p>
        </p:txBody>
      </p:sp>
      <p:sp>
        <p:nvSpPr>
          <p:cNvPr id="4" name="Rectangle 3"/>
          <p:cNvSpPr/>
          <p:nvPr/>
        </p:nvSpPr>
        <p:spPr>
          <a:xfrm>
            <a:off x="40" y="3779073"/>
            <a:ext cx="9143960" cy="43973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en-US" sz="1350">
              <a:solidFill>
                <a:srgbClr val="FFFFFF"/>
              </a:solidFill>
              <a:latin typeface="Philosopher"/>
            </a:endParaRPr>
          </a:p>
        </p:txBody>
      </p:sp>
      <p:cxnSp>
        <p:nvCxnSpPr>
          <p:cNvPr id="6" name="Straight Connector 5"/>
          <p:cNvCxnSpPr/>
          <p:nvPr/>
        </p:nvCxnSpPr>
        <p:spPr>
          <a:xfrm>
            <a:off x="0" y="3761917"/>
            <a:ext cx="9143960" cy="0"/>
          </a:xfrm>
          <a:prstGeom prst="line">
            <a:avLst/>
          </a:prstGeom>
          <a:ln w="38100">
            <a:solidFill>
              <a:schemeClr val="accent3"/>
            </a:solidFill>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1178718" y="3360155"/>
            <a:ext cx="7836694" cy="553998"/>
          </a:xfrm>
          <a:prstGeom prst="rect">
            <a:avLst/>
          </a:prstGeom>
          <a:noFill/>
        </p:spPr>
        <p:txBody>
          <a:bodyPr wrap="square" rtlCol="0">
            <a:spAutoFit/>
          </a:bodyPr>
          <a:lstStyle/>
          <a:p>
            <a:pPr algn="r" defTabSz="685800">
              <a:defRPr/>
            </a:pPr>
            <a:r>
              <a:rPr lang="en-US" sz="3000" cap="all" dirty="0">
                <a:solidFill>
                  <a:srgbClr val="F3E6B5"/>
                </a:solidFill>
                <a:latin typeface="Open Sans Extrabold"/>
              </a:rPr>
              <a:t>Dumas Bay Centre  </a:t>
            </a:r>
            <a:r>
              <a:rPr lang="en-US" sz="3000" cap="all" dirty="0">
                <a:solidFill>
                  <a:srgbClr val="F3E6B5"/>
                </a:solidFill>
                <a:latin typeface="Open Sans Extrabold"/>
                <a:cs typeface="Calibri" panose="020F0502020204030204" pitchFamily="34" charset="0"/>
              </a:rPr>
              <a:t>•  Seattle, WA</a:t>
            </a:r>
            <a:endParaRPr lang="en-US" sz="3000" cap="all" dirty="0">
              <a:solidFill>
                <a:srgbClr val="F3E6B5"/>
              </a:solidFill>
              <a:latin typeface="Open Sans Extrabold"/>
            </a:endParaRPr>
          </a:p>
        </p:txBody>
      </p:sp>
      <p:sp>
        <p:nvSpPr>
          <p:cNvPr id="9" name="TextBox 8"/>
          <p:cNvSpPr txBox="1"/>
          <p:nvPr/>
        </p:nvSpPr>
        <p:spPr>
          <a:xfrm>
            <a:off x="1114425" y="3830591"/>
            <a:ext cx="7900987" cy="369332"/>
          </a:xfrm>
          <a:prstGeom prst="rect">
            <a:avLst/>
          </a:prstGeom>
          <a:noFill/>
        </p:spPr>
        <p:txBody>
          <a:bodyPr wrap="square" rtlCol="0">
            <a:spAutoFit/>
          </a:bodyPr>
          <a:lstStyle/>
          <a:p>
            <a:pPr algn="r" defTabSz="685800">
              <a:defRPr/>
            </a:pPr>
            <a:r>
              <a:rPr lang="en-US" cap="all" dirty="0">
                <a:solidFill>
                  <a:srgbClr val="F3E6B5"/>
                </a:solidFill>
                <a:latin typeface="Open Sans Extrabold"/>
                <a:cs typeface="Calibri" panose="020F0502020204030204" pitchFamily="34" charset="0"/>
              </a:rPr>
              <a:t>registration opens in March, 2018 • </a:t>
            </a:r>
            <a:r>
              <a:rPr lang="en-US" cap="all" dirty="0">
                <a:solidFill>
                  <a:srgbClr val="F3E6B5"/>
                </a:solidFill>
                <a:latin typeface="Open Sans Extrabold"/>
              </a:rPr>
              <a:t>August 26—28, 2018</a:t>
            </a:r>
            <a:r>
              <a:rPr lang="en-US" cap="all" dirty="0">
                <a:solidFill>
                  <a:srgbClr val="F3E6B5"/>
                </a:solidFill>
                <a:latin typeface="Open Sans Extrabold"/>
                <a:cs typeface="Calibri" panose="020F0502020204030204" pitchFamily="34" charset="0"/>
              </a:rPr>
              <a:t>  </a:t>
            </a:r>
            <a:endParaRPr lang="en-US" cap="all" dirty="0">
              <a:solidFill>
                <a:srgbClr val="F3E6B5"/>
              </a:solidFill>
              <a:latin typeface="Open Sans Extrabold"/>
            </a:endParaRPr>
          </a:p>
        </p:txBody>
      </p:sp>
      <p:pic>
        <p:nvPicPr>
          <p:cNvPr id="11" name="Picture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877658" y="831828"/>
            <a:ext cx="2894082" cy="886970"/>
          </a:xfrm>
          <a:prstGeom prst="rect">
            <a:avLst/>
          </a:prstGeom>
        </p:spPr>
      </p:pic>
      <p:grpSp>
        <p:nvGrpSpPr>
          <p:cNvPr id="18" name="Group 17"/>
          <p:cNvGrpSpPr/>
          <p:nvPr/>
        </p:nvGrpSpPr>
        <p:grpSpPr>
          <a:xfrm>
            <a:off x="1729576" y="4248533"/>
            <a:ext cx="6891910" cy="1235957"/>
            <a:chOff x="4105563" y="4820567"/>
            <a:chExt cx="7451227" cy="1647942"/>
          </a:xfrm>
        </p:grpSpPr>
        <p:sp>
          <p:nvSpPr>
            <p:cNvPr id="13" name="TextBox 12"/>
            <p:cNvSpPr txBox="1"/>
            <p:nvPr/>
          </p:nvSpPr>
          <p:spPr>
            <a:xfrm>
              <a:off x="5418115" y="4820567"/>
              <a:ext cx="3732218" cy="553997"/>
            </a:xfrm>
            <a:prstGeom prst="rect">
              <a:avLst/>
            </a:prstGeom>
            <a:noFill/>
          </p:spPr>
          <p:txBody>
            <a:bodyPr wrap="none" rtlCol="0">
              <a:spAutoFit/>
            </a:bodyPr>
            <a:lstStyle/>
            <a:p>
              <a:pPr defTabSz="685800">
                <a:defRPr/>
              </a:pPr>
              <a:r>
                <a:rPr lang="en-US" sz="2100" dirty="0">
                  <a:solidFill>
                    <a:srgbClr val="695C5A"/>
                  </a:solidFill>
                  <a:latin typeface="Open Sans Extrabold"/>
                </a:rPr>
                <a:t>Make plans to join the</a:t>
              </a:r>
            </a:p>
          </p:txBody>
        </p:sp>
        <p:sp>
          <p:nvSpPr>
            <p:cNvPr id="14" name="TextBox 13"/>
            <p:cNvSpPr txBox="1"/>
            <p:nvPr/>
          </p:nvSpPr>
          <p:spPr>
            <a:xfrm>
              <a:off x="4105563" y="5255848"/>
              <a:ext cx="3144451" cy="677108"/>
            </a:xfrm>
            <a:prstGeom prst="rect">
              <a:avLst/>
            </a:prstGeom>
            <a:noFill/>
          </p:spPr>
          <p:txBody>
            <a:bodyPr wrap="none" rtlCol="0">
              <a:spAutoFit/>
            </a:bodyPr>
            <a:lstStyle/>
            <a:p>
              <a:pPr defTabSz="685800">
                <a:defRPr/>
              </a:pPr>
              <a:r>
                <a:rPr lang="en-US" sz="2700" dirty="0">
                  <a:solidFill>
                    <a:srgbClr val="735B8E"/>
                  </a:solidFill>
                  <a:latin typeface="Beyond The Mountains" pitchFamily="2" charset="0"/>
                </a:rPr>
                <a:t>journal editors</a:t>
              </a:r>
            </a:p>
          </p:txBody>
        </p:sp>
        <p:sp>
          <p:nvSpPr>
            <p:cNvPr id="15" name="TextBox 14"/>
            <p:cNvSpPr txBox="1"/>
            <p:nvPr/>
          </p:nvSpPr>
          <p:spPr>
            <a:xfrm>
              <a:off x="6796086" y="5314564"/>
              <a:ext cx="1740220" cy="553997"/>
            </a:xfrm>
            <a:prstGeom prst="rect">
              <a:avLst/>
            </a:prstGeom>
            <a:noFill/>
          </p:spPr>
          <p:txBody>
            <a:bodyPr wrap="none" rtlCol="0">
              <a:spAutoFit/>
            </a:bodyPr>
            <a:lstStyle/>
            <a:p>
              <a:pPr defTabSz="685800">
                <a:defRPr/>
              </a:pPr>
              <a:r>
                <a:rPr lang="en-US" sz="2100" dirty="0">
                  <a:solidFill>
                    <a:srgbClr val="695C5A"/>
                  </a:solidFill>
                  <a:latin typeface="Open Sans Extrabold"/>
                </a:rPr>
                <a:t>in Seattle</a:t>
              </a:r>
            </a:p>
          </p:txBody>
        </p:sp>
        <p:sp>
          <p:nvSpPr>
            <p:cNvPr id="16" name="TextBox 15"/>
            <p:cNvSpPr txBox="1"/>
            <p:nvPr/>
          </p:nvSpPr>
          <p:spPr>
            <a:xfrm>
              <a:off x="8645692" y="5320115"/>
              <a:ext cx="2620204" cy="553997"/>
            </a:xfrm>
            <a:prstGeom prst="rect">
              <a:avLst/>
            </a:prstGeom>
            <a:noFill/>
          </p:spPr>
          <p:txBody>
            <a:bodyPr wrap="none" rtlCol="0">
              <a:spAutoFit/>
            </a:bodyPr>
            <a:lstStyle/>
            <a:p>
              <a:pPr defTabSz="685800">
                <a:defRPr/>
              </a:pPr>
              <a:r>
                <a:rPr lang="en-US" sz="2100" dirty="0">
                  <a:solidFill>
                    <a:srgbClr val="695C5A"/>
                  </a:solidFill>
                  <a:latin typeface="Open Sans Extrabold"/>
                </a:rPr>
                <a:t>this August for </a:t>
              </a:r>
            </a:p>
          </p:txBody>
        </p:sp>
        <p:sp>
          <p:nvSpPr>
            <p:cNvPr id="17" name="TextBox 16"/>
            <p:cNvSpPr txBox="1"/>
            <p:nvPr/>
          </p:nvSpPr>
          <p:spPr>
            <a:xfrm>
              <a:off x="7773276" y="5852956"/>
              <a:ext cx="3783514" cy="615553"/>
            </a:xfrm>
            <a:prstGeom prst="rect">
              <a:avLst/>
            </a:prstGeom>
            <a:noFill/>
          </p:spPr>
          <p:txBody>
            <a:bodyPr wrap="none" rtlCol="0">
              <a:spAutoFit/>
            </a:bodyPr>
            <a:lstStyle/>
            <a:p>
              <a:pPr defTabSz="685800">
                <a:defRPr/>
              </a:pPr>
              <a:r>
                <a:rPr lang="en-US" sz="2400" dirty="0">
                  <a:solidFill>
                    <a:srgbClr val="735B8E"/>
                  </a:solidFill>
                  <a:latin typeface="Beyond The Mountains" pitchFamily="2" charset="0"/>
                </a:rPr>
                <a:t>Pen to Paper 2018!</a:t>
              </a:r>
            </a:p>
          </p:txBody>
        </p:sp>
      </p:grpSp>
      <p:pic>
        <p:nvPicPr>
          <p:cNvPr id="19" name="Picture 18"/>
          <p:cNvPicPr>
            <a:picLocks noChangeAspect="1"/>
          </p:cNvPicPr>
          <p:nvPr/>
        </p:nvPicPr>
        <p:blipFill rotWithShape="1">
          <a:blip r:embed="rId4" cstate="print">
            <a:extLst>
              <a:ext uri="{28A0092B-C50C-407E-A947-70E740481C1C}">
                <a14:useLocalDpi xmlns:a14="http://schemas.microsoft.com/office/drawing/2010/main" val="0"/>
              </a:ext>
            </a:extLst>
          </a:blip>
          <a:srcRect l="7941" t="90972" r="5245" b="1389"/>
          <a:stretch/>
        </p:blipFill>
        <p:spPr>
          <a:xfrm>
            <a:off x="5479171" y="5535343"/>
            <a:ext cx="3657645" cy="416507"/>
          </a:xfrm>
          <a:prstGeom prst="rect">
            <a:avLst/>
          </a:prstGeom>
        </p:spPr>
      </p:pic>
      <p:sp>
        <p:nvSpPr>
          <p:cNvPr id="21" name="Rectangle 20"/>
          <p:cNvSpPr/>
          <p:nvPr/>
        </p:nvSpPr>
        <p:spPr>
          <a:xfrm>
            <a:off x="1524797" y="6224103"/>
            <a:ext cx="5911127" cy="253916"/>
          </a:xfrm>
          <a:prstGeom prst="rect">
            <a:avLst/>
          </a:prstGeom>
        </p:spPr>
        <p:txBody>
          <a:bodyPr wrap="square">
            <a:spAutoFit/>
          </a:bodyPr>
          <a:lstStyle/>
          <a:p>
            <a:pPr defTabSz="685800">
              <a:defRPr/>
            </a:pPr>
            <a:r>
              <a:rPr lang="en-US" sz="1050" cap="all" dirty="0">
                <a:solidFill>
                  <a:srgbClr val="735B8E"/>
                </a:solidFill>
                <a:latin typeface="Open Sans Extrabold"/>
              </a:rPr>
              <a:t>More information @ www.indianacampuscompact.org/pen-to-paper/</a:t>
            </a:r>
          </a:p>
        </p:txBody>
      </p:sp>
    </p:spTree>
    <p:extLst>
      <p:ext uri="{BB962C8B-B14F-4D97-AF65-F5344CB8AC3E}">
        <p14:creationId xmlns:p14="http://schemas.microsoft.com/office/powerpoint/2010/main" val="412449225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Introductions</a:t>
            </a:r>
            <a:endParaRPr lang="en-US" dirty="0"/>
          </a:p>
        </p:txBody>
      </p:sp>
      <p:sp>
        <p:nvSpPr>
          <p:cNvPr id="3" name="Content Placeholder 2"/>
          <p:cNvSpPr>
            <a:spLocks noGrp="1"/>
          </p:cNvSpPr>
          <p:nvPr>
            <p:ph idx="1"/>
          </p:nvPr>
        </p:nvSpPr>
        <p:spPr/>
        <p:txBody>
          <a:bodyPr/>
          <a:lstStyle/>
          <a:p>
            <a:pPr marL="457200" indent="-457200">
              <a:buFont typeface="Arial" panose="020B0604020202020204" pitchFamily="34" charset="0"/>
              <a:buChar char="•"/>
            </a:pPr>
            <a:r>
              <a:rPr lang="en-US" dirty="0" smtClean="0"/>
              <a:t>Name, Department</a:t>
            </a:r>
          </a:p>
          <a:p>
            <a:pPr marL="457200" indent="-457200">
              <a:buFont typeface="Arial" panose="020B0604020202020204" pitchFamily="34" charset="0"/>
              <a:buChar char="•"/>
            </a:pPr>
            <a:r>
              <a:rPr lang="en-US" dirty="0" smtClean="0"/>
              <a:t>How is engagement part of your </a:t>
            </a:r>
            <a:r>
              <a:rPr lang="en-US" b="1" u="sng" dirty="0" smtClean="0"/>
              <a:t>strategy</a:t>
            </a:r>
            <a:r>
              <a:rPr lang="en-US" dirty="0" smtClean="0"/>
              <a:t> (teaching and learning, research, service, practice)?</a:t>
            </a:r>
          </a:p>
          <a:p>
            <a:pPr marL="457200" indent="-457200">
              <a:buFont typeface="Arial" panose="020B0604020202020204" pitchFamily="34" charset="0"/>
              <a:buChar char="•"/>
            </a:pPr>
            <a:r>
              <a:rPr lang="en-US" dirty="0" smtClean="0"/>
              <a:t>Status - Tenured, tenure-track, etc.</a:t>
            </a:r>
          </a:p>
        </p:txBody>
      </p:sp>
      <p:sp>
        <p:nvSpPr>
          <p:cNvPr id="4" name="Footer Placeholder 3"/>
          <p:cNvSpPr>
            <a:spLocks noGrp="1"/>
          </p:cNvSpPr>
          <p:nvPr>
            <p:ph type="ftr" sz="quarter" idx="11"/>
          </p:nvPr>
        </p:nvSpPr>
        <p:spPr/>
        <p:txBody>
          <a:bodyPr/>
          <a:lstStyle/>
          <a:p>
            <a:r>
              <a:rPr lang="en-US" smtClean="0"/>
              <a:t>OFFICE OF COMMUNITY ENGAGEMENT</a:t>
            </a:r>
            <a:endParaRPr lang="en-US" dirty="0"/>
          </a:p>
        </p:txBody>
      </p:sp>
      <p:sp>
        <p:nvSpPr>
          <p:cNvPr id="5" name="Slide Number Placeholder 4"/>
          <p:cNvSpPr>
            <a:spLocks noGrp="1"/>
          </p:cNvSpPr>
          <p:nvPr>
            <p:ph type="sldNum" sz="quarter" idx="12"/>
          </p:nvPr>
        </p:nvSpPr>
        <p:spPr/>
        <p:txBody>
          <a:bodyPr/>
          <a:lstStyle/>
          <a:p>
            <a:fld id="{A2CEE53A-19EC-654D-82C1-D215F6FEFF18}" type="slidenum">
              <a:rPr lang="en-US" smtClean="0"/>
              <a:t>3</a:t>
            </a:fld>
            <a:endParaRPr lang="en-US"/>
          </a:p>
        </p:txBody>
      </p:sp>
    </p:spTree>
    <p:extLst>
      <p:ext uri="{BB962C8B-B14F-4D97-AF65-F5344CB8AC3E}">
        <p14:creationId xmlns:p14="http://schemas.microsoft.com/office/powerpoint/2010/main" val="357170347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Context</a:t>
            </a:r>
            <a:endParaRPr lang="en-US" dirty="0"/>
          </a:p>
        </p:txBody>
      </p:sp>
      <p:sp>
        <p:nvSpPr>
          <p:cNvPr id="3" name="Content Placeholder 2"/>
          <p:cNvSpPr>
            <a:spLocks noGrp="1"/>
          </p:cNvSpPr>
          <p:nvPr>
            <p:ph idx="1"/>
          </p:nvPr>
        </p:nvSpPr>
        <p:spPr/>
        <p:txBody>
          <a:bodyPr/>
          <a:lstStyle/>
          <a:p>
            <a:pPr marL="457200" indent="-457200">
              <a:buFont typeface="Arial" panose="020B0604020202020204" pitchFamily="34" charset="0"/>
              <a:buChar char="•"/>
            </a:pPr>
            <a:r>
              <a:rPr lang="en-US" dirty="0" smtClean="0"/>
              <a:t>Why are you here?</a:t>
            </a:r>
            <a:endParaRPr lang="en-US" dirty="0"/>
          </a:p>
          <a:p>
            <a:pPr marL="457200" indent="-457200">
              <a:buFont typeface="Arial" panose="020B0604020202020204" pitchFamily="34" charset="0"/>
              <a:buChar char="•"/>
            </a:pPr>
            <a:r>
              <a:rPr lang="en-US" dirty="0" smtClean="0"/>
              <a:t>Who is not in the room and why do you think that is?</a:t>
            </a:r>
          </a:p>
          <a:p>
            <a:pPr marL="457200" indent="-457200">
              <a:buFont typeface="Arial" panose="020B0604020202020204" pitchFamily="34" charset="0"/>
              <a:buChar char="•"/>
            </a:pPr>
            <a:r>
              <a:rPr lang="en-US" dirty="0" smtClean="0"/>
              <a:t>What are the biggest challenges? </a:t>
            </a:r>
            <a:endParaRPr lang="en-US" dirty="0"/>
          </a:p>
        </p:txBody>
      </p:sp>
      <p:sp>
        <p:nvSpPr>
          <p:cNvPr id="4" name="Footer Placeholder 3"/>
          <p:cNvSpPr>
            <a:spLocks noGrp="1"/>
          </p:cNvSpPr>
          <p:nvPr>
            <p:ph type="ftr" sz="quarter" idx="11"/>
          </p:nvPr>
        </p:nvSpPr>
        <p:spPr/>
        <p:txBody>
          <a:bodyPr/>
          <a:lstStyle/>
          <a:p>
            <a:r>
              <a:rPr lang="en-US" smtClean="0"/>
              <a:t>OFFICE OF COMMUNITY ENGAGEMENT</a:t>
            </a:r>
            <a:endParaRPr lang="en-US" dirty="0"/>
          </a:p>
        </p:txBody>
      </p:sp>
      <p:sp>
        <p:nvSpPr>
          <p:cNvPr id="5" name="Slide Number Placeholder 4"/>
          <p:cNvSpPr>
            <a:spLocks noGrp="1"/>
          </p:cNvSpPr>
          <p:nvPr>
            <p:ph type="sldNum" sz="quarter" idx="12"/>
          </p:nvPr>
        </p:nvSpPr>
        <p:spPr/>
        <p:txBody>
          <a:bodyPr/>
          <a:lstStyle/>
          <a:p>
            <a:fld id="{A2CEE53A-19EC-654D-82C1-D215F6FEFF18}" type="slidenum">
              <a:rPr lang="en-US" smtClean="0"/>
              <a:t>4</a:t>
            </a:fld>
            <a:endParaRPr lang="en-US"/>
          </a:p>
        </p:txBody>
      </p:sp>
    </p:spTree>
    <p:extLst>
      <p:ext uri="{BB962C8B-B14F-4D97-AF65-F5344CB8AC3E}">
        <p14:creationId xmlns:p14="http://schemas.microsoft.com/office/powerpoint/2010/main" val="289369072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Makes This Hard</a:t>
            </a:r>
            <a:endParaRPr lang="en-US" dirty="0"/>
          </a:p>
        </p:txBody>
      </p:sp>
      <p:sp>
        <p:nvSpPr>
          <p:cNvPr id="3" name="Content Placeholder 2"/>
          <p:cNvSpPr>
            <a:spLocks noGrp="1"/>
          </p:cNvSpPr>
          <p:nvPr>
            <p:ph idx="1"/>
          </p:nvPr>
        </p:nvSpPr>
        <p:spPr/>
        <p:txBody>
          <a:bodyPr>
            <a:normAutofit fontScale="92500" lnSpcReduction="10000"/>
          </a:bodyPr>
          <a:lstStyle/>
          <a:p>
            <a:pPr marL="457200" indent="-457200">
              <a:buFont typeface="Arial" panose="020B0604020202020204" pitchFamily="34" charset="0"/>
              <a:buChar char="•"/>
            </a:pPr>
            <a:r>
              <a:rPr lang="en-US" b="1" dirty="0" smtClean="0"/>
              <a:t>Language</a:t>
            </a:r>
          </a:p>
          <a:p>
            <a:pPr marL="457200" indent="-457200">
              <a:buFont typeface="Arial" panose="020B0604020202020204" pitchFamily="34" charset="0"/>
              <a:buChar char="•"/>
            </a:pPr>
            <a:r>
              <a:rPr lang="en-US" dirty="0" smtClean="0"/>
              <a:t>Culture (within your unit)</a:t>
            </a:r>
          </a:p>
          <a:p>
            <a:pPr marL="457200" indent="-457200">
              <a:buFont typeface="Arial" panose="020B0604020202020204" pitchFamily="34" charset="0"/>
              <a:buChar char="•"/>
            </a:pPr>
            <a:r>
              <a:rPr lang="en-US" dirty="0" smtClean="0"/>
              <a:t>Community engagement isn’t a discipline</a:t>
            </a:r>
          </a:p>
          <a:p>
            <a:pPr marL="457200" indent="-457200">
              <a:buFont typeface="Arial" panose="020B0604020202020204" pitchFamily="34" charset="0"/>
              <a:buChar char="•"/>
            </a:pPr>
            <a:r>
              <a:rPr lang="en-US" dirty="0" smtClean="0"/>
              <a:t>Products</a:t>
            </a:r>
          </a:p>
          <a:p>
            <a:pPr marL="1200150" lvl="1" indent="-457200">
              <a:buFont typeface="Arial" panose="020B0604020202020204" pitchFamily="34" charset="0"/>
              <a:buChar char="•"/>
            </a:pPr>
            <a:r>
              <a:rPr lang="en-US" dirty="0" smtClean="0"/>
              <a:t>Research</a:t>
            </a:r>
          </a:p>
          <a:p>
            <a:pPr marL="1200150" lvl="1" indent="-457200">
              <a:buFont typeface="Arial" panose="020B0604020202020204" pitchFamily="34" charset="0"/>
              <a:buChar char="•"/>
            </a:pPr>
            <a:r>
              <a:rPr lang="en-US" dirty="0" smtClean="0"/>
              <a:t>Teaching</a:t>
            </a:r>
          </a:p>
          <a:p>
            <a:pPr marL="457200" indent="-457200">
              <a:buFont typeface="Arial" panose="020B0604020202020204" pitchFamily="34" charset="0"/>
              <a:buChar char="•"/>
            </a:pPr>
            <a:r>
              <a:rPr lang="en-US" dirty="0" smtClean="0"/>
              <a:t>What higher education rewards: knowledge creation</a:t>
            </a:r>
          </a:p>
          <a:p>
            <a:pPr lvl="1" indent="0">
              <a:buNone/>
            </a:pPr>
            <a:endParaRPr lang="en-US" dirty="0"/>
          </a:p>
        </p:txBody>
      </p:sp>
      <p:sp>
        <p:nvSpPr>
          <p:cNvPr id="4" name="Footer Placeholder 3"/>
          <p:cNvSpPr>
            <a:spLocks noGrp="1"/>
          </p:cNvSpPr>
          <p:nvPr>
            <p:ph type="ftr" sz="quarter" idx="11"/>
          </p:nvPr>
        </p:nvSpPr>
        <p:spPr/>
        <p:txBody>
          <a:bodyPr/>
          <a:lstStyle/>
          <a:p>
            <a:r>
              <a:rPr lang="en-US" smtClean="0"/>
              <a:t>OFFICE OF COMMUNITY ENGAGEMENT</a:t>
            </a:r>
            <a:endParaRPr lang="en-US" dirty="0"/>
          </a:p>
        </p:txBody>
      </p:sp>
      <p:sp>
        <p:nvSpPr>
          <p:cNvPr id="5" name="Slide Number Placeholder 4"/>
          <p:cNvSpPr>
            <a:spLocks noGrp="1"/>
          </p:cNvSpPr>
          <p:nvPr>
            <p:ph type="sldNum" sz="quarter" idx="12"/>
          </p:nvPr>
        </p:nvSpPr>
        <p:spPr/>
        <p:txBody>
          <a:bodyPr/>
          <a:lstStyle/>
          <a:p>
            <a:fld id="{A2CEE53A-19EC-654D-82C1-D215F6FEFF18}" type="slidenum">
              <a:rPr lang="en-US" smtClean="0"/>
              <a:t>5</a:t>
            </a:fld>
            <a:endParaRPr lang="en-US"/>
          </a:p>
        </p:txBody>
      </p:sp>
    </p:spTree>
    <p:extLst>
      <p:ext uri="{BB962C8B-B14F-4D97-AF65-F5344CB8AC3E}">
        <p14:creationId xmlns:p14="http://schemas.microsoft.com/office/powerpoint/2010/main" val="149245083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Makes This </a:t>
            </a:r>
            <a:r>
              <a:rPr lang="en-US" dirty="0" smtClean="0"/>
              <a:t>Hard: Language</a:t>
            </a:r>
            <a:endParaRPr lang="en-US" dirty="0"/>
          </a:p>
        </p:txBody>
      </p:sp>
      <p:sp>
        <p:nvSpPr>
          <p:cNvPr id="3" name="Content Placeholder 2"/>
          <p:cNvSpPr>
            <a:spLocks noGrp="1"/>
          </p:cNvSpPr>
          <p:nvPr>
            <p:ph idx="1"/>
          </p:nvPr>
        </p:nvSpPr>
        <p:spPr/>
        <p:txBody>
          <a:bodyPr/>
          <a:lstStyle/>
          <a:p>
            <a:pPr marL="457200" indent="-457200">
              <a:buFont typeface="Arial" panose="020B0604020202020204" pitchFamily="34" charset="0"/>
              <a:buChar char="•"/>
            </a:pPr>
            <a:r>
              <a:rPr lang="en-US" dirty="0" smtClean="0"/>
              <a:t>Public Scholarship</a:t>
            </a:r>
          </a:p>
          <a:p>
            <a:pPr marL="457200" indent="-457200">
              <a:buFont typeface="Arial" panose="020B0604020202020204" pitchFamily="34" charset="0"/>
              <a:buChar char="•"/>
            </a:pPr>
            <a:r>
              <a:rPr lang="en-US" dirty="0" smtClean="0"/>
              <a:t>Community-engaged research (participatory action research, PBPR, scholar-practitioner practice)</a:t>
            </a:r>
          </a:p>
          <a:p>
            <a:pPr marL="457200" indent="-457200">
              <a:buFont typeface="Arial" panose="020B0604020202020204" pitchFamily="34" charset="0"/>
              <a:buChar char="•"/>
            </a:pPr>
            <a:r>
              <a:rPr lang="en-US" dirty="0" smtClean="0"/>
              <a:t>Scholarship of Teaching and Learning</a:t>
            </a:r>
            <a:endParaRPr lang="en-US" dirty="0"/>
          </a:p>
        </p:txBody>
      </p:sp>
      <p:sp>
        <p:nvSpPr>
          <p:cNvPr id="4" name="Footer Placeholder 3"/>
          <p:cNvSpPr>
            <a:spLocks noGrp="1"/>
          </p:cNvSpPr>
          <p:nvPr>
            <p:ph type="ftr" sz="quarter" idx="11"/>
          </p:nvPr>
        </p:nvSpPr>
        <p:spPr/>
        <p:txBody>
          <a:bodyPr/>
          <a:lstStyle/>
          <a:p>
            <a:r>
              <a:rPr lang="en-US" smtClean="0"/>
              <a:t>OFFICE OF COMMUNITY ENGAGEMENT</a:t>
            </a:r>
            <a:endParaRPr lang="en-US" dirty="0"/>
          </a:p>
        </p:txBody>
      </p:sp>
      <p:sp>
        <p:nvSpPr>
          <p:cNvPr id="5" name="Slide Number Placeholder 4"/>
          <p:cNvSpPr>
            <a:spLocks noGrp="1"/>
          </p:cNvSpPr>
          <p:nvPr>
            <p:ph type="sldNum" sz="quarter" idx="12"/>
          </p:nvPr>
        </p:nvSpPr>
        <p:spPr/>
        <p:txBody>
          <a:bodyPr/>
          <a:lstStyle/>
          <a:p>
            <a:fld id="{A2CEE53A-19EC-654D-82C1-D215F6FEFF18}" type="slidenum">
              <a:rPr lang="en-US" smtClean="0"/>
              <a:t>6</a:t>
            </a:fld>
            <a:endParaRPr lang="en-US"/>
          </a:p>
        </p:txBody>
      </p:sp>
    </p:spTree>
    <p:extLst>
      <p:ext uri="{BB962C8B-B14F-4D97-AF65-F5344CB8AC3E}">
        <p14:creationId xmlns:p14="http://schemas.microsoft.com/office/powerpoint/2010/main" val="36763986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en-US" smtClean="0"/>
              <a:t>OFFICE OF COMMUNITY ENGAGEMENT</a:t>
            </a:r>
            <a:endParaRPr lang="en-US" dirty="0"/>
          </a:p>
        </p:txBody>
      </p:sp>
      <p:sp>
        <p:nvSpPr>
          <p:cNvPr id="5" name="Slide Number Placeholder 4"/>
          <p:cNvSpPr>
            <a:spLocks noGrp="1"/>
          </p:cNvSpPr>
          <p:nvPr>
            <p:ph type="sldNum" sz="quarter" idx="12"/>
          </p:nvPr>
        </p:nvSpPr>
        <p:spPr/>
        <p:txBody>
          <a:bodyPr/>
          <a:lstStyle/>
          <a:p>
            <a:fld id="{A2CEE53A-19EC-654D-82C1-D215F6FEFF18}" type="slidenum">
              <a:rPr lang="en-US" smtClean="0"/>
              <a:t>7</a:t>
            </a:fld>
            <a:endParaRPr lang="en-US"/>
          </a:p>
        </p:txBody>
      </p:sp>
      <p:graphicFrame>
        <p:nvGraphicFramePr>
          <p:cNvPr id="6" name="Table 5"/>
          <p:cNvGraphicFramePr>
            <a:graphicFrameLocks noGrp="1"/>
          </p:cNvGraphicFramePr>
          <p:nvPr>
            <p:extLst>
              <p:ext uri="{D42A27DB-BD31-4B8C-83A1-F6EECF244321}">
                <p14:modId xmlns:p14="http://schemas.microsoft.com/office/powerpoint/2010/main" val="119075860"/>
              </p:ext>
            </p:extLst>
          </p:nvPr>
        </p:nvGraphicFramePr>
        <p:xfrm>
          <a:off x="1072053" y="1"/>
          <a:ext cx="7945822" cy="6108911"/>
        </p:xfrm>
        <a:graphic>
          <a:graphicData uri="http://schemas.openxmlformats.org/drawingml/2006/table">
            <a:tbl>
              <a:tblPr firstRow="1" firstCol="1" bandRow="1">
                <a:tableStyleId>{5C22544A-7EE6-4342-B048-85BDC9FD1C3A}</a:tableStyleId>
              </a:tblPr>
              <a:tblGrid>
                <a:gridCol w="1396827"/>
                <a:gridCol w="2026920"/>
                <a:gridCol w="2133600"/>
                <a:gridCol w="2388475"/>
              </a:tblGrid>
              <a:tr h="256751">
                <a:tc>
                  <a:txBody>
                    <a:bodyPr/>
                    <a:lstStyle/>
                    <a:p>
                      <a:pPr marL="0" marR="0">
                        <a:spcBef>
                          <a:spcPts val="0"/>
                        </a:spcBef>
                        <a:spcAft>
                          <a:spcPts val="0"/>
                        </a:spcAft>
                      </a:pPr>
                      <a:r>
                        <a:rPr lang="en-US" sz="1200" dirty="0">
                          <a:effectLst/>
                        </a:rPr>
                        <a:t> </a:t>
                      </a:r>
                      <a:endParaRPr lang="en-US" sz="1200" dirty="0">
                        <a:effectLst/>
                        <a:latin typeface="Times New Roman" panose="02020603050405020304" pitchFamily="18" charset="0"/>
                        <a:ea typeface="Times New Roman" panose="02020603050405020304" pitchFamily="18" charset="0"/>
                      </a:endParaRPr>
                    </a:p>
                  </a:txBody>
                  <a:tcPr marL="38865" marR="38865" marT="0" marB="0"/>
                </a:tc>
                <a:tc>
                  <a:txBody>
                    <a:bodyPr/>
                    <a:lstStyle/>
                    <a:p>
                      <a:pPr marL="0" marR="0">
                        <a:spcBef>
                          <a:spcPts val="0"/>
                        </a:spcBef>
                        <a:spcAft>
                          <a:spcPts val="0"/>
                        </a:spcAft>
                      </a:pPr>
                      <a:r>
                        <a:rPr lang="en-US" sz="1200">
                          <a:effectLst/>
                        </a:rPr>
                        <a:t>Traditional </a:t>
                      </a:r>
                      <a:endParaRPr lang="en-US" sz="1200">
                        <a:effectLst/>
                        <a:latin typeface="Times New Roman" panose="02020603050405020304" pitchFamily="18" charset="0"/>
                        <a:ea typeface="Times New Roman" panose="02020603050405020304" pitchFamily="18" charset="0"/>
                      </a:endParaRPr>
                    </a:p>
                  </a:txBody>
                  <a:tcPr marL="38865" marR="38865" marT="0" marB="0"/>
                </a:tc>
                <a:tc>
                  <a:txBody>
                    <a:bodyPr/>
                    <a:lstStyle/>
                    <a:p>
                      <a:pPr marL="0" marR="0">
                        <a:spcBef>
                          <a:spcPts val="0"/>
                        </a:spcBef>
                        <a:spcAft>
                          <a:spcPts val="0"/>
                        </a:spcAft>
                      </a:pPr>
                      <a:r>
                        <a:rPr lang="en-US" sz="1200">
                          <a:effectLst/>
                        </a:rPr>
                        <a:t>Community-Engaged</a:t>
                      </a:r>
                      <a:endParaRPr lang="en-US" sz="1200">
                        <a:effectLst/>
                        <a:latin typeface="Times New Roman" panose="02020603050405020304" pitchFamily="18" charset="0"/>
                        <a:ea typeface="Times New Roman" panose="02020603050405020304" pitchFamily="18" charset="0"/>
                      </a:endParaRPr>
                    </a:p>
                  </a:txBody>
                  <a:tcPr marL="38865" marR="38865" marT="0" marB="0"/>
                </a:tc>
                <a:tc>
                  <a:txBody>
                    <a:bodyPr/>
                    <a:lstStyle/>
                    <a:p>
                      <a:pPr marL="0" marR="0">
                        <a:spcBef>
                          <a:spcPts val="0"/>
                        </a:spcBef>
                        <a:spcAft>
                          <a:spcPts val="0"/>
                        </a:spcAft>
                      </a:pPr>
                      <a:r>
                        <a:rPr lang="en-US" sz="1200">
                          <a:effectLst/>
                        </a:rPr>
                        <a:t>CBPR</a:t>
                      </a:r>
                      <a:endParaRPr lang="en-US" sz="1200">
                        <a:effectLst/>
                        <a:latin typeface="Times New Roman" panose="02020603050405020304" pitchFamily="18" charset="0"/>
                        <a:ea typeface="Times New Roman" panose="02020603050405020304" pitchFamily="18" charset="0"/>
                      </a:endParaRPr>
                    </a:p>
                  </a:txBody>
                  <a:tcPr marL="38865" marR="38865" marT="0" marB="0"/>
                </a:tc>
              </a:tr>
              <a:tr h="307128">
                <a:tc>
                  <a:txBody>
                    <a:bodyPr/>
                    <a:lstStyle/>
                    <a:p>
                      <a:pPr marL="0" marR="0">
                        <a:spcBef>
                          <a:spcPts val="0"/>
                        </a:spcBef>
                        <a:spcAft>
                          <a:spcPts val="0"/>
                        </a:spcAft>
                      </a:pPr>
                      <a:r>
                        <a:rPr lang="en-US" sz="1200">
                          <a:effectLst/>
                        </a:rPr>
                        <a:t>Research Objective</a:t>
                      </a:r>
                      <a:endParaRPr lang="en-US" sz="1200">
                        <a:effectLst/>
                        <a:latin typeface="Times New Roman" panose="02020603050405020304" pitchFamily="18" charset="0"/>
                        <a:ea typeface="Times New Roman" panose="02020603050405020304" pitchFamily="18" charset="0"/>
                      </a:endParaRPr>
                    </a:p>
                  </a:txBody>
                  <a:tcPr marL="38865" marR="38865" marT="0" marB="0"/>
                </a:tc>
                <a:tc>
                  <a:txBody>
                    <a:bodyPr/>
                    <a:lstStyle/>
                    <a:p>
                      <a:pPr marL="0" marR="0">
                        <a:spcBef>
                          <a:spcPts val="0"/>
                        </a:spcBef>
                        <a:spcAft>
                          <a:spcPts val="0"/>
                        </a:spcAft>
                      </a:pPr>
                      <a:r>
                        <a:rPr lang="en-US" sz="1200">
                          <a:effectLst/>
                        </a:rPr>
                        <a:t>Based upon epidemiologic data &amp; funding priorities</a:t>
                      </a:r>
                      <a:endParaRPr lang="en-US" sz="1200">
                        <a:effectLst/>
                        <a:latin typeface="Times New Roman" panose="02020603050405020304" pitchFamily="18" charset="0"/>
                        <a:ea typeface="Times New Roman" panose="02020603050405020304" pitchFamily="18" charset="0"/>
                      </a:endParaRPr>
                    </a:p>
                  </a:txBody>
                  <a:tcPr marL="38865" marR="38865" marT="0" marB="0"/>
                </a:tc>
                <a:tc>
                  <a:txBody>
                    <a:bodyPr/>
                    <a:lstStyle/>
                    <a:p>
                      <a:pPr marL="0" marR="0">
                        <a:spcBef>
                          <a:spcPts val="0"/>
                        </a:spcBef>
                        <a:spcAft>
                          <a:spcPts val="0"/>
                        </a:spcAft>
                      </a:pPr>
                      <a:r>
                        <a:rPr lang="en-US" sz="1200">
                          <a:effectLst/>
                        </a:rPr>
                        <a:t>Community input in identifying locally relevant issues</a:t>
                      </a:r>
                      <a:endParaRPr lang="en-US" sz="1200">
                        <a:effectLst/>
                        <a:latin typeface="Times New Roman" panose="02020603050405020304" pitchFamily="18" charset="0"/>
                        <a:ea typeface="Times New Roman" panose="02020603050405020304" pitchFamily="18" charset="0"/>
                      </a:endParaRPr>
                    </a:p>
                  </a:txBody>
                  <a:tcPr marL="38865" marR="38865" marT="0" marB="0"/>
                </a:tc>
                <a:tc>
                  <a:txBody>
                    <a:bodyPr/>
                    <a:lstStyle/>
                    <a:p>
                      <a:pPr marL="0" marR="0">
                        <a:spcBef>
                          <a:spcPts val="0"/>
                        </a:spcBef>
                        <a:spcAft>
                          <a:spcPts val="0"/>
                        </a:spcAft>
                      </a:pPr>
                      <a:r>
                        <a:rPr lang="en-US" sz="1200">
                          <a:effectLst/>
                        </a:rPr>
                        <a:t>Full participation of community identifying issues of greatest importance</a:t>
                      </a:r>
                      <a:endParaRPr lang="en-US" sz="1200">
                        <a:effectLst/>
                        <a:latin typeface="Times New Roman" panose="02020603050405020304" pitchFamily="18" charset="0"/>
                        <a:ea typeface="Times New Roman" panose="02020603050405020304" pitchFamily="18" charset="0"/>
                      </a:endParaRPr>
                    </a:p>
                  </a:txBody>
                  <a:tcPr marL="38865" marR="38865" marT="0" marB="0"/>
                </a:tc>
              </a:tr>
              <a:tr h="289560">
                <a:tc>
                  <a:txBody>
                    <a:bodyPr/>
                    <a:lstStyle/>
                    <a:p>
                      <a:pPr marL="0" marR="0">
                        <a:spcBef>
                          <a:spcPts val="0"/>
                        </a:spcBef>
                        <a:spcAft>
                          <a:spcPts val="0"/>
                        </a:spcAft>
                      </a:pPr>
                      <a:r>
                        <a:rPr lang="en-US" sz="1200">
                          <a:effectLst/>
                        </a:rPr>
                        <a:t>Study Design</a:t>
                      </a:r>
                      <a:endParaRPr lang="en-US" sz="1200">
                        <a:effectLst/>
                        <a:latin typeface="Times New Roman" panose="02020603050405020304" pitchFamily="18" charset="0"/>
                        <a:ea typeface="Times New Roman" panose="02020603050405020304" pitchFamily="18" charset="0"/>
                      </a:endParaRPr>
                    </a:p>
                  </a:txBody>
                  <a:tcPr marL="38865" marR="38865" marT="0" marB="0"/>
                </a:tc>
                <a:tc>
                  <a:txBody>
                    <a:bodyPr/>
                    <a:lstStyle/>
                    <a:p>
                      <a:pPr marL="0" marR="0">
                        <a:spcBef>
                          <a:spcPts val="0"/>
                        </a:spcBef>
                        <a:spcAft>
                          <a:spcPts val="0"/>
                        </a:spcAft>
                      </a:pPr>
                      <a:r>
                        <a:rPr lang="en-US" sz="1200">
                          <a:effectLst/>
                        </a:rPr>
                        <a:t>Design based entirely on scientific rigor and feasibility</a:t>
                      </a:r>
                      <a:endParaRPr lang="en-US" sz="1200">
                        <a:effectLst/>
                        <a:latin typeface="Times New Roman" panose="02020603050405020304" pitchFamily="18" charset="0"/>
                        <a:ea typeface="Times New Roman" panose="02020603050405020304" pitchFamily="18" charset="0"/>
                      </a:endParaRPr>
                    </a:p>
                  </a:txBody>
                  <a:tcPr marL="38865" marR="38865" marT="0" marB="0"/>
                </a:tc>
                <a:tc>
                  <a:txBody>
                    <a:bodyPr/>
                    <a:lstStyle/>
                    <a:p>
                      <a:pPr marL="0" marR="0">
                        <a:spcBef>
                          <a:spcPts val="0"/>
                        </a:spcBef>
                        <a:spcAft>
                          <a:spcPts val="0"/>
                        </a:spcAft>
                      </a:pPr>
                      <a:r>
                        <a:rPr lang="en-US" sz="1200">
                          <a:effectLst/>
                        </a:rPr>
                        <a:t>Researchers work with community to ensure study design is culturally acceptable</a:t>
                      </a:r>
                      <a:endParaRPr lang="en-US" sz="1200">
                        <a:effectLst/>
                        <a:latin typeface="Times New Roman" panose="02020603050405020304" pitchFamily="18" charset="0"/>
                        <a:ea typeface="Times New Roman" panose="02020603050405020304" pitchFamily="18" charset="0"/>
                      </a:endParaRPr>
                    </a:p>
                  </a:txBody>
                  <a:tcPr marL="38865" marR="38865" marT="0" marB="0"/>
                </a:tc>
                <a:tc>
                  <a:txBody>
                    <a:bodyPr/>
                    <a:lstStyle/>
                    <a:p>
                      <a:pPr marL="0" marR="0">
                        <a:spcBef>
                          <a:spcPts val="0"/>
                        </a:spcBef>
                        <a:spcAft>
                          <a:spcPts val="0"/>
                        </a:spcAft>
                      </a:pPr>
                      <a:r>
                        <a:rPr lang="en-US" sz="1200">
                          <a:effectLst/>
                        </a:rPr>
                        <a:t>Community intimately involved with study design</a:t>
                      </a:r>
                      <a:endParaRPr lang="en-US" sz="1200">
                        <a:effectLst/>
                        <a:latin typeface="Times New Roman" panose="02020603050405020304" pitchFamily="18" charset="0"/>
                        <a:ea typeface="Times New Roman" panose="02020603050405020304" pitchFamily="18" charset="0"/>
                      </a:endParaRPr>
                    </a:p>
                  </a:txBody>
                  <a:tcPr marL="38865" marR="38865" marT="0" marB="0"/>
                </a:tc>
              </a:tr>
              <a:tr h="350520">
                <a:tc>
                  <a:txBody>
                    <a:bodyPr/>
                    <a:lstStyle/>
                    <a:p>
                      <a:pPr marL="0" marR="0">
                        <a:spcBef>
                          <a:spcPts val="0"/>
                        </a:spcBef>
                        <a:spcAft>
                          <a:spcPts val="0"/>
                        </a:spcAft>
                      </a:pPr>
                      <a:r>
                        <a:rPr lang="en-US" sz="1200">
                          <a:effectLst/>
                        </a:rPr>
                        <a:t>Recruitment &amp; Retention</a:t>
                      </a:r>
                      <a:endParaRPr lang="en-US" sz="1200">
                        <a:effectLst/>
                        <a:latin typeface="Times New Roman" panose="02020603050405020304" pitchFamily="18" charset="0"/>
                        <a:ea typeface="Times New Roman" panose="02020603050405020304" pitchFamily="18" charset="0"/>
                      </a:endParaRPr>
                    </a:p>
                  </a:txBody>
                  <a:tcPr marL="38865" marR="38865" marT="0" marB="0"/>
                </a:tc>
                <a:tc>
                  <a:txBody>
                    <a:bodyPr/>
                    <a:lstStyle/>
                    <a:p>
                      <a:pPr marL="0" marR="0">
                        <a:spcBef>
                          <a:spcPts val="0"/>
                        </a:spcBef>
                        <a:spcAft>
                          <a:spcPts val="0"/>
                        </a:spcAft>
                      </a:pPr>
                      <a:r>
                        <a:rPr lang="en-US" sz="1200">
                          <a:effectLst/>
                        </a:rPr>
                        <a:t>Based on scientific issues &amp; “best guesses” regarding how to best reach community members</a:t>
                      </a:r>
                      <a:endParaRPr lang="en-US" sz="1200">
                        <a:effectLst/>
                        <a:latin typeface="Times New Roman" panose="02020603050405020304" pitchFamily="18" charset="0"/>
                        <a:ea typeface="Times New Roman" panose="02020603050405020304" pitchFamily="18" charset="0"/>
                      </a:endParaRPr>
                    </a:p>
                  </a:txBody>
                  <a:tcPr marL="38865" marR="38865" marT="0" marB="0"/>
                </a:tc>
                <a:tc>
                  <a:txBody>
                    <a:bodyPr/>
                    <a:lstStyle/>
                    <a:p>
                      <a:pPr marL="0" marR="0">
                        <a:spcBef>
                          <a:spcPts val="0"/>
                        </a:spcBef>
                        <a:spcAft>
                          <a:spcPts val="0"/>
                        </a:spcAft>
                      </a:pPr>
                      <a:r>
                        <a:rPr lang="en-US" sz="1200">
                          <a:effectLst/>
                        </a:rPr>
                        <a:t>Researchers consult with community representatives on recruitment &amp; retention strategies</a:t>
                      </a:r>
                      <a:endParaRPr lang="en-US" sz="1200">
                        <a:effectLst/>
                        <a:latin typeface="Times New Roman" panose="02020603050405020304" pitchFamily="18" charset="0"/>
                        <a:ea typeface="Times New Roman" panose="02020603050405020304" pitchFamily="18" charset="0"/>
                      </a:endParaRPr>
                    </a:p>
                  </a:txBody>
                  <a:tcPr marL="38865" marR="38865" marT="0" marB="0"/>
                </a:tc>
                <a:tc>
                  <a:txBody>
                    <a:bodyPr/>
                    <a:lstStyle/>
                    <a:p>
                      <a:pPr marL="0" marR="0">
                        <a:spcBef>
                          <a:spcPts val="0"/>
                        </a:spcBef>
                        <a:spcAft>
                          <a:spcPts val="0"/>
                        </a:spcAft>
                      </a:pPr>
                      <a:r>
                        <a:rPr lang="en-US" sz="1200">
                          <a:effectLst/>
                        </a:rPr>
                        <a:t>Community representatives provide guidance on recruitment &amp; retention strategies and aid in recruitment</a:t>
                      </a:r>
                      <a:endParaRPr lang="en-US" sz="1200">
                        <a:effectLst/>
                        <a:latin typeface="Times New Roman" panose="02020603050405020304" pitchFamily="18" charset="0"/>
                        <a:ea typeface="Times New Roman" panose="02020603050405020304" pitchFamily="18" charset="0"/>
                      </a:endParaRPr>
                    </a:p>
                  </a:txBody>
                  <a:tcPr marL="38865" marR="38865" marT="0" marB="0"/>
                </a:tc>
              </a:tr>
              <a:tr h="274320">
                <a:tc>
                  <a:txBody>
                    <a:bodyPr/>
                    <a:lstStyle/>
                    <a:p>
                      <a:pPr marL="0" marR="0">
                        <a:spcBef>
                          <a:spcPts val="0"/>
                        </a:spcBef>
                        <a:spcAft>
                          <a:spcPts val="0"/>
                        </a:spcAft>
                      </a:pPr>
                      <a:r>
                        <a:rPr lang="en-US" sz="1200">
                          <a:effectLst/>
                        </a:rPr>
                        <a:t>Instrument Design</a:t>
                      </a:r>
                      <a:endParaRPr lang="en-US" sz="1200">
                        <a:effectLst/>
                        <a:latin typeface="Times New Roman" panose="02020603050405020304" pitchFamily="18" charset="0"/>
                        <a:ea typeface="Times New Roman" panose="02020603050405020304" pitchFamily="18" charset="0"/>
                      </a:endParaRPr>
                    </a:p>
                  </a:txBody>
                  <a:tcPr marL="38865" marR="38865" marT="0" marB="0"/>
                </a:tc>
                <a:tc>
                  <a:txBody>
                    <a:bodyPr/>
                    <a:lstStyle/>
                    <a:p>
                      <a:pPr marL="0" marR="0">
                        <a:spcBef>
                          <a:spcPts val="0"/>
                        </a:spcBef>
                        <a:spcAft>
                          <a:spcPts val="0"/>
                        </a:spcAft>
                      </a:pPr>
                      <a:r>
                        <a:rPr lang="en-US" sz="1200">
                          <a:effectLst/>
                        </a:rPr>
                        <a:t>Instruments adopted/adapted from other studies. Tested chiefly w/psychometric analytic methods</a:t>
                      </a:r>
                      <a:endParaRPr lang="en-US" sz="1200">
                        <a:effectLst/>
                        <a:latin typeface="Times New Roman" panose="02020603050405020304" pitchFamily="18" charset="0"/>
                        <a:ea typeface="Times New Roman" panose="02020603050405020304" pitchFamily="18" charset="0"/>
                      </a:endParaRPr>
                    </a:p>
                  </a:txBody>
                  <a:tcPr marL="38865" marR="38865" marT="0" marB="0"/>
                </a:tc>
                <a:tc>
                  <a:txBody>
                    <a:bodyPr/>
                    <a:lstStyle/>
                    <a:p>
                      <a:pPr marL="0" marR="0">
                        <a:spcBef>
                          <a:spcPts val="0"/>
                        </a:spcBef>
                        <a:spcAft>
                          <a:spcPts val="0"/>
                        </a:spcAft>
                      </a:pPr>
                      <a:r>
                        <a:rPr lang="en-US" sz="1200">
                          <a:effectLst/>
                        </a:rPr>
                        <a:t>Instruments adopted from other studies &amp; tested/adapted to fit local populations</a:t>
                      </a:r>
                      <a:endParaRPr lang="en-US" sz="1200">
                        <a:effectLst/>
                        <a:latin typeface="Times New Roman" panose="02020603050405020304" pitchFamily="18" charset="0"/>
                        <a:ea typeface="Times New Roman" panose="02020603050405020304" pitchFamily="18" charset="0"/>
                      </a:endParaRPr>
                    </a:p>
                  </a:txBody>
                  <a:tcPr marL="38865" marR="38865" marT="0" marB="0"/>
                </a:tc>
                <a:tc>
                  <a:txBody>
                    <a:bodyPr/>
                    <a:lstStyle/>
                    <a:p>
                      <a:pPr marL="0" marR="0">
                        <a:spcBef>
                          <a:spcPts val="0"/>
                        </a:spcBef>
                        <a:spcAft>
                          <a:spcPts val="0"/>
                        </a:spcAft>
                      </a:pPr>
                      <a:r>
                        <a:rPr lang="en-US" sz="1200">
                          <a:effectLst/>
                        </a:rPr>
                        <a:t>Instruments developed with community input and test in similar populations</a:t>
                      </a:r>
                      <a:endParaRPr lang="en-US" sz="1200">
                        <a:effectLst/>
                        <a:latin typeface="Times New Roman" panose="02020603050405020304" pitchFamily="18" charset="0"/>
                        <a:ea typeface="Times New Roman" panose="02020603050405020304" pitchFamily="18" charset="0"/>
                      </a:endParaRPr>
                    </a:p>
                  </a:txBody>
                  <a:tcPr marL="38865" marR="38865" marT="0" marB="0"/>
                </a:tc>
              </a:tr>
              <a:tr h="320040">
                <a:tc>
                  <a:txBody>
                    <a:bodyPr/>
                    <a:lstStyle/>
                    <a:p>
                      <a:pPr marL="0" marR="0">
                        <a:spcBef>
                          <a:spcPts val="0"/>
                        </a:spcBef>
                        <a:spcAft>
                          <a:spcPts val="0"/>
                        </a:spcAft>
                      </a:pPr>
                      <a:r>
                        <a:rPr lang="en-US" sz="1200">
                          <a:effectLst/>
                        </a:rPr>
                        <a:t>Data Collection</a:t>
                      </a:r>
                      <a:endParaRPr lang="en-US" sz="1200">
                        <a:effectLst/>
                        <a:latin typeface="Times New Roman" panose="02020603050405020304" pitchFamily="18" charset="0"/>
                        <a:ea typeface="Times New Roman" panose="02020603050405020304" pitchFamily="18" charset="0"/>
                      </a:endParaRPr>
                    </a:p>
                  </a:txBody>
                  <a:tcPr marL="38865" marR="38865" marT="0" marB="0"/>
                </a:tc>
                <a:tc>
                  <a:txBody>
                    <a:bodyPr/>
                    <a:lstStyle/>
                    <a:p>
                      <a:pPr marL="0" marR="0">
                        <a:spcBef>
                          <a:spcPts val="0"/>
                        </a:spcBef>
                        <a:spcAft>
                          <a:spcPts val="0"/>
                        </a:spcAft>
                      </a:pPr>
                      <a:r>
                        <a:rPr lang="en-US" sz="1200" dirty="0">
                          <a:effectLst/>
                        </a:rPr>
                        <a:t>Conducted by academic researchers or individuals w/no connection to the community</a:t>
                      </a:r>
                      <a:endParaRPr lang="en-US" sz="1200" dirty="0">
                        <a:effectLst/>
                        <a:latin typeface="Times New Roman" panose="02020603050405020304" pitchFamily="18" charset="0"/>
                        <a:ea typeface="Times New Roman" panose="02020603050405020304" pitchFamily="18" charset="0"/>
                      </a:endParaRPr>
                    </a:p>
                  </a:txBody>
                  <a:tcPr marL="38865" marR="38865" marT="0" marB="0"/>
                </a:tc>
                <a:tc>
                  <a:txBody>
                    <a:bodyPr/>
                    <a:lstStyle/>
                    <a:p>
                      <a:pPr marL="0" marR="0">
                        <a:spcBef>
                          <a:spcPts val="0"/>
                        </a:spcBef>
                        <a:spcAft>
                          <a:spcPts val="0"/>
                        </a:spcAft>
                      </a:pPr>
                      <a:r>
                        <a:rPr lang="en-US" sz="1200">
                          <a:effectLst/>
                        </a:rPr>
                        <a:t>Community members involved in some aspects of data collection</a:t>
                      </a:r>
                      <a:endParaRPr lang="en-US" sz="1200">
                        <a:effectLst/>
                        <a:latin typeface="Times New Roman" panose="02020603050405020304" pitchFamily="18" charset="0"/>
                        <a:ea typeface="Times New Roman" panose="02020603050405020304" pitchFamily="18" charset="0"/>
                      </a:endParaRPr>
                    </a:p>
                  </a:txBody>
                  <a:tcPr marL="38865" marR="38865" marT="0" marB="0"/>
                </a:tc>
                <a:tc>
                  <a:txBody>
                    <a:bodyPr/>
                    <a:lstStyle/>
                    <a:p>
                      <a:pPr marL="0" marR="0">
                        <a:spcBef>
                          <a:spcPts val="0"/>
                        </a:spcBef>
                        <a:spcAft>
                          <a:spcPts val="0"/>
                        </a:spcAft>
                      </a:pPr>
                      <a:r>
                        <a:rPr lang="en-US" sz="1200">
                          <a:effectLst/>
                        </a:rPr>
                        <a:t>Conducted by members of the community, to the extent possible based on available skill sets. Focus on capacity building.</a:t>
                      </a:r>
                      <a:endParaRPr lang="en-US" sz="1200">
                        <a:effectLst/>
                        <a:latin typeface="Times New Roman" panose="02020603050405020304" pitchFamily="18" charset="0"/>
                        <a:ea typeface="Times New Roman" panose="02020603050405020304" pitchFamily="18" charset="0"/>
                      </a:endParaRPr>
                    </a:p>
                  </a:txBody>
                  <a:tcPr marL="38865" marR="38865" marT="0" marB="0"/>
                </a:tc>
              </a:tr>
              <a:tr h="289560">
                <a:tc>
                  <a:txBody>
                    <a:bodyPr/>
                    <a:lstStyle/>
                    <a:p>
                      <a:pPr marL="0" marR="0">
                        <a:spcBef>
                          <a:spcPts val="0"/>
                        </a:spcBef>
                        <a:spcAft>
                          <a:spcPts val="0"/>
                        </a:spcAft>
                      </a:pPr>
                      <a:r>
                        <a:rPr lang="en-US" sz="1200">
                          <a:effectLst/>
                        </a:rPr>
                        <a:t>Analysis &amp; Interpretation</a:t>
                      </a:r>
                      <a:endParaRPr lang="en-US" sz="1200">
                        <a:effectLst/>
                        <a:latin typeface="Times New Roman" panose="02020603050405020304" pitchFamily="18" charset="0"/>
                        <a:ea typeface="Times New Roman" panose="02020603050405020304" pitchFamily="18" charset="0"/>
                      </a:endParaRPr>
                    </a:p>
                  </a:txBody>
                  <a:tcPr marL="38865" marR="38865" marT="0" marB="0"/>
                </a:tc>
                <a:tc>
                  <a:txBody>
                    <a:bodyPr/>
                    <a:lstStyle/>
                    <a:p>
                      <a:pPr marL="0" marR="0">
                        <a:spcBef>
                          <a:spcPts val="0"/>
                        </a:spcBef>
                        <a:spcAft>
                          <a:spcPts val="0"/>
                        </a:spcAft>
                      </a:pPr>
                      <a:r>
                        <a:rPr lang="en-US" sz="1200">
                          <a:effectLst/>
                        </a:rPr>
                        <a:t>Academic researchers own the data, conduct analysis, &amp; Interpret the findings</a:t>
                      </a:r>
                      <a:endParaRPr lang="en-US" sz="1200">
                        <a:effectLst/>
                        <a:latin typeface="Times New Roman" panose="02020603050405020304" pitchFamily="18" charset="0"/>
                        <a:ea typeface="Times New Roman" panose="02020603050405020304" pitchFamily="18" charset="0"/>
                      </a:endParaRPr>
                    </a:p>
                  </a:txBody>
                  <a:tcPr marL="38865" marR="38865" marT="0" marB="0"/>
                </a:tc>
                <a:tc>
                  <a:txBody>
                    <a:bodyPr/>
                    <a:lstStyle/>
                    <a:p>
                      <a:pPr marL="0" marR="0">
                        <a:spcBef>
                          <a:spcPts val="0"/>
                        </a:spcBef>
                        <a:spcAft>
                          <a:spcPts val="0"/>
                        </a:spcAft>
                      </a:pPr>
                      <a:r>
                        <a:rPr lang="en-US" sz="1200">
                          <a:effectLst/>
                        </a:rPr>
                        <a:t>Academic researchers share results of analysis with community members for comments &amp; interpretation</a:t>
                      </a:r>
                      <a:endParaRPr lang="en-US" sz="1200">
                        <a:effectLst/>
                        <a:latin typeface="Times New Roman" panose="02020603050405020304" pitchFamily="18" charset="0"/>
                        <a:ea typeface="Times New Roman" panose="02020603050405020304" pitchFamily="18" charset="0"/>
                      </a:endParaRPr>
                    </a:p>
                  </a:txBody>
                  <a:tcPr marL="38865" marR="38865" marT="0" marB="0"/>
                </a:tc>
                <a:tc>
                  <a:txBody>
                    <a:bodyPr/>
                    <a:lstStyle/>
                    <a:p>
                      <a:pPr marL="0" marR="0">
                        <a:spcBef>
                          <a:spcPts val="0"/>
                        </a:spcBef>
                        <a:spcAft>
                          <a:spcPts val="0"/>
                        </a:spcAft>
                      </a:pPr>
                      <a:r>
                        <a:rPr lang="en-US" sz="1200">
                          <a:effectLst/>
                        </a:rPr>
                        <a:t>Data is shared; community members &amp; academic researchers work together to interpret results</a:t>
                      </a:r>
                      <a:endParaRPr lang="en-US" sz="1200">
                        <a:effectLst/>
                        <a:latin typeface="Times New Roman" panose="02020603050405020304" pitchFamily="18" charset="0"/>
                        <a:ea typeface="Times New Roman" panose="02020603050405020304" pitchFamily="18" charset="0"/>
                      </a:endParaRPr>
                    </a:p>
                  </a:txBody>
                  <a:tcPr marL="38865" marR="38865" marT="0" marB="0"/>
                </a:tc>
              </a:tr>
              <a:tr h="716280">
                <a:tc>
                  <a:txBody>
                    <a:bodyPr/>
                    <a:lstStyle/>
                    <a:p>
                      <a:pPr marL="0" marR="0">
                        <a:spcBef>
                          <a:spcPts val="0"/>
                        </a:spcBef>
                        <a:spcAft>
                          <a:spcPts val="0"/>
                        </a:spcAft>
                      </a:pPr>
                      <a:r>
                        <a:rPr lang="en-US" sz="1200">
                          <a:effectLst/>
                        </a:rPr>
                        <a:t>Dissemination</a:t>
                      </a:r>
                      <a:endParaRPr lang="en-US" sz="1200">
                        <a:effectLst/>
                        <a:latin typeface="Times New Roman" panose="02020603050405020304" pitchFamily="18" charset="0"/>
                        <a:ea typeface="Times New Roman" panose="02020603050405020304" pitchFamily="18" charset="0"/>
                      </a:endParaRPr>
                    </a:p>
                  </a:txBody>
                  <a:tcPr marL="38865" marR="38865" marT="0" marB="0"/>
                </a:tc>
                <a:tc>
                  <a:txBody>
                    <a:bodyPr/>
                    <a:lstStyle/>
                    <a:p>
                      <a:pPr marL="0" marR="0">
                        <a:spcBef>
                          <a:spcPts val="0"/>
                        </a:spcBef>
                        <a:spcAft>
                          <a:spcPts val="0"/>
                        </a:spcAft>
                      </a:pPr>
                      <a:r>
                        <a:rPr lang="en-US" sz="1200">
                          <a:effectLst/>
                        </a:rPr>
                        <a:t>Results published in peer-reviewed academic journals</a:t>
                      </a:r>
                      <a:endParaRPr lang="en-US" sz="1200">
                        <a:effectLst/>
                        <a:latin typeface="Times New Roman" panose="02020603050405020304" pitchFamily="18" charset="0"/>
                        <a:ea typeface="Times New Roman" panose="02020603050405020304" pitchFamily="18" charset="0"/>
                      </a:endParaRPr>
                    </a:p>
                  </a:txBody>
                  <a:tcPr marL="38865" marR="38865" marT="0" marB="0"/>
                </a:tc>
                <a:tc>
                  <a:txBody>
                    <a:bodyPr/>
                    <a:lstStyle/>
                    <a:p>
                      <a:pPr marL="0" marR="0">
                        <a:spcBef>
                          <a:spcPts val="0"/>
                        </a:spcBef>
                        <a:spcAft>
                          <a:spcPts val="0"/>
                        </a:spcAft>
                      </a:pPr>
                      <a:r>
                        <a:rPr lang="en-US" sz="1200">
                          <a:effectLst/>
                        </a:rPr>
                        <a:t>Results disseminated in community venues as well as peer-reviewed journals</a:t>
                      </a:r>
                      <a:endParaRPr lang="en-US" sz="1200">
                        <a:effectLst/>
                        <a:latin typeface="Times New Roman" panose="02020603050405020304" pitchFamily="18" charset="0"/>
                        <a:ea typeface="Times New Roman" panose="02020603050405020304" pitchFamily="18" charset="0"/>
                      </a:endParaRPr>
                    </a:p>
                  </a:txBody>
                  <a:tcPr marL="38865" marR="38865" marT="0" marB="0"/>
                </a:tc>
                <a:tc>
                  <a:txBody>
                    <a:bodyPr/>
                    <a:lstStyle/>
                    <a:p>
                      <a:pPr marL="0" marR="0">
                        <a:spcBef>
                          <a:spcPts val="0"/>
                        </a:spcBef>
                        <a:spcAft>
                          <a:spcPts val="0"/>
                        </a:spcAft>
                      </a:pPr>
                      <a:r>
                        <a:rPr lang="en-US" sz="1200" dirty="0">
                          <a:effectLst/>
                        </a:rPr>
                        <a:t>Community members assist academic researchers to identify appropriate venues to disseminate results (public </a:t>
                      </a:r>
                      <a:r>
                        <a:rPr lang="en-US" sz="1200" dirty="0" err="1">
                          <a:effectLst/>
                        </a:rPr>
                        <a:t>mtgs</a:t>
                      </a:r>
                      <a:r>
                        <a:rPr lang="en-US" sz="1200" dirty="0">
                          <a:effectLst/>
                        </a:rPr>
                        <a:t>, radio, </a:t>
                      </a:r>
                      <a:r>
                        <a:rPr lang="en-US" sz="1200" dirty="0" err="1">
                          <a:effectLst/>
                        </a:rPr>
                        <a:t>etc</a:t>
                      </a:r>
                      <a:r>
                        <a:rPr lang="en-US" sz="1200" dirty="0">
                          <a:effectLst/>
                        </a:rPr>
                        <a:t>) in a timely manner &amp; community members involved in dissemination. Results also published in peer-reviewed journals.</a:t>
                      </a:r>
                      <a:endParaRPr lang="en-US" sz="1200" dirty="0">
                        <a:effectLst/>
                        <a:latin typeface="Times New Roman" panose="02020603050405020304" pitchFamily="18" charset="0"/>
                        <a:ea typeface="Times New Roman" panose="02020603050405020304" pitchFamily="18" charset="0"/>
                      </a:endParaRPr>
                    </a:p>
                  </a:txBody>
                  <a:tcPr marL="38865" marR="38865" marT="0" marB="0"/>
                </a:tc>
              </a:tr>
            </a:tbl>
          </a:graphicData>
        </a:graphic>
      </p:graphicFrame>
      <p:sp>
        <p:nvSpPr>
          <p:cNvPr id="7" name="Rectangle 1"/>
          <p:cNvSpPr>
            <a:spLocks noChangeArrowheads="1"/>
          </p:cNvSpPr>
          <p:nvPr/>
        </p:nvSpPr>
        <p:spPr bwMode="auto">
          <a:xfrm>
            <a:off x="1265825" y="6232617"/>
            <a:ext cx="7231790" cy="6309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dirty="0" smtClean="0">
                <a:ln>
                  <a:noFill/>
                </a:ln>
                <a:solidFill>
                  <a:srgbClr val="000000"/>
                </a:solidFill>
                <a:effectLst/>
                <a:latin typeface="Calibri" panose="020F0502020204030204" pitchFamily="34" charset="0"/>
                <a:ea typeface="Times New Roman" panose="02020603050405020304" pitchFamily="18" charset="0"/>
              </a:rPr>
              <a:t>Continuum of Research (</a:t>
            </a:r>
            <a:r>
              <a:rPr kumimoji="0" lang="en-US" altLang="en-US" sz="1100" b="0" i="0" u="none" strike="noStrike" cap="none" normalizeH="0" baseline="0" dirty="0" err="1" smtClean="0">
                <a:ln>
                  <a:noFill/>
                </a:ln>
                <a:solidFill>
                  <a:schemeClr val="tx1"/>
                </a:solidFill>
                <a:effectLst/>
                <a:latin typeface="Calibri" panose="020F0502020204030204" pitchFamily="34" charset="0"/>
                <a:ea typeface="Times New Roman" panose="02020603050405020304" pitchFamily="18" charset="0"/>
              </a:rPr>
              <a:t>Calleson</a:t>
            </a:r>
            <a:r>
              <a:rPr kumimoji="0" lang="en-US" altLang="en-US" sz="1100" b="0" i="0" u="none" strike="noStrike" cap="none" normalizeH="0" baseline="0" dirty="0" smtClean="0">
                <a:ln>
                  <a:noFill/>
                </a:ln>
                <a:solidFill>
                  <a:schemeClr val="tx1"/>
                </a:solidFill>
                <a:effectLst/>
                <a:latin typeface="Calibri" panose="020F0502020204030204" pitchFamily="34" charset="0"/>
                <a:ea typeface="Times New Roman" panose="02020603050405020304" pitchFamily="18" charset="0"/>
              </a:rPr>
              <a:t>, </a:t>
            </a:r>
            <a:r>
              <a:rPr kumimoji="0" lang="en-US" altLang="en-US" sz="1100" b="0" i="0" u="none" strike="noStrike" cap="none" normalizeH="0" baseline="0" dirty="0" err="1" smtClean="0">
                <a:ln>
                  <a:noFill/>
                </a:ln>
                <a:solidFill>
                  <a:schemeClr val="tx1"/>
                </a:solidFill>
                <a:effectLst/>
                <a:latin typeface="Calibri" panose="020F0502020204030204" pitchFamily="34" charset="0"/>
                <a:ea typeface="Times New Roman" panose="02020603050405020304" pitchFamily="18" charset="0"/>
              </a:rPr>
              <a:t>Kauper</a:t>
            </a:r>
            <a:r>
              <a:rPr kumimoji="0" lang="en-US" altLang="en-US" sz="1100" b="0" i="0" u="none" strike="noStrike" cap="none" normalizeH="0" baseline="0" dirty="0" smtClean="0">
                <a:ln>
                  <a:noFill/>
                </a:ln>
                <a:solidFill>
                  <a:schemeClr val="tx1"/>
                </a:solidFill>
                <a:effectLst/>
                <a:latin typeface="Calibri" panose="020F0502020204030204" pitchFamily="34" charset="0"/>
                <a:ea typeface="Times New Roman" panose="02020603050405020304" pitchFamily="18" charset="0"/>
              </a:rPr>
              <a:t>-Brown, &amp; Seife, 2005)</a:t>
            </a:r>
            <a:r>
              <a:rPr kumimoji="0" lang="en-US" altLang="en-US" sz="1100" b="0" i="0" u="none" strike="noStrike" cap="none" normalizeH="0" baseline="0" dirty="0" smtClean="0">
                <a:ln>
                  <a:noFill/>
                </a:ln>
                <a:solidFill>
                  <a:srgbClr val="000000"/>
                </a:solidFill>
                <a:effectLst/>
                <a:latin typeface="Calibri" panose="020F0502020204030204" pitchFamily="34" charset="0"/>
                <a:ea typeface="Times New Roman" panose="02020603050405020304" pitchFamily="18" charset="0"/>
              </a:rPr>
              <a:t>:</a:t>
            </a:r>
            <a:endParaRPr kumimoji="0" lang="en-US" altLang="en-US" sz="1200" b="0" i="0" u="none" strike="noStrike" cap="none" normalizeH="0" baseline="0" dirty="0" smtClean="0">
              <a:ln>
                <a:noFill/>
              </a:ln>
              <a:solidFill>
                <a:schemeClr val="tx1"/>
              </a:solidFill>
              <a:effectLst/>
              <a:ea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err="1" smtClean="0">
                <a:ln>
                  <a:noFill/>
                </a:ln>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rPr>
              <a:t>Calleson</a:t>
            </a:r>
            <a:r>
              <a:rPr kumimoji="0" lang="en-US" altLang="en-US" sz="1200" b="0" i="0" u="none" strike="noStrike" cap="none" normalizeH="0" baseline="0" dirty="0" smtClean="0">
                <a:ln>
                  <a:noFill/>
                </a:ln>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rPr>
              <a:t> D, </a:t>
            </a:r>
            <a:r>
              <a:rPr kumimoji="0" lang="en-US" altLang="en-US" sz="1200" b="0" i="0" u="none" strike="noStrike" cap="none" normalizeH="0" baseline="0" dirty="0" err="1" smtClean="0">
                <a:ln>
                  <a:noFill/>
                </a:ln>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rPr>
              <a:t>Kauper</a:t>
            </a:r>
            <a:r>
              <a:rPr kumimoji="0" lang="en-US" altLang="en-US" sz="1200" b="0" i="0" u="none" strike="noStrike" cap="none" normalizeH="0" baseline="0" dirty="0" smtClean="0">
                <a:ln>
                  <a:noFill/>
                </a:ln>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rPr>
              <a:t>-Brown J, </a:t>
            </a:r>
            <a:r>
              <a:rPr kumimoji="0" lang="en-US" altLang="en-US" sz="1200" b="0" i="0" u="none" strike="noStrike" cap="none" normalizeH="0" baseline="0" dirty="0" err="1" smtClean="0">
                <a:ln>
                  <a:noFill/>
                </a:ln>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rPr>
              <a:t>Seifer</a:t>
            </a:r>
            <a:r>
              <a:rPr kumimoji="0" lang="en-US" altLang="en-US" sz="1200" b="0" i="0" u="none" strike="noStrike" cap="none" normalizeH="0" baseline="0" dirty="0" smtClean="0">
                <a:ln>
                  <a:noFill/>
                </a:ln>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rPr>
              <a:t> SD. Community-Engaged Scholarship Toolkit. Seattle: Community-Campus Partnerships for Health, 2005. http://www.communityengagedscholarship.info.</a:t>
            </a:r>
            <a:endParaRPr kumimoji="0" lang="en-US" altLang="en-US" sz="1800" b="0" i="0" u="none" strike="noStrike" cap="none" normalizeH="0" baseline="0" dirty="0" smtClean="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25508179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Makes This Hard: Culture</a:t>
            </a:r>
            <a:endParaRPr lang="en-US" dirty="0"/>
          </a:p>
        </p:txBody>
      </p:sp>
      <p:sp>
        <p:nvSpPr>
          <p:cNvPr id="3" name="Content Placeholder 2"/>
          <p:cNvSpPr>
            <a:spLocks noGrp="1"/>
          </p:cNvSpPr>
          <p:nvPr>
            <p:ph idx="1"/>
          </p:nvPr>
        </p:nvSpPr>
        <p:spPr/>
        <p:txBody>
          <a:bodyPr>
            <a:normAutofit fontScale="92500" lnSpcReduction="20000"/>
          </a:bodyPr>
          <a:lstStyle/>
          <a:p>
            <a:pPr marL="457200" indent="-457200">
              <a:buFont typeface="Arial" panose="020B0604020202020204" pitchFamily="34" charset="0"/>
              <a:buChar char="•"/>
            </a:pPr>
            <a:r>
              <a:rPr lang="en-US" dirty="0" smtClean="0"/>
              <a:t>Historically – faculty development programs; faculty motivation, incentivizing, language in P&amp;T guidelines</a:t>
            </a:r>
          </a:p>
          <a:p>
            <a:pPr marL="457200" indent="-457200">
              <a:buFont typeface="Arial" panose="020B0604020202020204" pitchFamily="34" charset="0"/>
              <a:buChar char="•"/>
            </a:pPr>
            <a:r>
              <a:rPr lang="en-US" dirty="0" smtClean="0"/>
              <a:t>Current study at IUPUI and what we know</a:t>
            </a:r>
          </a:p>
          <a:p>
            <a:pPr marL="1200150" lvl="1" indent="-457200">
              <a:buFont typeface="Arial" panose="020B0604020202020204" pitchFamily="34" charset="0"/>
              <a:buChar char="•"/>
            </a:pPr>
            <a:r>
              <a:rPr lang="en-US" dirty="0" smtClean="0"/>
              <a:t>Senior-level faculty</a:t>
            </a:r>
          </a:p>
          <a:p>
            <a:pPr marL="1200150" lvl="1" indent="-457200">
              <a:buFont typeface="Arial" panose="020B0604020202020204" pitchFamily="34" charset="0"/>
              <a:buChar char="•"/>
            </a:pPr>
            <a:r>
              <a:rPr lang="en-US" dirty="0" smtClean="0"/>
              <a:t>P&amp;T challenges </a:t>
            </a:r>
          </a:p>
          <a:p>
            <a:pPr marL="1200150" lvl="1" indent="-457200">
              <a:buFont typeface="Arial" panose="020B0604020202020204" pitchFamily="34" charset="0"/>
              <a:buChar char="•"/>
            </a:pPr>
            <a:r>
              <a:rPr lang="en-US" dirty="0" smtClean="0"/>
              <a:t>“Peer”</a:t>
            </a:r>
          </a:p>
          <a:p>
            <a:pPr marL="1200150" lvl="1" indent="-457200">
              <a:buFont typeface="Arial" panose="020B0604020202020204" pitchFamily="34" charset="0"/>
              <a:buChar char="•"/>
            </a:pPr>
            <a:r>
              <a:rPr lang="en-US" dirty="0" smtClean="0"/>
              <a:t>What “Counts”</a:t>
            </a:r>
          </a:p>
          <a:p>
            <a:pPr lvl="1" indent="0">
              <a:buNone/>
            </a:pPr>
            <a:endParaRPr lang="en-US" dirty="0"/>
          </a:p>
        </p:txBody>
      </p:sp>
      <p:sp>
        <p:nvSpPr>
          <p:cNvPr id="4" name="Footer Placeholder 3"/>
          <p:cNvSpPr>
            <a:spLocks noGrp="1"/>
          </p:cNvSpPr>
          <p:nvPr>
            <p:ph type="ftr" sz="quarter" idx="11"/>
          </p:nvPr>
        </p:nvSpPr>
        <p:spPr/>
        <p:txBody>
          <a:bodyPr/>
          <a:lstStyle/>
          <a:p>
            <a:r>
              <a:rPr lang="en-US" smtClean="0"/>
              <a:t>OFFICE OF COMMUNITY ENGAGEMENT</a:t>
            </a:r>
            <a:endParaRPr lang="en-US" dirty="0"/>
          </a:p>
        </p:txBody>
      </p:sp>
      <p:sp>
        <p:nvSpPr>
          <p:cNvPr id="5" name="Slide Number Placeholder 4"/>
          <p:cNvSpPr>
            <a:spLocks noGrp="1"/>
          </p:cNvSpPr>
          <p:nvPr>
            <p:ph type="sldNum" sz="quarter" idx="12"/>
          </p:nvPr>
        </p:nvSpPr>
        <p:spPr/>
        <p:txBody>
          <a:bodyPr/>
          <a:lstStyle/>
          <a:p>
            <a:fld id="{A2CEE53A-19EC-654D-82C1-D215F6FEFF18}" type="slidenum">
              <a:rPr lang="en-US" smtClean="0"/>
              <a:t>8</a:t>
            </a:fld>
            <a:endParaRPr lang="en-US"/>
          </a:p>
        </p:txBody>
      </p:sp>
    </p:spTree>
    <p:extLst>
      <p:ext uri="{BB962C8B-B14F-4D97-AF65-F5344CB8AC3E}">
        <p14:creationId xmlns:p14="http://schemas.microsoft.com/office/powerpoint/2010/main" val="411104840"/>
      </p:ext>
    </p:extLst>
  </p:cSld>
  <p:clrMapOvr>
    <a:masterClrMapping/>
  </p:clrMapOvr>
  <p:timing>
    <p:tnLst>
      <p:par>
        <p:cTn id="1" dur="indefinite" restart="never" nodeType="tmRoot"/>
      </p:par>
    </p:tnLst>
  </p:timing>
</p:sld>
</file>

<file path=ppt/theme/theme1.xml><?xml version="1.0" encoding="utf-8"?>
<a:theme xmlns:a="http://schemas.openxmlformats.org/drawingml/2006/main" name="IUPUI_Powerpoint_BigRed">
  <a:themeElements>
    <a:clrScheme name="Custom 1">
      <a:dk1>
        <a:srgbClr val="292929"/>
      </a:dk1>
      <a:lt1>
        <a:srgbClr val="FFFFFF"/>
      </a:lt1>
      <a:dk2>
        <a:srgbClr val="66080F"/>
      </a:dk2>
      <a:lt2>
        <a:srgbClr val="EEECE1"/>
      </a:lt2>
      <a:accent1>
        <a:srgbClr val="66080F"/>
      </a:accent1>
      <a:accent2>
        <a:srgbClr val="998557"/>
      </a:accent2>
      <a:accent3>
        <a:srgbClr val="305B7B"/>
      </a:accent3>
      <a:accent4>
        <a:srgbClr val="DB8E43"/>
      </a:accent4>
      <a:accent5>
        <a:srgbClr val="89CDC1"/>
      </a:accent5>
      <a:accent6>
        <a:srgbClr val="695C5A"/>
      </a:accent6>
      <a:hlink>
        <a:srgbClr val="038EFF"/>
      </a:hlink>
      <a:folHlink>
        <a:srgbClr val="D47DCD"/>
      </a:folHlink>
    </a:clrScheme>
    <a:fontScheme name="Office Classic 2">
      <a:majorFont>
        <a:latin typeface="Arial"/>
        <a:ea typeface=""/>
        <a:cs typeface=""/>
        <a:font script="Jpan" typeface="ＭＳ Ｐゴシック"/>
        <a:font script="Hang" typeface="돋움"/>
        <a:font script="Hans" typeface="华文新魏"/>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돋움"/>
        <a:font script="Hans" typeface="华文新魏"/>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2">
            <a:alpha val="90000"/>
          </a:schemeClr>
        </a:solidFill>
        <a:ln>
          <a:noFill/>
        </a:ln>
        <a:effectLst/>
      </a:spPr>
      <a:bodyPr/>
      <a:lstStyle>
        <a:defPP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IUPUI_Powerpoint_BigRed</Template>
  <TotalTime>947</TotalTime>
  <Words>4245</Words>
  <Application>Microsoft Office PowerPoint</Application>
  <PresentationFormat>On-screen Show (4:3)</PresentationFormat>
  <Paragraphs>541</Paragraphs>
  <Slides>31</Slides>
  <Notes>10</Notes>
  <HiddenSlides>0</HiddenSlides>
  <MMClips>0</MMClips>
  <ScaleCrop>false</ScaleCrop>
  <HeadingPairs>
    <vt:vector size="6" baseType="variant">
      <vt:variant>
        <vt:lpstr>Fonts Used</vt:lpstr>
      </vt:variant>
      <vt:variant>
        <vt:i4>13</vt:i4>
      </vt:variant>
      <vt:variant>
        <vt:lpstr>Theme</vt:lpstr>
      </vt:variant>
      <vt:variant>
        <vt:i4>1</vt:i4>
      </vt:variant>
      <vt:variant>
        <vt:lpstr>Slide Titles</vt:lpstr>
      </vt:variant>
      <vt:variant>
        <vt:i4>31</vt:i4>
      </vt:variant>
    </vt:vector>
  </HeadingPairs>
  <TitlesOfParts>
    <vt:vector size="45" baseType="lpstr">
      <vt:lpstr>Abadi MT Condensed Light</vt:lpstr>
      <vt:lpstr>Arial</vt:lpstr>
      <vt:lpstr>BentonSans Bold</vt:lpstr>
      <vt:lpstr>BentonSans Book</vt:lpstr>
      <vt:lpstr>BentonSans Medium</vt:lpstr>
      <vt:lpstr>BentonSans Regular</vt:lpstr>
      <vt:lpstr>BentonSansCond Light</vt:lpstr>
      <vt:lpstr>Beyond The Mountains</vt:lpstr>
      <vt:lpstr>Calibri</vt:lpstr>
      <vt:lpstr>Georgia</vt:lpstr>
      <vt:lpstr>Open Sans Extrabold</vt:lpstr>
      <vt:lpstr>Philosopher</vt:lpstr>
      <vt:lpstr>Times New Roman</vt:lpstr>
      <vt:lpstr>IUPUI_Powerpoint_BigRed</vt:lpstr>
      <vt:lpstr>PowerPoint Presentation</vt:lpstr>
      <vt:lpstr>The Public Purpose of Higher Education….is to address issues in our society.</vt:lpstr>
      <vt:lpstr>Agenda</vt:lpstr>
      <vt:lpstr>Introductions</vt:lpstr>
      <vt:lpstr>Context</vt:lpstr>
      <vt:lpstr>What Makes This Hard</vt:lpstr>
      <vt:lpstr>What Makes This Hard: Language</vt:lpstr>
      <vt:lpstr>PowerPoint Presentation</vt:lpstr>
      <vt:lpstr>What Makes This Hard: Culture</vt:lpstr>
      <vt:lpstr>What Makes This Hard: CE as a discipline?</vt:lpstr>
      <vt:lpstr>What Makes This Hard: Products</vt:lpstr>
      <vt:lpstr>What Makes This Hard: Reward Systems</vt:lpstr>
      <vt:lpstr>Scholarship</vt:lpstr>
      <vt:lpstr>Glassick’s Criteria for Scholarship</vt:lpstr>
      <vt:lpstr>Characteristics of Scholarship (Diamond &amp; Bronwyn, 1993)</vt:lpstr>
      <vt:lpstr>Scholarship of what? </vt:lpstr>
      <vt:lpstr>Similar, but not the same</vt:lpstr>
      <vt:lpstr>Campus Community Partnership for Health - Toolkit </vt:lpstr>
      <vt:lpstr>PowerPoint Presentation</vt:lpstr>
      <vt:lpstr>Evidence - Documentation</vt:lpstr>
      <vt:lpstr>8 Characteristics of the Quality and Significance of CES</vt:lpstr>
      <vt:lpstr>Recommendations</vt:lpstr>
      <vt:lpstr>Recommendations</vt:lpstr>
      <vt:lpstr>Literature</vt:lpstr>
      <vt:lpstr>Service-Learning Framework (Whitley &amp; Walsh, 2014)</vt:lpstr>
      <vt:lpstr>Considerations</vt:lpstr>
      <vt:lpstr>Engagement-specific Conferences</vt:lpstr>
      <vt:lpstr>Journals</vt:lpstr>
      <vt:lpstr>Networks</vt:lpstr>
      <vt:lpstr>Professional Development</vt:lpstr>
      <vt:lpstr>PowerPoint Presentation</vt:lpstr>
    </vt:vector>
  </TitlesOfParts>
  <Company>IUPUI</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Singh, Mansi R.</dc:creator>
  <cp:lastModifiedBy>Norris, Kristin Elise</cp:lastModifiedBy>
  <cp:revision>83</cp:revision>
  <dcterms:created xsi:type="dcterms:W3CDTF">2015-07-16T15:04:17Z</dcterms:created>
  <dcterms:modified xsi:type="dcterms:W3CDTF">2018-03-07T04:34:40Z</dcterms:modified>
</cp:coreProperties>
</file>