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60" r:id="rId3"/>
    <p:sldId id="321" r:id="rId4"/>
    <p:sldId id="303" r:id="rId5"/>
    <p:sldId id="325" r:id="rId6"/>
    <p:sldId id="305" r:id="rId7"/>
    <p:sldId id="257" r:id="rId8"/>
    <p:sldId id="258" r:id="rId9"/>
    <p:sldId id="320" r:id="rId10"/>
    <p:sldId id="327" r:id="rId11"/>
    <p:sldId id="328" r:id="rId12"/>
    <p:sldId id="329" r:id="rId13"/>
    <p:sldId id="330" r:id="rId14"/>
    <p:sldId id="331" r:id="rId15"/>
    <p:sldId id="332" r:id="rId16"/>
    <p:sldId id="333" r:id="rId17"/>
    <p:sldId id="334" r:id="rId18"/>
    <p:sldId id="335" r:id="rId19"/>
    <p:sldId id="336" r:id="rId20"/>
    <p:sldId id="337" r:id="rId21"/>
    <p:sldId id="338" r:id="rId22"/>
    <p:sldId id="342" r:id="rId23"/>
    <p:sldId id="343" r:id="rId24"/>
    <p:sldId id="359" r:id="rId25"/>
    <p:sldId id="341" r:id="rId26"/>
    <p:sldId id="339" r:id="rId27"/>
    <p:sldId id="340" r:id="rId28"/>
    <p:sldId id="344" r:id="rId29"/>
    <p:sldId id="345" r:id="rId30"/>
    <p:sldId id="346" r:id="rId31"/>
    <p:sldId id="347" r:id="rId32"/>
    <p:sldId id="348" r:id="rId33"/>
    <p:sldId id="349" r:id="rId34"/>
    <p:sldId id="350" r:id="rId35"/>
    <p:sldId id="360" r:id="rId36"/>
    <p:sldId id="355" r:id="rId37"/>
    <p:sldId id="356" r:id="rId38"/>
    <p:sldId id="357" r:id="rId39"/>
    <p:sldId id="358" r:id="rId40"/>
    <p:sldId id="361" r:id="rId41"/>
    <p:sldId id="364" r:id="rId42"/>
    <p:sldId id="362" r:id="rId43"/>
    <p:sldId id="365" r:id="rId44"/>
    <p:sldId id="367" r:id="rId45"/>
    <p:sldId id="371" r:id="rId46"/>
    <p:sldId id="369" r:id="rId47"/>
    <p:sldId id="376" r:id="rId48"/>
    <p:sldId id="368" r:id="rId49"/>
    <p:sldId id="366" r:id="rId50"/>
    <p:sldId id="372" r:id="rId51"/>
    <p:sldId id="363" r:id="rId52"/>
    <p:sldId id="373" r:id="rId53"/>
    <p:sldId id="307" r:id="rId54"/>
    <p:sldId id="312" r:id="rId55"/>
    <p:sldId id="310" r:id="rId56"/>
    <p:sldId id="313" r:id="rId57"/>
    <p:sldId id="308" r:id="rId58"/>
    <p:sldId id="322" r:id="rId59"/>
    <p:sldId id="309" r:id="rId60"/>
    <p:sldId id="314" r:id="rId61"/>
    <p:sldId id="323" r:id="rId62"/>
    <p:sldId id="311" r:id="rId63"/>
    <p:sldId id="324" r:id="rId64"/>
    <p:sldId id="315" r:id="rId65"/>
    <p:sldId id="261" r:id="rId66"/>
    <p:sldId id="262" r:id="rId67"/>
    <p:sldId id="271" r:id="rId68"/>
    <p:sldId id="272" r:id="rId69"/>
    <p:sldId id="273" r:id="rId70"/>
    <p:sldId id="274" r:id="rId71"/>
    <p:sldId id="275" r:id="rId72"/>
    <p:sldId id="263" r:id="rId73"/>
    <p:sldId id="276" r:id="rId74"/>
    <p:sldId id="277" r:id="rId75"/>
    <p:sldId id="264" r:id="rId76"/>
    <p:sldId id="280" r:id="rId77"/>
    <p:sldId id="281" r:id="rId78"/>
    <p:sldId id="282" r:id="rId79"/>
    <p:sldId id="283" r:id="rId80"/>
    <p:sldId id="284" r:id="rId81"/>
    <p:sldId id="287" r:id="rId82"/>
    <p:sldId id="278" r:id="rId83"/>
    <p:sldId id="285" r:id="rId84"/>
    <p:sldId id="286" r:id="rId85"/>
    <p:sldId id="279" r:id="rId86"/>
    <p:sldId id="289" r:id="rId87"/>
    <p:sldId id="288" r:id="rId88"/>
    <p:sldId id="290" r:id="rId89"/>
    <p:sldId id="291" r:id="rId90"/>
    <p:sldId id="292" r:id="rId91"/>
    <p:sldId id="293" r:id="rId92"/>
    <p:sldId id="294" r:id="rId93"/>
    <p:sldId id="295" r:id="rId94"/>
    <p:sldId id="296" r:id="rId95"/>
    <p:sldId id="297" r:id="rId96"/>
    <p:sldId id="298" r:id="rId97"/>
    <p:sldId id="299" r:id="rId98"/>
    <p:sldId id="300" r:id="rId99"/>
    <p:sldId id="301" r:id="rId100"/>
    <p:sldId id="302" r:id="rId101"/>
    <p:sldId id="259" r:id="rId102"/>
    <p:sldId id="316" r:id="rId103"/>
    <p:sldId id="317" r:id="rId104"/>
    <p:sldId id="318" r:id="rId105"/>
    <p:sldId id="319" r:id="rId106"/>
    <p:sldId id="374" r:id="rId107"/>
  </p:sldIdLst>
  <p:sldSz cx="13004800" cy="73152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2639"/>
    <a:srgbClr val="660033"/>
    <a:srgbClr val="A7A9AC"/>
    <a:srgbClr val="6C20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50" autoAdjust="0"/>
    <p:restoredTop sz="95179" autoAdjust="0"/>
  </p:normalViewPr>
  <p:slideViewPr>
    <p:cSldViewPr snapToGrid="0">
      <p:cViewPr varScale="1">
        <p:scale>
          <a:sx n="68" d="100"/>
          <a:sy n="68" d="100"/>
        </p:scale>
        <p:origin x="774" y="60"/>
      </p:cViewPr>
      <p:guideLst/>
    </p:cSldViewPr>
  </p:slideViewPr>
  <p:notesTextViewPr>
    <p:cViewPr>
      <p:scale>
        <a:sx n="1" d="1"/>
        <a:sy n="1" d="1"/>
      </p:scale>
      <p:origin x="0" y="0"/>
    </p:cViewPr>
  </p:notesTextViewPr>
  <p:sorterViewPr>
    <p:cViewPr>
      <p:scale>
        <a:sx n="100" d="100"/>
        <a:sy n="100" d="100"/>
      </p:scale>
      <p:origin x="0" y="-2652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presProps" Target="pres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viewProps" Target="view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Ref idx="1001">
        <a:schemeClr val="bg2"/>
      </p:bgRef>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C7FFD310-3E24-49AB-94DC-FC8D2FE575FC}"/>
              </a:ext>
            </a:extLst>
          </p:cNvPr>
          <p:cNvSpPr/>
          <p:nvPr/>
        </p:nvSpPr>
        <p:spPr>
          <a:xfrm>
            <a:off x="2" y="6375606"/>
            <a:ext cx="13004803" cy="9808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20"/>
          </a:p>
        </p:txBody>
      </p:sp>
      <p:sp>
        <p:nvSpPr>
          <p:cNvPr id="7" name="Rectangle 6">
            <a:extLst>
              <a:ext uri="{FF2B5EF4-FFF2-40B4-BE49-F238E27FC236}">
                <a16:creationId xmlns:a16="http://schemas.microsoft.com/office/drawing/2014/main" id="{E56E2069-951A-481B-A8D1-B679BAB4D56B}"/>
              </a:ext>
            </a:extLst>
          </p:cNvPr>
          <p:cNvSpPr/>
          <p:nvPr/>
        </p:nvSpPr>
        <p:spPr>
          <a:xfrm>
            <a:off x="3093567" y="6466724"/>
            <a:ext cx="9911234" cy="889685"/>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20"/>
          </a:p>
        </p:txBody>
      </p:sp>
      <p:pic>
        <p:nvPicPr>
          <p:cNvPr id="11" name="Picture 10">
            <a:extLst>
              <a:ext uri="{FF2B5EF4-FFF2-40B4-BE49-F238E27FC236}">
                <a16:creationId xmlns:a16="http://schemas.microsoft.com/office/drawing/2014/main" id="{24119554-7F55-4751-BB73-FAC5088094E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8657" y="6466724"/>
            <a:ext cx="1938018" cy="889684"/>
          </a:xfrm>
          <a:prstGeom prst="rect">
            <a:avLst/>
          </a:prstGeom>
        </p:spPr>
      </p:pic>
      <p:sp>
        <p:nvSpPr>
          <p:cNvPr id="14" name="Rectangle 13">
            <a:extLst>
              <a:ext uri="{FF2B5EF4-FFF2-40B4-BE49-F238E27FC236}">
                <a16:creationId xmlns:a16="http://schemas.microsoft.com/office/drawing/2014/main" id="{CB77C7D2-351A-42C3-99CB-EF96DD115EF5}"/>
              </a:ext>
            </a:extLst>
          </p:cNvPr>
          <p:cNvSpPr/>
          <p:nvPr/>
        </p:nvSpPr>
        <p:spPr>
          <a:xfrm>
            <a:off x="2" y="6466724"/>
            <a:ext cx="881765" cy="88968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20"/>
          </a:p>
        </p:txBody>
      </p:sp>
      <p:sp>
        <p:nvSpPr>
          <p:cNvPr id="15" name="Rectangle 14">
            <a:extLst>
              <a:ext uri="{FF2B5EF4-FFF2-40B4-BE49-F238E27FC236}">
                <a16:creationId xmlns:a16="http://schemas.microsoft.com/office/drawing/2014/main" id="{F0B4A345-00E2-43DB-9525-3EA90B21B135}"/>
              </a:ext>
            </a:extLst>
          </p:cNvPr>
          <p:cNvSpPr/>
          <p:nvPr/>
        </p:nvSpPr>
        <p:spPr>
          <a:xfrm>
            <a:off x="0" y="1"/>
            <a:ext cx="13004800" cy="256155"/>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20"/>
          </a:p>
        </p:txBody>
      </p:sp>
      <p:sp>
        <p:nvSpPr>
          <p:cNvPr id="16" name="Parallelogram 15">
            <a:extLst>
              <a:ext uri="{FF2B5EF4-FFF2-40B4-BE49-F238E27FC236}">
                <a16:creationId xmlns:a16="http://schemas.microsoft.com/office/drawing/2014/main" id="{F09121C8-E7D0-4E6A-91E6-2904ABAAB4C2}"/>
              </a:ext>
            </a:extLst>
          </p:cNvPr>
          <p:cNvSpPr/>
          <p:nvPr/>
        </p:nvSpPr>
        <p:spPr>
          <a:xfrm>
            <a:off x="9438333" y="1"/>
            <a:ext cx="3310313" cy="256155"/>
          </a:xfrm>
          <a:prstGeom prst="parallelogram">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20"/>
          </a:p>
        </p:txBody>
      </p:sp>
    </p:spTree>
    <p:extLst>
      <p:ext uri="{BB962C8B-B14F-4D97-AF65-F5344CB8AC3E}">
        <p14:creationId xmlns:p14="http://schemas.microsoft.com/office/powerpoint/2010/main" val="294616470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25600" y="1197188"/>
            <a:ext cx="9753600" cy="2546773"/>
          </a:xfrm>
        </p:spPr>
        <p:txBody>
          <a:bodyPr anchor="b">
            <a:normAutofit/>
          </a:bodyPr>
          <a:lstStyle>
            <a:lvl1pPr algn="ctr">
              <a:defRPr sz="5760"/>
            </a:lvl1pPr>
          </a:lstStyle>
          <a:p>
            <a:r>
              <a:rPr lang="en-US"/>
              <a:t>Click to edit Master title style</a:t>
            </a:r>
            <a:endParaRPr lang="en-US" dirty="0"/>
          </a:p>
        </p:txBody>
      </p:sp>
      <p:sp>
        <p:nvSpPr>
          <p:cNvPr id="3" name="Subtitle 2"/>
          <p:cNvSpPr>
            <a:spLocks noGrp="1"/>
          </p:cNvSpPr>
          <p:nvPr>
            <p:ph type="subTitle" idx="1"/>
          </p:nvPr>
        </p:nvSpPr>
        <p:spPr>
          <a:xfrm>
            <a:off x="1625600" y="3842174"/>
            <a:ext cx="9753600" cy="1766146"/>
          </a:xfrm>
        </p:spPr>
        <p:txBody>
          <a:bodyPr/>
          <a:lstStyle>
            <a:lvl1pPr marL="0" indent="0" algn="ctr">
              <a:buNone/>
              <a:defRPr sz="2560"/>
            </a:lvl1pPr>
            <a:lvl2pPr marL="487695" indent="0" algn="ctr">
              <a:buNone/>
              <a:defRPr sz="2133"/>
            </a:lvl2pPr>
            <a:lvl3pPr marL="975390" indent="0" algn="ctr">
              <a:buNone/>
              <a:defRPr sz="1920"/>
            </a:lvl3pPr>
            <a:lvl4pPr marL="1463086" indent="0" algn="ctr">
              <a:buNone/>
              <a:defRPr sz="1707"/>
            </a:lvl4pPr>
            <a:lvl5pPr marL="1950781" indent="0" algn="ctr">
              <a:buNone/>
              <a:defRPr sz="1707"/>
            </a:lvl5pPr>
            <a:lvl6pPr marL="2438476" indent="0" algn="ctr">
              <a:buNone/>
              <a:defRPr sz="1707"/>
            </a:lvl6pPr>
            <a:lvl7pPr marL="2926171" indent="0" algn="ctr">
              <a:buNone/>
              <a:defRPr sz="1707"/>
            </a:lvl7pPr>
            <a:lvl8pPr marL="3413867" indent="0" algn="ctr">
              <a:buNone/>
              <a:defRPr sz="1707"/>
            </a:lvl8pPr>
            <a:lvl9pPr marL="3901562" indent="0" algn="ctr">
              <a:buNone/>
              <a:defRPr sz="1707"/>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0EE0CE68-238A-4933-A963-6A7329A07C03}" type="datetimeFigureOut">
              <a:rPr lang="en-US" smtClean="0"/>
              <a:t>7/22/2021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C3AD67-DDDE-4E7D-B7B8-37CAE47B87D1}" type="slidenum">
              <a:rPr lang="en-US" smtClean="0"/>
              <a:t>‹#›</a:t>
            </a:fld>
            <a:endParaRPr lang="en-US"/>
          </a:p>
        </p:txBody>
      </p:sp>
    </p:spTree>
    <p:extLst>
      <p:ext uri="{BB962C8B-B14F-4D97-AF65-F5344CB8AC3E}">
        <p14:creationId xmlns:p14="http://schemas.microsoft.com/office/powerpoint/2010/main" val="2050250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EE0CE68-238A-4933-A963-6A7329A07C03}" type="datetimeFigureOut">
              <a:rPr lang="en-US" smtClean="0"/>
              <a:t>7/22/2021</a:t>
            </a:fld>
            <a:endParaRPr lang="en-US"/>
          </a:p>
        </p:txBody>
      </p:sp>
      <p:sp>
        <p:nvSpPr>
          <p:cNvPr id="5" name="Footer Placeholder 4"/>
          <p:cNvSpPr>
            <a:spLocks noGrp="1"/>
          </p:cNvSpPr>
          <p:nvPr>
            <p:ph type="ftr" sz="quarter" idx="11"/>
          </p:nvPr>
        </p:nvSpPr>
        <p:spPr>
          <a:xfrm>
            <a:off x="4307840" y="6780108"/>
            <a:ext cx="4389120" cy="389467"/>
          </a:xfrm>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p>
            <a:fld id="{04C3AD67-DDDE-4E7D-B7B8-37CAE47B87D1}" type="slidenum">
              <a:rPr lang="en-US" smtClean="0"/>
              <a:t>‹#›</a:t>
            </a:fld>
            <a:endParaRPr lang="en-US"/>
          </a:p>
        </p:txBody>
      </p:sp>
    </p:spTree>
    <p:extLst>
      <p:ext uri="{BB962C8B-B14F-4D97-AF65-F5344CB8AC3E}">
        <p14:creationId xmlns:p14="http://schemas.microsoft.com/office/powerpoint/2010/main" val="27968591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94080" y="1947334"/>
            <a:ext cx="5527040"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83680" y="1947334"/>
            <a:ext cx="5527040"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EE0CE68-238A-4933-A963-6A7329A07C03}" type="datetimeFigureOut">
              <a:rPr lang="en-US" smtClean="0"/>
              <a:t>7/22/2021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C3AD67-DDDE-4E7D-B7B8-37CAE47B87D1}" type="slidenum">
              <a:rPr lang="en-US" smtClean="0"/>
              <a:t>‹#›</a:t>
            </a:fld>
            <a:endParaRPr lang="en-US"/>
          </a:p>
        </p:txBody>
      </p:sp>
    </p:spTree>
    <p:extLst>
      <p:ext uri="{BB962C8B-B14F-4D97-AF65-F5344CB8AC3E}">
        <p14:creationId xmlns:p14="http://schemas.microsoft.com/office/powerpoint/2010/main" val="30176699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612E307-3105-462B-A98A-BD1106CED237}"/>
              </a:ext>
            </a:extLst>
          </p:cNvPr>
          <p:cNvSpPr/>
          <p:nvPr/>
        </p:nvSpPr>
        <p:spPr>
          <a:xfrm>
            <a:off x="3093567" y="6425516"/>
            <a:ext cx="9911234" cy="88968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20"/>
          </a:p>
        </p:txBody>
      </p:sp>
      <p:pic>
        <p:nvPicPr>
          <p:cNvPr id="8" name="Picture 7">
            <a:extLst>
              <a:ext uri="{FF2B5EF4-FFF2-40B4-BE49-F238E27FC236}">
                <a16:creationId xmlns:a16="http://schemas.microsoft.com/office/drawing/2014/main" id="{154C0384-3201-4B33-B473-1CF47E36D81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8657" y="6466724"/>
            <a:ext cx="1938018" cy="889684"/>
          </a:xfrm>
          <a:prstGeom prst="rect">
            <a:avLst/>
          </a:prstGeom>
        </p:spPr>
      </p:pic>
      <p:sp>
        <p:nvSpPr>
          <p:cNvPr id="9" name="Rectangle 8">
            <a:extLst>
              <a:ext uri="{FF2B5EF4-FFF2-40B4-BE49-F238E27FC236}">
                <a16:creationId xmlns:a16="http://schemas.microsoft.com/office/drawing/2014/main" id="{E424EAC2-8DE5-4BD4-87B8-BB34E5054A46}"/>
              </a:ext>
            </a:extLst>
          </p:cNvPr>
          <p:cNvSpPr/>
          <p:nvPr/>
        </p:nvSpPr>
        <p:spPr>
          <a:xfrm>
            <a:off x="2" y="6425516"/>
            <a:ext cx="881765" cy="8896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20"/>
          </a:p>
        </p:txBody>
      </p:sp>
      <p:sp>
        <p:nvSpPr>
          <p:cNvPr id="10" name="Rectangle 9">
            <a:extLst>
              <a:ext uri="{FF2B5EF4-FFF2-40B4-BE49-F238E27FC236}">
                <a16:creationId xmlns:a16="http://schemas.microsoft.com/office/drawing/2014/main" id="{A9C2DC2B-0EAD-4662-A0E8-E8560D1F0C71}"/>
              </a:ext>
            </a:extLst>
          </p:cNvPr>
          <p:cNvSpPr/>
          <p:nvPr/>
        </p:nvSpPr>
        <p:spPr>
          <a:xfrm>
            <a:off x="0" y="1"/>
            <a:ext cx="13004800" cy="25615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20"/>
          </a:p>
        </p:txBody>
      </p:sp>
    </p:spTree>
    <p:extLst>
      <p:ext uri="{BB962C8B-B14F-4D97-AF65-F5344CB8AC3E}">
        <p14:creationId xmlns:p14="http://schemas.microsoft.com/office/powerpoint/2010/main" val="236331134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Lst>
  <p:txStyles>
    <p:titleStyle>
      <a:lvl1pPr algn="l" defTabSz="975390" rtl="0" eaLnBrk="1" latinLnBrk="0" hangingPunct="1">
        <a:lnSpc>
          <a:spcPct val="90000"/>
        </a:lnSpc>
        <a:spcBef>
          <a:spcPct val="0"/>
        </a:spcBef>
        <a:buNone/>
        <a:defRPr sz="4693" kern="1200">
          <a:solidFill>
            <a:schemeClr val="tx1"/>
          </a:solidFill>
          <a:latin typeface="+mj-lt"/>
          <a:ea typeface="+mj-ea"/>
          <a:cs typeface="+mj-cs"/>
        </a:defRPr>
      </a:lvl1pPr>
    </p:titleStyle>
    <p:bodyStyle>
      <a:lvl1pPr marL="243848" indent="-243848" algn="l" defTabSz="975390" rtl="0" eaLnBrk="1" latinLnBrk="0" hangingPunct="1">
        <a:lnSpc>
          <a:spcPct val="90000"/>
        </a:lnSpc>
        <a:spcBef>
          <a:spcPts val="1067"/>
        </a:spcBef>
        <a:buFont typeface="Arial" panose="020B0604020202020204" pitchFamily="34" charset="0"/>
        <a:buChar char="•"/>
        <a:defRPr sz="2987" kern="1200">
          <a:solidFill>
            <a:schemeClr val="tx1"/>
          </a:solidFill>
          <a:latin typeface="+mn-lt"/>
          <a:ea typeface="+mn-ea"/>
          <a:cs typeface="+mn-cs"/>
        </a:defRPr>
      </a:lvl1pPr>
      <a:lvl2pPr marL="731543" indent="-243848" algn="l" defTabSz="975390" rtl="0" eaLnBrk="1" latinLnBrk="0" hangingPunct="1">
        <a:lnSpc>
          <a:spcPct val="90000"/>
        </a:lnSpc>
        <a:spcBef>
          <a:spcPts val="533"/>
        </a:spcBef>
        <a:buFont typeface="Arial" panose="020B0604020202020204" pitchFamily="34" charset="0"/>
        <a:buChar char="•"/>
        <a:defRPr sz="2560" kern="1200">
          <a:solidFill>
            <a:schemeClr val="tx1"/>
          </a:solidFill>
          <a:latin typeface="+mn-lt"/>
          <a:ea typeface="+mn-ea"/>
          <a:cs typeface="+mn-cs"/>
        </a:defRPr>
      </a:lvl2pPr>
      <a:lvl3pPr marL="1219238" indent="-243848" algn="l" defTabSz="975390" rtl="0" eaLnBrk="1" latinLnBrk="0" hangingPunct="1">
        <a:lnSpc>
          <a:spcPct val="90000"/>
        </a:lnSpc>
        <a:spcBef>
          <a:spcPts val="533"/>
        </a:spcBef>
        <a:buFont typeface="Arial" panose="020B0604020202020204" pitchFamily="34" charset="0"/>
        <a:buChar char="•"/>
        <a:defRPr sz="2133" kern="1200">
          <a:solidFill>
            <a:schemeClr val="tx1"/>
          </a:solidFill>
          <a:latin typeface="+mn-lt"/>
          <a:ea typeface="+mn-ea"/>
          <a:cs typeface="+mn-cs"/>
        </a:defRPr>
      </a:lvl3pPr>
      <a:lvl4pPr marL="1706933" indent="-243848" algn="l" defTabSz="975390"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4pPr>
      <a:lvl5pPr marL="2194629" indent="-243848" algn="l" defTabSz="975390"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5pPr>
      <a:lvl6pPr marL="2682324" indent="-243848" algn="l" defTabSz="975390"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6pPr>
      <a:lvl7pPr marL="3170019" indent="-243848" algn="l" defTabSz="975390"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7pPr>
      <a:lvl8pPr marL="3657714" indent="-243848" algn="l" defTabSz="975390"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8pPr>
      <a:lvl9pPr marL="4145410" indent="-243848" algn="l" defTabSz="975390" rtl="0" eaLnBrk="1" latinLnBrk="0" hangingPunct="1">
        <a:lnSpc>
          <a:spcPct val="90000"/>
        </a:lnSpc>
        <a:spcBef>
          <a:spcPts val="533"/>
        </a:spcBef>
        <a:buFont typeface="Arial" panose="020B0604020202020204" pitchFamily="34" charset="0"/>
        <a:buChar char="•"/>
        <a:defRPr sz="1920" kern="1200">
          <a:solidFill>
            <a:schemeClr val="tx1"/>
          </a:solidFill>
          <a:latin typeface="+mn-lt"/>
          <a:ea typeface="+mn-ea"/>
          <a:cs typeface="+mn-cs"/>
        </a:defRPr>
      </a:lvl9pPr>
    </p:bodyStyle>
    <p:otherStyle>
      <a:defPPr>
        <a:defRPr lang="en-US"/>
      </a:defPPr>
      <a:lvl1pPr marL="0" algn="l" defTabSz="975390" rtl="0" eaLnBrk="1" latinLnBrk="0" hangingPunct="1">
        <a:defRPr sz="1920" kern="1200">
          <a:solidFill>
            <a:schemeClr val="tx1"/>
          </a:solidFill>
          <a:latin typeface="+mn-lt"/>
          <a:ea typeface="+mn-ea"/>
          <a:cs typeface="+mn-cs"/>
        </a:defRPr>
      </a:lvl1pPr>
      <a:lvl2pPr marL="487695" algn="l" defTabSz="975390" rtl="0" eaLnBrk="1" latinLnBrk="0" hangingPunct="1">
        <a:defRPr sz="1920" kern="1200">
          <a:solidFill>
            <a:schemeClr val="tx1"/>
          </a:solidFill>
          <a:latin typeface="+mn-lt"/>
          <a:ea typeface="+mn-ea"/>
          <a:cs typeface="+mn-cs"/>
        </a:defRPr>
      </a:lvl2pPr>
      <a:lvl3pPr marL="975390" algn="l" defTabSz="975390" rtl="0" eaLnBrk="1" latinLnBrk="0" hangingPunct="1">
        <a:defRPr sz="1920" kern="1200">
          <a:solidFill>
            <a:schemeClr val="tx1"/>
          </a:solidFill>
          <a:latin typeface="+mn-lt"/>
          <a:ea typeface="+mn-ea"/>
          <a:cs typeface="+mn-cs"/>
        </a:defRPr>
      </a:lvl3pPr>
      <a:lvl4pPr marL="1463086" algn="l" defTabSz="975390" rtl="0" eaLnBrk="1" latinLnBrk="0" hangingPunct="1">
        <a:defRPr sz="1920" kern="1200">
          <a:solidFill>
            <a:schemeClr val="tx1"/>
          </a:solidFill>
          <a:latin typeface="+mn-lt"/>
          <a:ea typeface="+mn-ea"/>
          <a:cs typeface="+mn-cs"/>
        </a:defRPr>
      </a:lvl4pPr>
      <a:lvl5pPr marL="1950781" algn="l" defTabSz="975390" rtl="0" eaLnBrk="1" latinLnBrk="0" hangingPunct="1">
        <a:defRPr sz="1920" kern="1200">
          <a:solidFill>
            <a:schemeClr val="tx1"/>
          </a:solidFill>
          <a:latin typeface="+mn-lt"/>
          <a:ea typeface="+mn-ea"/>
          <a:cs typeface="+mn-cs"/>
        </a:defRPr>
      </a:lvl5pPr>
      <a:lvl6pPr marL="2438476" algn="l" defTabSz="975390" rtl="0" eaLnBrk="1" latinLnBrk="0" hangingPunct="1">
        <a:defRPr sz="1920" kern="1200">
          <a:solidFill>
            <a:schemeClr val="tx1"/>
          </a:solidFill>
          <a:latin typeface="+mn-lt"/>
          <a:ea typeface="+mn-ea"/>
          <a:cs typeface="+mn-cs"/>
        </a:defRPr>
      </a:lvl6pPr>
      <a:lvl7pPr marL="2926171" algn="l" defTabSz="975390" rtl="0" eaLnBrk="1" latinLnBrk="0" hangingPunct="1">
        <a:defRPr sz="1920" kern="1200">
          <a:solidFill>
            <a:schemeClr val="tx1"/>
          </a:solidFill>
          <a:latin typeface="+mn-lt"/>
          <a:ea typeface="+mn-ea"/>
          <a:cs typeface="+mn-cs"/>
        </a:defRPr>
      </a:lvl7pPr>
      <a:lvl8pPr marL="3413867" algn="l" defTabSz="975390" rtl="0" eaLnBrk="1" latinLnBrk="0" hangingPunct="1">
        <a:defRPr sz="1920" kern="1200">
          <a:solidFill>
            <a:schemeClr val="tx1"/>
          </a:solidFill>
          <a:latin typeface="+mn-lt"/>
          <a:ea typeface="+mn-ea"/>
          <a:cs typeface="+mn-cs"/>
        </a:defRPr>
      </a:lvl8pPr>
      <a:lvl9pPr marL="3901562" algn="l" defTabSz="975390" rtl="0" eaLnBrk="1" latinLnBrk="0" hangingPunct="1">
        <a:defRPr sz="1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D38EB47-C0D0-4A89-A960-C54FDCA20A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17380" y="1275348"/>
            <a:ext cx="4170040" cy="2978600"/>
          </a:xfrm>
          <a:prstGeom prst="rect">
            <a:avLst/>
          </a:prstGeom>
        </p:spPr>
      </p:pic>
      <p:sp>
        <p:nvSpPr>
          <p:cNvPr id="2" name="Title 1"/>
          <p:cNvSpPr>
            <a:spLocks noGrp="1"/>
          </p:cNvSpPr>
          <p:nvPr>
            <p:ph type="ctrTitle"/>
          </p:nvPr>
        </p:nvSpPr>
        <p:spPr>
          <a:xfrm>
            <a:off x="0" y="3816626"/>
            <a:ext cx="13004800" cy="1523264"/>
          </a:xfrm>
        </p:spPr>
        <p:txBody>
          <a:bodyPr>
            <a:normAutofit/>
          </a:bodyPr>
          <a:lstStyle/>
          <a:p>
            <a:pPr>
              <a:lnSpc>
                <a:spcPct val="100000"/>
              </a:lnSpc>
            </a:pPr>
            <a:r>
              <a:rPr lang="en-US" sz="4693" b="1" dirty="0">
                <a:solidFill>
                  <a:srgbClr val="6C2008"/>
                </a:solidFill>
                <a:cs typeface="Times New Roman" panose="02020603050405020304" pitchFamily="18" charset="0"/>
              </a:rPr>
              <a:t>SITE SUPERVISION</a:t>
            </a:r>
            <a:br>
              <a:rPr lang="en-US" sz="4693" b="1" dirty="0">
                <a:solidFill>
                  <a:srgbClr val="6C2008"/>
                </a:solidFill>
                <a:cs typeface="Times New Roman" panose="02020603050405020304" pitchFamily="18" charset="0"/>
              </a:rPr>
            </a:br>
            <a:r>
              <a:rPr lang="en-US" sz="3840" dirty="0">
                <a:solidFill>
                  <a:srgbClr val="6C2008"/>
                </a:solidFill>
                <a:cs typeface="Times New Roman" panose="02020603050405020304" pitchFamily="18" charset="0"/>
              </a:rPr>
              <a:t>An On-line Guide</a:t>
            </a:r>
            <a:endParaRPr lang="en-US" sz="4693" dirty="0">
              <a:solidFill>
                <a:srgbClr val="6C2008"/>
              </a:solidFill>
              <a:cs typeface="Times New Roman" panose="02020603050405020304" pitchFamily="18" charset="0"/>
            </a:endParaRPr>
          </a:p>
        </p:txBody>
      </p:sp>
    </p:spTree>
    <p:extLst>
      <p:ext uri="{BB962C8B-B14F-4D97-AF65-F5344CB8AC3E}">
        <p14:creationId xmlns:p14="http://schemas.microsoft.com/office/powerpoint/2010/main" val="1790262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ppt_x</p:attrName>
                                        </p:attrNameLst>
                                      </p:cBhvr>
                                      <p:tavLst>
                                        <p:tav tm="0">
                                          <p:val>
                                            <p:strVal val="#ppt_x"/>
                                          </p:val>
                                        </p:tav>
                                        <p:tav tm="100000">
                                          <p:val>
                                            <p:strVal val="#ppt_x"/>
                                          </p:val>
                                        </p:tav>
                                      </p:tavLst>
                                    </p:anim>
                                    <p:anim calcmode="lin" valueType="num">
                                      <p:cBhvr>
                                        <p:cTn id="9" dur="2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8665" y="1696279"/>
            <a:ext cx="11407471" cy="4396187"/>
          </a:xfrm>
        </p:spPr>
        <p:txBody>
          <a:bodyPr>
            <a:normAutofit/>
          </a:bodyPr>
          <a:lstStyle/>
          <a:p>
            <a:pPr algn="ctr"/>
            <a:r>
              <a:rPr lang="en-US" sz="4400" b="1" dirty="0">
                <a:solidFill>
                  <a:srgbClr val="6C2008"/>
                </a:solidFill>
                <a:cs typeface="Times New Roman" panose="02020603050405020304" pitchFamily="18" charset="0"/>
              </a:rPr>
              <a:t>Counseling Supervision </a:t>
            </a:r>
            <a:br>
              <a:rPr lang="en-US" sz="4400" b="1" dirty="0">
                <a:solidFill>
                  <a:srgbClr val="6C2008"/>
                </a:solidFill>
                <a:cs typeface="Times New Roman" panose="02020603050405020304" pitchFamily="18" charset="0"/>
              </a:rPr>
            </a:br>
            <a:br>
              <a:rPr lang="en-US" sz="4400" b="1" dirty="0">
                <a:solidFill>
                  <a:srgbClr val="6C2008"/>
                </a:solidFill>
                <a:cs typeface="Times New Roman" panose="02020603050405020304" pitchFamily="18" charset="0"/>
              </a:rPr>
            </a:br>
            <a:r>
              <a:rPr lang="en-US" sz="4400" b="1" dirty="0">
                <a:solidFill>
                  <a:srgbClr val="6C2008"/>
                </a:solidFill>
                <a:cs typeface="Times New Roman" panose="02020603050405020304" pitchFamily="18" charset="0"/>
              </a:rPr>
              <a:t>MODULE 2</a:t>
            </a:r>
            <a:br>
              <a:rPr lang="en-US" sz="4400" b="1" dirty="0">
                <a:solidFill>
                  <a:srgbClr val="6C2008"/>
                </a:solidFill>
                <a:cs typeface="Times New Roman" panose="02020603050405020304" pitchFamily="18" charset="0"/>
              </a:rPr>
            </a:br>
            <a:r>
              <a:rPr lang="en-US" sz="4400" dirty="0">
                <a:solidFill>
                  <a:srgbClr val="6C2008"/>
                </a:solidFill>
              </a:rPr>
              <a:t>ROLES AND FUNCTIONS</a:t>
            </a:r>
            <a:br>
              <a:rPr lang="en-US" sz="4400" dirty="0">
                <a:solidFill>
                  <a:srgbClr val="6C2008"/>
                </a:solidFill>
              </a:rPr>
            </a:br>
            <a:br>
              <a:rPr lang="en-US" sz="4400" dirty="0">
                <a:solidFill>
                  <a:srgbClr val="6C2008"/>
                </a:solidFill>
              </a:rPr>
            </a:br>
            <a:br>
              <a:rPr lang="en-US" sz="4400" dirty="0">
                <a:solidFill>
                  <a:srgbClr val="6C2008"/>
                </a:solidFill>
              </a:rPr>
            </a:br>
            <a:endParaRPr lang="en-US" sz="4400" dirty="0">
              <a:cs typeface="Times New Roman" panose="02020603050405020304" pitchFamily="18" charset="0"/>
            </a:endParaRPr>
          </a:p>
        </p:txBody>
      </p:sp>
    </p:spTree>
    <p:extLst>
      <p:ext uri="{BB962C8B-B14F-4D97-AF65-F5344CB8AC3E}">
        <p14:creationId xmlns:p14="http://schemas.microsoft.com/office/powerpoint/2010/main" val="126064694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89468"/>
            <a:ext cx="13004800" cy="1244261"/>
          </a:xfrm>
        </p:spPr>
        <p:txBody>
          <a:bodyPr>
            <a:normAutofit fontScale="90000"/>
          </a:bodyPr>
          <a:lstStyle/>
          <a:p>
            <a:pPr algn="ctr"/>
            <a:r>
              <a:rPr lang="en-US" sz="4900" b="1" dirty="0">
                <a:solidFill>
                  <a:srgbClr val="6C2008"/>
                </a:solidFill>
              </a:rPr>
              <a:t>ACA Code of Ethics</a:t>
            </a:r>
            <a:br>
              <a:rPr lang="en-US" sz="5227" b="1" dirty="0">
                <a:solidFill>
                  <a:srgbClr val="6C2008"/>
                </a:solidFill>
              </a:rPr>
            </a:br>
            <a:br>
              <a:rPr lang="en-US" sz="5227" b="1" dirty="0">
                <a:solidFill>
                  <a:srgbClr val="6C2008"/>
                </a:solidFill>
              </a:rPr>
            </a:br>
            <a:br>
              <a:rPr lang="en-US" sz="5227" b="1" dirty="0">
                <a:solidFill>
                  <a:srgbClr val="6C2008"/>
                </a:solidFill>
              </a:rPr>
            </a:br>
            <a:br>
              <a:rPr lang="en-US" b="1" dirty="0">
                <a:solidFill>
                  <a:srgbClr val="6C2008"/>
                </a:solidFill>
              </a:rPr>
            </a:br>
            <a:endParaRPr lang="en-US" b="1" dirty="0">
              <a:solidFill>
                <a:srgbClr val="6C2008"/>
              </a:solidFill>
            </a:endParaRPr>
          </a:p>
        </p:txBody>
      </p:sp>
      <p:sp>
        <p:nvSpPr>
          <p:cNvPr id="5" name="Content Placeholder 4"/>
          <p:cNvSpPr>
            <a:spLocks noGrp="1"/>
          </p:cNvSpPr>
          <p:nvPr>
            <p:ph idx="1"/>
          </p:nvPr>
        </p:nvSpPr>
        <p:spPr>
          <a:xfrm>
            <a:off x="289781" y="2592760"/>
            <a:ext cx="12425238" cy="3052666"/>
          </a:xfrm>
        </p:spPr>
        <p:txBody>
          <a:bodyPr>
            <a:noAutofit/>
          </a:bodyPr>
          <a:lstStyle/>
          <a:p>
            <a:pPr marL="0" indent="0">
              <a:buNone/>
            </a:pPr>
            <a:r>
              <a:rPr lang="en-US" sz="2800" b="1" dirty="0">
                <a:solidFill>
                  <a:srgbClr val="6C2008"/>
                </a:solidFill>
                <a:latin typeface="+mj-lt"/>
              </a:rPr>
              <a:t>Section F Supervision, Training, and Teaching</a:t>
            </a:r>
          </a:p>
          <a:p>
            <a:pPr marL="0" indent="0">
              <a:buNone/>
            </a:pPr>
            <a:r>
              <a:rPr lang="en-US" sz="2800" dirty="0">
                <a:solidFill>
                  <a:srgbClr val="6C2008"/>
                </a:solidFill>
                <a:latin typeface="+mj-lt"/>
              </a:rPr>
              <a:t>F.6. Counseling Supervision Evaluation, Remediation, and Endorsement</a:t>
            </a:r>
          </a:p>
          <a:p>
            <a:pPr marL="0" indent="0">
              <a:buNone/>
            </a:pPr>
            <a:r>
              <a:rPr lang="en-US" sz="2800" dirty="0">
                <a:solidFill>
                  <a:srgbClr val="6C2008"/>
                </a:solidFill>
                <a:latin typeface="+mj-lt"/>
              </a:rPr>
              <a:t>a. Evaluation</a:t>
            </a:r>
          </a:p>
          <a:p>
            <a:pPr marL="0" indent="0">
              <a:buNone/>
            </a:pPr>
            <a:r>
              <a:rPr lang="en-US" sz="2800" dirty="0">
                <a:solidFill>
                  <a:srgbClr val="6C2008"/>
                </a:solidFill>
                <a:latin typeface="+mj-lt"/>
              </a:rPr>
              <a:t>Supervisors document and provide supervisees with ongoing feedback regarding their performance and schedule periodic formal evaluative sessions throughout the supervisory relationship.</a:t>
            </a:r>
          </a:p>
        </p:txBody>
      </p:sp>
    </p:spTree>
    <p:extLst>
      <p:ext uri="{BB962C8B-B14F-4D97-AF65-F5344CB8AC3E}">
        <p14:creationId xmlns:p14="http://schemas.microsoft.com/office/powerpoint/2010/main" val="139222599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040" y="282715"/>
            <a:ext cx="12110720" cy="829055"/>
          </a:xfrm>
        </p:spPr>
        <p:txBody>
          <a:bodyPr>
            <a:noAutofit/>
          </a:bodyPr>
          <a:lstStyle/>
          <a:p>
            <a:pPr algn="ctr"/>
            <a:r>
              <a:rPr lang="en-US" sz="4400" b="1" dirty="0">
                <a:solidFill>
                  <a:srgbClr val="6C2008"/>
                </a:solidFill>
                <a:latin typeface="+mn-lt"/>
              </a:rPr>
              <a:t>ACA Code of Ethics</a:t>
            </a:r>
            <a:br>
              <a:rPr lang="en-US" sz="4400" b="1" dirty="0">
                <a:solidFill>
                  <a:srgbClr val="6C2008"/>
                </a:solidFill>
                <a:latin typeface="+mn-lt"/>
              </a:rPr>
            </a:br>
            <a:br>
              <a:rPr lang="en-US" sz="4400" b="1" dirty="0">
                <a:solidFill>
                  <a:srgbClr val="6C2008"/>
                </a:solidFill>
                <a:latin typeface="+mn-lt"/>
              </a:rPr>
            </a:br>
            <a:endParaRPr lang="en-US" sz="4400" b="1" dirty="0">
              <a:solidFill>
                <a:srgbClr val="6C2008"/>
              </a:solidFill>
              <a:latin typeface="+mn-lt"/>
            </a:endParaRPr>
          </a:p>
        </p:txBody>
      </p:sp>
      <p:sp>
        <p:nvSpPr>
          <p:cNvPr id="3" name="Content Placeholder 2"/>
          <p:cNvSpPr>
            <a:spLocks noGrp="1"/>
          </p:cNvSpPr>
          <p:nvPr>
            <p:ph idx="1"/>
          </p:nvPr>
        </p:nvSpPr>
        <p:spPr>
          <a:xfrm>
            <a:off x="447040" y="1443075"/>
            <a:ext cx="12110721" cy="4858334"/>
          </a:xfrm>
        </p:spPr>
        <p:txBody>
          <a:bodyPr>
            <a:no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F.6.b. Gatekeeping and Remediation</a:t>
            </a:r>
          </a:p>
          <a:p>
            <a:pPr marL="0" indent="0">
              <a:buNone/>
            </a:pPr>
            <a:r>
              <a:rPr lang="en-US" sz="2800" dirty="0">
                <a:solidFill>
                  <a:srgbClr val="6C2008"/>
                </a:solidFill>
              </a:rPr>
              <a:t>Through initial and ongoing evaluation, supervisors are aware of supervisee limitations that might impede performance. Supervisors assist supervisees in securing remedial assistance when needed. They recommend dismissal from training programs, applied counseling settings, and state or voluntary professional credentialing processes when those supervisees are unable to demonstrate that they can provide competent professional services to a range of diverse clients. Supervisors seek consultation and document their decisions to dismiss or refer supervisees for assistance. They ensure that supervisees are aware of options available to them to address such decisions.</a:t>
            </a:r>
          </a:p>
        </p:txBody>
      </p:sp>
    </p:spTree>
    <p:extLst>
      <p:ext uri="{BB962C8B-B14F-4D97-AF65-F5344CB8AC3E}">
        <p14:creationId xmlns:p14="http://schemas.microsoft.com/office/powerpoint/2010/main" val="428509562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040" y="325121"/>
            <a:ext cx="12110720" cy="683872"/>
          </a:xfrm>
        </p:spPr>
        <p:txBody>
          <a:bodyPr>
            <a:noAutofit/>
          </a:bodyPr>
          <a:lstStyle/>
          <a:p>
            <a:pPr algn="ctr"/>
            <a:r>
              <a:rPr lang="en-US" sz="4400" b="1" dirty="0">
                <a:solidFill>
                  <a:srgbClr val="6C2008"/>
                </a:solidFill>
              </a:rPr>
              <a:t>ACA Code of Ethics</a:t>
            </a:r>
            <a:br>
              <a:rPr lang="en-US" sz="4400" b="1" dirty="0">
                <a:solidFill>
                  <a:srgbClr val="6C2008"/>
                </a:solidFill>
              </a:rPr>
            </a:br>
            <a:br>
              <a:rPr lang="en-US" sz="4400" b="1" dirty="0">
                <a:solidFill>
                  <a:srgbClr val="6C2008"/>
                </a:solidFill>
              </a:rPr>
            </a:br>
            <a:endParaRPr lang="en-US" sz="4400" b="1" dirty="0">
              <a:solidFill>
                <a:srgbClr val="6C2008"/>
              </a:solidFill>
            </a:endParaRPr>
          </a:p>
        </p:txBody>
      </p:sp>
      <p:sp>
        <p:nvSpPr>
          <p:cNvPr id="3" name="Content Placeholder 2"/>
          <p:cNvSpPr>
            <a:spLocks noGrp="1"/>
          </p:cNvSpPr>
          <p:nvPr>
            <p:ph idx="1"/>
          </p:nvPr>
        </p:nvSpPr>
        <p:spPr>
          <a:xfrm>
            <a:off x="233238" y="2470382"/>
            <a:ext cx="12538323" cy="3944821"/>
          </a:xfrm>
        </p:spPr>
        <p:txBody>
          <a:bodyPr>
            <a:no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F.6.c. Counseling for Supervisees</a:t>
            </a:r>
          </a:p>
          <a:p>
            <a:pPr marL="0" indent="0">
              <a:buNone/>
            </a:pPr>
            <a:r>
              <a:rPr lang="en-US" sz="2800" dirty="0">
                <a:solidFill>
                  <a:srgbClr val="6C2008"/>
                </a:solidFill>
              </a:rPr>
              <a:t>If supervisees request counseling, the supervisor assists the supervisee in identifying appropriate services. Supervisors do not provide counseling services to supervisees. Supervisors address interpersonal competencies in terms of the impact of these issues on clients, the supervisory relationship, and professional functioning.</a:t>
            </a:r>
          </a:p>
        </p:txBody>
      </p:sp>
    </p:spTree>
    <p:extLst>
      <p:ext uri="{BB962C8B-B14F-4D97-AF65-F5344CB8AC3E}">
        <p14:creationId xmlns:p14="http://schemas.microsoft.com/office/powerpoint/2010/main" val="149143074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040" y="308829"/>
            <a:ext cx="12110720" cy="835221"/>
          </a:xfrm>
        </p:spPr>
        <p:txBody>
          <a:bodyPr>
            <a:noAutofit/>
          </a:bodyPr>
          <a:lstStyle/>
          <a:p>
            <a:pPr algn="ctr"/>
            <a:r>
              <a:rPr lang="en-US" sz="4400" b="1" dirty="0">
                <a:solidFill>
                  <a:srgbClr val="6C2008"/>
                </a:solidFill>
              </a:rPr>
              <a:t>ACA Code of Ethics</a:t>
            </a:r>
            <a:br>
              <a:rPr lang="en-US" sz="4400" b="1" dirty="0">
                <a:solidFill>
                  <a:srgbClr val="6C2008"/>
                </a:solidFill>
              </a:rPr>
            </a:br>
            <a:br>
              <a:rPr lang="en-US" sz="4400" b="1" dirty="0">
                <a:solidFill>
                  <a:srgbClr val="6C2008"/>
                </a:solidFill>
              </a:rPr>
            </a:br>
            <a:endParaRPr lang="en-US" sz="4400" b="1" dirty="0">
              <a:solidFill>
                <a:srgbClr val="6C2008"/>
              </a:solidFill>
            </a:endParaRPr>
          </a:p>
        </p:txBody>
      </p:sp>
      <p:sp>
        <p:nvSpPr>
          <p:cNvPr id="3" name="Content Placeholder 2"/>
          <p:cNvSpPr>
            <a:spLocks noGrp="1"/>
          </p:cNvSpPr>
          <p:nvPr>
            <p:ph idx="1"/>
          </p:nvPr>
        </p:nvSpPr>
        <p:spPr>
          <a:xfrm>
            <a:off x="381662" y="2258954"/>
            <a:ext cx="12241475" cy="3784037"/>
          </a:xfrm>
        </p:spPr>
        <p:txBody>
          <a:bodyPr>
            <a:no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F.6.d. Endorsements</a:t>
            </a:r>
          </a:p>
          <a:p>
            <a:pPr marL="0" indent="0">
              <a:buNone/>
            </a:pPr>
            <a:r>
              <a:rPr lang="en-US" sz="2800" dirty="0">
                <a:solidFill>
                  <a:srgbClr val="6C2008"/>
                </a:solidFill>
              </a:rPr>
              <a:t>Supervisors endorse supervisees for certification, licensure, employment, or completion of an academic or training program only when they believe that supervisees are qualified for the endorsement. Regardless of qualifications, supervisors do not endorse supervisees whom they believe to be impaired in any way that would interfere with the performance of the duties associated with the endorsement.</a:t>
            </a:r>
          </a:p>
        </p:txBody>
      </p:sp>
    </p:spTree>
    <p:extLst>
      <p:ext uri="{BB962C8B-B14F-4D97-AF65-F5344CB8AC3E}">
        <p14:creationId xmlns:p14="http://schemas.microsoft.com/office/powerpoint/2010/main" val="242702117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6494" y="325123"/>
            <a:ext cx="12110720" cy="975359"/>
          </a:xfrm>
        </p:spPr>
        <p:txBody>
          <a:bodyPr>
            <a:noAutofit/>
          </a:bodyPr>
          <a:lstStyle/>
          <a:p>
            <a:pPr algn="ctr"/>
            <a:r>
              <a:rPr lang="en-US" sz="4400" b="1" dirty="0">
                <a:solidFill>
                  <a:srgbClr val="6C2008"/>
                </a:solidFill>
              </a:rPr>
              <a:t>ACA Code of Ethics</a:t>
            </a:r>
            <a:br>
              <a:rPr lang="en-US" sz="4400" b="1" dirty="0">
                <a:solidFill>
                  <a:srgbClr val="6C2008"/>
                </a:solidFill>
              </a:rPr>
            </a:br>
            <a:br>
              <a:rPr lang="en-US" sz="4400" b="1" dirty="0">
                <a:solidFill>
                  <a:srgbClr val="6C2008"/>
                </a:solidFill>
              </a:rPr>
            </a:br>
            <a:endParaRPr lang="en-US" sz="4400" b="1" dirty="0">
              <a:solidFill>
                <a:srgbClr val="6C2008"/>
              </a:solidFill>
            </a:endParaRPr>
          </a:p>
        </p:txBody>
      </p:sp>
      <p:sp>
        <p:nvSpPr>
          <p:cNvPr id="3" name="Content Placeholder 2"/>
          <p:cNvSpPr>
            <a:spLocks noGrp="1"/>
          </p:cNvSpPr>
          <p:nvPr>
            <p:ph idx="1"/>
          </p:nvPr>
        </p:nvSpPr>
        <p:spPr>
          <a:xfrm>
            <a:off x="294421" y="1300482"/>
            <a:ext cx="12594866" cy="4931354"/>
          </a:xfrm>
        </p:spPr>
        <p:txBody>
          <a:bodyPr>
            <a:no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F.7. Responsibilities of Counselor Educators</a:t>
            </a:r>
          </a:p>
          <a:p>
            <a:pPr marL="0" indent="0">
              <a:buNone/>
            </a:pPr>
            <a:r>
              <a:rPr lang="en-US" sz="2800" dirty="0">
                <a:solidFill>
                  <a:srgbClr val="6C2008"/>
                </a:solidFill>
              </a:rPr>
              <a:t>F.7.a. Counselor Educators</a:t>
            </a:r>
          </a:p>
          <a:p>
            <a:pPr marL="0" indent="0">
              <a:buNone/>
            </a:pPr>
            <a:r>
              <a:rPr lang="en-US" sz="2800" dirty="0">
                <a:solidFill>
                  <a:srgbClr val="6C2008"/>
                </a:solidFill>
              </a:rPr>
              <a:t>Counselor educators who are responsible for developing, implementing, and supervising educational programs are skilled as teachers and practitioners. They are knowledgeable regarding the ethical, legal, and regulatory aspects of the profession; are skilled in applying that knowledge; and make students and supervisees aware of their responsibilities. Whether in traditional, hybrid, and/or online formats, counselor educators conduct counselor education and training programs in an ethical manner and serve as role models for professional behavior.</a:t>
            </a:r>
          </a:p>
        </p:txBody>
      </p:sp>
    </p:spTree>
    <p:extLst>
      <p:ext uri="{BB962C8B-B14F-4D97-AF65-F5344CB8AC3E}">
        <p14:creationId xmlns:p14="http://schemas.microsoft.com/office/powerpoint/2010/main" val="282566356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25121"/>
            <a:ext cx="12110720" cy="835221"/>
          </a:xfrm>
        </p:spPr>
        <p:txBody>
          <a:bodyPr>
            <a:noAutofit/>
          </a:bodyPr>
          <a:lstStyle/>
          <a:p>
            <a:pPr algn="ctr"/>
            <a:r>
              <a:rPr lang="en-US" sz="4400" b="1" dirty="0">
                <a:solidFill>
                  <a:srgbClr val="6C2008"/>
                </a:solidFill>
              </a:rPr>
              <a:t>ACA Code of Ethics</a:t>
            </a:r>
            <a:br>
              <a:rPr lang="en-US" sz="4400" b="1" dirty="0">
                <a:solidFill>
                  <a:srgbClr val="6C2008"/>
                </a:solidFill>
              </a:rPr>
            </a:br>
            <a:br>
              <a:rPr lang="en-US" sz="4400" b="1" dirty="0">
                <a:solidFill>
                  <a:srgbClr val="6C2008"/>
                </a:solidFill>
              </a:rPr>
            </a:br>
            <a:endParaRPr lang="en-US" sz="4400" b="1" dirty="0">
              <a:solidFill>
                <a:srgbClr val="6C2008"/>
              </a:solidFill>
              <a:latin typeface="Mongolian Baiti" panose="03000500000000000000" pitchFamily="66" charset="0"/>
              <a:cs typeface="Mongolian Baiti" panose="03000500000000000000" pitchFamily="66" charset="0"/>
            </a:endParaRPr>
          </a:p>
        </p:txBody>
      </p:sp>
      <p:sp>
        <p:nvSpPr>
          <p:cNvPr id="3" name="Content Placeholder 2"/>
          <p:cNvSpPr>
            <a:spLocks noGrp="1"/>
          </p:cNvSpPr>
          <p:nvPr>
            <p:ph idx="1"/>
          </p:nvPr>
        </p:nvSpPr>
        <p:spPr>
          <a:xfrm>
            <a:off x="339255" y="1595373"/>
            <a:ext cx="12665545" cy="5291120"/>
          </a:xfrm>
        </p:spPr>
        <p:txBody>
          <a:bodyPr>
            <a:noAutofit/>
          </a:bodyPr>
          <a:lstStyle/>
          <a:p>
            <a:pPr marL="0" indent="0">
              <a:buNone/>
            </a:pPr>
            <a:r>
              <a:rPr lang="en-US" sz="2800" b="1" dirty="0">
                <a:solidFill>
                  <a:srgbClr val="6C2008"/>
                </a:solidFill>
                <a:latin typeface="+mj-lt"/>
              </a:rPr>
              <a:t>Section F Supervision, Training, and Teaching</a:t>
            </a:r>
          </a:p>
          <a:p>
            <a:pPr marL="0" indent="0">
              <a:buNone/>
            </a:pPr>
            <a:r>
              <a:rPr lang="en-US" sz="2800" dirty="0">
                <a:solidFill>
                  <a:srgbClr val="6C2008"/>
                </a:solidFill>
                <a:latin typeface="+mj-lt"/>
              </a:rPr>
              <a:t>F.7. Responsibilities of Counselor Educators</a:t>
            </a:r>
          </a:p>
          <a:p>
            <a:pPr marL="0" indent="0">
              <a:buNone/>
            </a:pPr>
            <a:r>
              <a:rPr lang="en-US" sz="2800" dirty="0">
                <a:solidFill>
                  <a:srgbClr val="6C2008"/>
                </a:solidFill>
                <a:latin typeface="+mj-lt"/>
              </a:rPr>
              <a:t>F.7.i. Field Placements</a:t>
            </a:r>
          </a:p>
          <a:p>
            <a:pPr marL="0" indent="0">
              <a:buNone/>
            </a:pPr>
            <a:r>
              <a:rPr lang="en-US" sz="2800" dirty="0">
                <a:solidFill>
                  <a:srgbClr val="6C2008"/>
                </a:solidFill>
                <a:latin typeface="+mj-lt"/>
              </a:rPr>
              <a:t>Counselor educators develop clear policies and provide direct assistance within their training programs regarding appropriate field placement and other clinical experiences. Counselor educators provide clearly stated roles and responsibilities for the student or supervisee, the site supervisor, and the program supervisor. They confirm that site supervisors are qualified to provide supervision in the formats in which services are provided and inform site supervisors of their professional and ethical responsibilities in this role.</a:t>
            </a:r>
          </a:p>
        </p:txBody>
      </p:sp>
    </p:spTree>
    <p:extLst>
      <p:ext uri="{BB962C8B-B14F-4D97-AF65-F5344CB8AC3E}">
        <p14:creationId xmlns:p14="http://schemas.microsoft.com/office/powerpoint/2010/main" val="237527662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029020"/>
            <a:ext cx="13004800" cy="3257162"/>
          </a:xfrm>
        </p:spPr>
        <p:txBody>
          <a:bodyPr>
            <a:normAutofit/>
          </a:bodyPr>
          <a:lstStyle/>
          <a:p>
            <a:pPr marL="0" indent="0" algn="ctr">
              <a:buNone/>
            </a:pPr>
            <a:r>
              <a:rPr lang="en-US" sz="4400" b="1" dirty="0">
                <a:solidFill>
                  <a:srgbClr val="6C2008"/>
                </a:solidFill>
                <a:cs typeface="Times New Roman" panose="02020603050405020304" pitchFamily="18" charset="0"/>
              </a:rPr>
              <a:t>End </a:t>
            </a:r>
            <a:br>
              <a:rPr lang="en-US" sz="4400" b="1" dirty="0">
                <a:solidFill>
                  <a:srgbClr val="6C2008"/>
                </a:solidFill>
                <a:cs typeface="Times New Roman" panose="02020603050405020304" pitchFamily="18" charset="0"/>
              </a:rPr>
            </a:br>
            <a:r>
              <a:rPr lang="en-US" sz="4400" b="1" dirty="0">
                <a:solidFill>
                  <a:srgbClr val="6C2008"/>
                </a:solidFill>
                <a:cs typeface="Times New Roman" panose="02020603050405020304" pitchFamily="18" charset="0"/>
              </a:rPr>
              <a:t>Counseling Supervision: MODULE 5</a:t>
            </a:r>
            <a:endParaRPr lang="en-US" sz="4400" dirty="0">
              <a:solidFill>
                <a:srgbClr val="660033"/>
              </a:solidFill>
            </a:endParaRPr>
          </a:p>
        </p:txBody>
      </p:sp>
    </p:spTree>
    <p:extLst>
      <p:ext uri="{BB962C8B-B14F-4D97-AF65-F5344CB8AC3E}">
        <p14:creationId xmlns:p14="http://schemas.microsoft.com/office/powerpoint/2010/main" val="272196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204" y="349712"/>
            <a:ext cx="12418391" cy="1413934"/>
          </a:xfrm>
        </p:spPr>
        <p:txBody>
          <a:bodyPr/>
          <a:lstStyle/>
          <a:p>
            <a:pPr algn="ctr"/>
            <a:r>
              <a:rPr lang="en-US" sz="4400" b="1" dirty="0">
                <a:solidFill>
                  <a:srgbClr val="6C2008"/>
                </a:solidFill>
                <a:latin typeface="+mn-lt"/>
                <a:cs typeface="Times New Roman" panose="02020603050405020304" pitchFamily="18" charset="0"/>
              </a:rPr>
              <a:t>Counseling Supervision: MODULE 2</a:t>
            </a:r>
            <a:endParaRPr lang="en-US" sz="4400" dirty="0">
              <a:latin typeface="+mn-lt"/>
            </a:endParaRPr>
          </a:p>
        </p:txBody>
      </p:sp>
      <p:sp>
        <p:nvSpPr>
          <p:cNvPr id="3" name="Content Placeholder 2"/>
          <p:cNvSpPr>
            <a:spLocks noGrp="1"/>
          </p:cNvSpPr>
          <p:nvPr>
            <p:ph idx="1"/>
          </p:nvPr>
        </p:nvSpPr>
        <p:spPr>
          <a:xfrm>
            <a:off x="1605283" y="2529840"/>
            <a:ext cx="10828570" cy="4785360"/>
          </a:xfrm>
        </p:spPr>
        <p:txBody>
          <a:bodyPr>
            <a:normAutofit/>
          </a:bodyPr>
          <a:lstStyle/>
          <a:p>
            <a:pPr marL="0" indent="0">
              <a:buNone/>
            </a:pPr>
            <a:r>
              <a:rPr lang="en-US" sz="2800" b="1" dirty="0">
                <a:solidFill>
                  <a:srgbClr val="6C2008"/>
                </a:solidFill>
              </a:rPr>
              <a:t>In this module, we will discuss:</a:t>
            </a:r>
          </a:p>
          <a:p>
            <a:r>
              <a:rPr lang="en-US" sz="2800" dirty="0">
                <a:solidFill>
                  <a:srgbClr val="6C2008"/>
                </a:solidFill>
              </a:rPr>
              <a:t>What is supervision?</a:t>
            </a:r>
          </a:p>
          <a:p>
            <a:r>
              <a:rPr lang="en-US" sz="2800" dirty="0">
                <a:solidFill>
                  <a:srgbClr val="6C2008"/>
                </a:solidFill>
              </a:rPr>
              <a:t>Is supervision: Clinical? Administrative? Both?</a:t>
            </a:r>
          </a:p>
          <a:p>
            <a:r>
              <a:rPr lang="en-US" sz="2800" dirty="0">
                <a:solidFill>
                  <a:srgbClr val="6C2008"/>
                </a:solidFill>
              </a:rPr>
              <a:t>How well prepared do you feel to fulfill each of these roles?</a:t>
            </a:r>
          </a:p>
        </p:txBody>
      </p:sp>
    </p:spTree>
    <p:extLst>
      <p:ext uri="{BB962C8B-B14F-4D97-AF65-F5344CB8AC3E}">
        <p14:creationId xmlns:p14="http://schemas.microsoft.com/office/powerpoint/2010/main" val="3458723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2000"/>
                                        <p:tgtEl>
                                          <p:spTgt spid="3">
                                            <p:txEl>
                                              <p:pRg st="0" end="0"/>
                                            </p:txEl>
                                          </p:spTgt>
                                        </p:tgtEl>
                                      </p:cBhvr>
                                    </p:animEffect>
                                  </p:childTnLst>
                                </p:cTn>
                              </p:par>
                            </p:childTnLst>
                          </p:cTn>
                        </p:par>
                        <p:par>
                          <p:cTn id="9" fill="hold">
                            <p:stCondLst>
                              <p:cond delay="2500"/>
                            </p:stCondLst>
                            <p:childTnLst>
                              <p:par>
                                <p:cTn id="10" presetID="12" presetClass="entr" presetSubtype="4" fill="hold" nodeType="after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3" dur="2000"/>
                                        <p:tgtEl>
                                          <p:spTgt spid="3">
                                            <p:txEl>
                                              <p:pRg st="1" end="1"/>
                                            </p:txEl>
                                          </p:spTgt>
                                        </p:tgtEl>
                                      </p:cBhvr>
                                    </p:animEffect>
                                  </p:childTnLst>
                                </p:cTn>
                              </p:par>
                            </p:childTnLst>
                          </p:cTn>
                        </p:par>
                        <p:par>
                          <p:cTn id="14" fill="hold">
                            <p:stCondLst>
                              <p:cond delay="5000"/>
                            </p:stCondLst>
                            <p:childTnLst>
                              <p:par>
                                <p:cTn id="15" presetID="12" presetClass="entr" presetSubtype="4" fill="hold" nodeType="afterEffect">
                                  <p:stCondLst>
                                    <p:cond delay="5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8" dur="2000"/>
                                        <p:tgtEl>
                                          <p:spTgt spid="3">
                                            <p:txEl>
                                              <p:pRg st="2" end="2"/>
                                            </p:txEl>
                                          </p:spTgt>
                                        </p:tgtEl>
                                      </p:cBhvr>
                                    </p:animEffect>
                                  </p:childTnLst>
                                </p:cTn>
                              </p:par>
                            </p:childTnLst>
                          </p:cTn>
                        </p:par>
                        <p:par>
                          <p:cTn id="19" fill="hold">
                            <p:stCondLst>
                              <p:cond delay="7500"/>
                            </p:stCondLst>
                            <p:childTnLst>
                              <p:par>
                                <p:cTn id="20" presetID="12" presetClass="entr" presetSubtype="4" fill="hold" nodeType="afterEffect">
                                  <p:stCondLst>
                                    <p:cond delay="5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20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8"/>
            <a:ext cx="13004800" cy="1413934"/>
          </a:xfrm>
        </p:spPr>
        <p:txBody>
          <a:bodyPr/>
          <a:lstStyle/>
          <a:p>
            <a:pPr algn="ctr"/>
            <a:r>
              <a:rPr lang="en-US" sz="4400" b="1" dirty="0">
                <a:solidFill>
                  <a:srgbClr val="6C2008"/>
                </a:solidFill>
                <a:latin typeface="+mn-lt"/>
                <a:cs typeface="Times New Roman" panose="02020603050405020304" pitchFamily="18" charset="0"/>
              </a:rPr>
              <a:t>Counseling Supervision: MODULE 2</a:t>
            </a:r>
            <a:endParaRPr lang="en-US" sz="4400" dirty="0">
              <a:latin typeface="+mn-lt"/>
            </a:endParaRPr>
          </a:p>
        </p:txBody>
      </p:sp>
      <p:sp>
        <p:nvSpPr>
          <p:cNvPr id="3" name="Content Placeholder 2"/>
          <p:cNvSpPr>
            <a:spLocks noGrp="1"/>
          </p:cNvSpPr>
          <p:nvPr>
            <p:ph idx="1"/>
          </p:nvPr>
        </p:nvSpPr>
        <p:spPr>
          <a:xfrm>
            <a:off x="402866" y="3021718"/>
            <a:ext cx="12199068" cy="3016857"/>
          </a:xfrm>
        </p:spPr>
        <p:txBody>
          <a:bodyPr>
            <a:normAutofit/>
          </a:bodyPr>
          <a:lstStyle/>
          <a:p>
            <a:pPr marL="0" indent="0">
              <a:buNone/>
            </a:pPr>
            <a:r>
              <a:rPr lang="en-US" sz="2800" b="1" dirty="0">
                <a:solidFill>
                  <a:srgbClr val="6C2008"/>
                </a:solidFill>
                <a:cs typeface="Times New Roman" panose="02020603050405020304" pitchFamily="18" charset="0"/>
              </a:rPr>
              <a:t>Definition of Supervision:</a:t>
            </a:r>
          </a:p>
          <a:p>
            <a:pPr marL="0" indent="0">
              <a:buNone/>
            </a:pPr>
            <a:r>
              <a:rPr lang="en-US" sz="2800" dirty="0">
                <a:solidFill>
                  <a:srgbClr val="6C2008"/>
                </a:solidFill>
                <a:cs typeface="Times New Roman" panose="02020603050405020304" pitchFamily="18" charset="0"/>
              </a:rPr>
              <a:t>An intervention provided by a more senior member of a profession to a more junior member of that same profession (Bernard &amp; Goodyear, 2004)</a:t>
            </a:r>
          </a:p>
        </p:txBody>
      </p:sp>
    </p:spTree>
    <p:extLst>
      <p:ext uri="{BB962C8B-B14F-4D97-AF65-F5344CB8AC3E}">
        <p14:creationId xmlns:p14="http://schemas.microsoft.com/office/powerpoint/2010/main" val="124936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2000"/>
                                        <p:tgtEl>
                                          <p:spTgt spid="3">
                                            <p:txEl>
                                              <p:pRg st="0" end="0"/>
                                            </p:txEl>
                                          </p:spTgt>
                                        </p:tgtEl>
                                      </p:cBhvr>
                                    </p:animEffect>
                                  </p:childTnLst>
                                </p:cTn>
                              </p:par>
                            </p:childTnLst>
                          </p:cTn>
                        </p:par>
                        <p:par>
                          <p:cTn id="9" fill="hold">
                            <p:stCondLst>
                              <p:cond delay="2500"/>
                            </p:stCondLst>
                            <p:childTnLst>
                              <p:par>
                                <p:cTn id="10" presetID="12" presetClass="entr" presetSubtype="4" fill="hold" nodeType="after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3"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8"/>
            <a:ext cx="13004800" cy="1413934"/>
          </a:xfrm>
        </p:spPr>
        <p:txBody>
          <a:bodyPr/>
          <a:lstStyle/>
          <a:p>
            <a:pPr algn="ctr"/>
            <a:r>
              <a:rPr lang="en-US" sz="4400" b="1" dirty="0">
                <a:solidFill>
                  <a:srgbClr val="6C2008"/>
                </a:solidFill>
                <a:latin typeface="+mn-lt"/>
                <a:cs typeface="Times New Roman" panose="02020603050405020304" pitchFamily="18" charset="0"/>
              </a:rPr>
              <a:t>Counseling Supervision: MODULE 2</a:t>
            </a:r>
            <a:endParaRPr lang="en-US" sz="4400" dirty="0">
              <a:latin typeface="+mn-lt"/>
            </a:endParaRPr>
          </a:p>
        </p:txBody>
      </p:sp>
      <p:sp>
        <p:nvSpPr>
          <p:cNvPr id="3" name="Content Placeholder 2"/>
          <p:cNvSpPr>
            <a:spLocks noGrp="1"/>
          </p:cNvSpPr>
          <p:nvPr>
            <p:ph idx="1"/>
          </p:nvPr>
        </p:nvSpPr>
        <p:spPr>
          <a:xfrm>
            <a:off x="720919" y="1803402"/>
            <a:ext cx="11562963" cy="4785360"/>
          </a:xfrm>
        </p:spPr>
        <p:txBody>
          <a:bodyPr>
            <a:normAutofit/>
          </a:bodyPr>
          <a:lstStyle/>
          <a:p>
            <a:pPr marL="0" indent="0">
              <a:buNone/>
            </a:pPr>
            <a:r>
              <a:rPr lang="en-US" sz="2800" b="1" dirty="0">
                <a:solidFill>
                  <a:srgbClr val="6C2008"/>
                </a:solidFill>
                <a:cs typeface="Times New Roman" panose="02020603050405020304" pitchFamily="18" charset="0"/>
              </a:rPr>
              <a:t>The supervision relationship is:</a:t>
            </a:r>
          </a:p>
          <a:p>
            <a:r>
              <a:rPr lang="en-US" sz="2800" dirty="0">
                <a:solidFill>
                  <a:srgbClr val="6C2008"/>
                </a:solidFill>
                <a:cs typeface="Times New Roman" panose="02020603050405020304" pitchFamily="18" charset="0"/>
              </a:rPr>
              <a:t>Evaluative</a:t>
            </a:r>
          </a:p>
          <a:p>
            <a:r>
              <a:rPr lang="en-US" sz="2800" dirty="0">
                <a:solidFill>
                  <a:srgbClr val="6C2008"/>
                </a:solidFill>
                <a:cs typeface="Times New Roman" panose="02020603050405020304" pitchFamily="18" charset="0"/>
              </a:rPr>
              <a:t>Extends over time</a:t>
            </a:r>
          </a:p>
          <a:p>
            <a:pPr marL="0" indent="0">
              <a:buNone/>
            </a:pPr>
            <a:r>
              <a:rPr lang="en-US" sz="2800" b="1" dirty="0">
                <a:solidFill>
                  <a:srgbClr val="6C2008"/>
                </a:solidFill>
                <a:cs typeface="Times New Roman" panose="02020603050405020304" pitchFamily="18" charset="0"/>
              </a:rPr>
              <a:t>Has simultaneous purposes of:</a:t>
            </a:r>
          </a:p>
          <a:p>
            <a:r>
              <a:rPr lang="en-US" sz="2800" dirty="0">
                <a:solidFill>
                  <a:srgbClr val="6C2008"/>
                </a:solidFill>
                <a:cs typeface="Times New Roman" panose="02020603050405020304" pitchFamily="18" charset="0"/>
              </a:rPr>
              <a:t>Enhancing professional functioning</a:t>
            </a:r>
          </a:p>
          <a:p>
            <a:r>
              <a:rPr lang="en-US" sz="2800" dirty="0">
                <a:solidFill>
                  <a:srgbClr val="6C2008"/>
                </a:solidFill>
                <a:cs typeface="Times New Roman" panose="02020603050405020304" pitchFamily="18" charset="0"/>
              </a:rPr>
              <a:t>Monitoring quality</a:t>
            </a:r>
          </a:p>
          <a:p>
            <a:r>
              <a:rPr lang="en-US" sz="2800" dirty="0">
                <a:solidFill>
                  <a:srgbClr val="6C2008"/>
                </a:solidFill>
                <a:cs typeface="Times New Roman" panose="02020603050405020304" pitchFamily="18" charset="0"/>
              </a:rPr>
              <a:t>Gatekeeping for the profession</a:t>
            </a:r>
          </a:p>
          <a:p>
            <a:endParaRPr lang="en-US" sz="3200" dirty="0">
              <a:solidFill>
                <a:srgbClr val="660033"/>
              </a:solidFill>
            </a:endParaRPr>
          </a:p>
        </p:txBody>
      </p:sp>
    </p:spTree>
    <p:extLst>
      <p:ext uri="{BB962C8B-B14F-4D97-AF65-F5344CB8AC3E}">
        <p14:creationId xmlns:p14="http://schemas.microsoft.com/office/powerpoint/2010/main" val="2821552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ppt_x</p:attrName>
                                        </p:attrNameLst>
                                      </p:cBhvr>
                                      <p:tavLst>
                                        <p:tav tm="0">
                                          <p:val>
                                            <p:strVal val="#ppt_x+#ppt_w*1.125000"/>
                                          </p:val>
                                        </p:tav>
                                        <p:tav tm="100000">
                                          <p:val>
                                            <p:strVal val="#ppt_x"/>
                                          </p:val>
                                        </p:tav>
                                      </p:tavLst>
                                    </p:anim>
                                    <p:animEffect transition="in" filter="wipe(left)">
                                      <p:cBhvr>
                                        <p:cTn id="8" dur="2000"/>
                                        <p:tgtEl>
                                          <p:spTgt spid="3">
                                            <p:txEl>
                                              <p:pRg st="0" end="0"/>
                                            </p:txEl>
                                          </p:spTgt>
                                        </p:tgtEl>
                                      </p:cBhvr>
                                    </p:animEffect>
                                  </p:childTnLst>
                                </p:cTn>
                              </p:par>
                            </p:childTnLst>
                          </p:cTn>
                        </p:par>
                        <p:par>
                          <p:cTn id="9" fill="hold">
                            <p:stCondLst>
                              <p:cond delay="2500"/>
                            </p:stCondLst>
                            <p:childTnLst>
                              <p:par>
                                <p:cTn id="10" presetID="12" presetClass="entr" presetSubtype="2" fill="hold" nodeType="after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3" dur="2000"/>
                                        <p:tgtEl>
                                          <p:spTgt spid="3">
                                            <p:txEl>
                                              <p:pRg st="1" end="1"/>
                                            </p:txEl>
                                          </p:spTgt>
                                        </p:tgtEl>
                                      </p:cBhvr>
                                    </p:animEffect>
                                  </p:childTnLst>
                                </p:cTn>
                              </p:par>
                            </p:childTnLst>
                          </p:cTn>
                        </p:par>
                        <p:par>
                          <p:cTn id="14" fill="hold">
                            <p:stCondLst>
                              <p:cond delay="5000"/>
                            </p:stCondLst>
                            <p:childTnLst>
                              <p:par>
                                <p:cTn id="15" presetID="12" presetClass="entr" presetSubtype="2" fill="hold" nodeType="afterEffect">
                                  <p:stCondLst>
                                    <p:cond delay="5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8" dur="2000"/>
                                        <p:tgtEl>
                                          <p:spTgt spid="3">
                                            <p:txEl>
                                              <p:pRg st="2" end="2"/>
                                            </p:txEl>
                                          </p:spTgt>
                                        </p:tgtEl>
                                      </p:cBhvr>
                                    </p:animEffect>
                                  </p:childTnLst>
                                </p:cTn>
                              </p:par>
                            </p:childTnLst>
                          </p:cTn>
                        </p:par>
                        <p:par>
                          <p:cTn id="19" fill="hold">
                            <p:stCondLst>
                              <p:cond delay="7500"/>
                            </p:stCondLst>
                            <p:childTnLst>
                              <p:par>
                                <p:cTn id="20" presetID="12" presetClass="entr" presetSubtype="2" fill="hold" nodeType="afterEffect">
                                  <p:stCondLst>
                                    <p:cond delay="5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23" dur="2000"/>
                                        <p:tgtEl>
                                          <p:spTgt spid="3">
                                            <p:txEl>
                                              <p:pRg st="3" end="3"/>
                                            </p:txEl>
                                          </p:spTgt>
                                        </p:tgtEl>
                                      </p:cBhvr>
                                    </p:animEffect>
                                  </p:childTnLst>
                                </p:cTn>
                              </p:par>
                            </p:childTnLst>
                          </p:cTn>
                        </p:par>
                        <p:par>
                          <p:cTn id="24" fill="hold">
                            <p:stCondLst>
                              <p:cond delay="10000"/>
                            </p:stCondLst>
                            <p:childTnLst>
                              <p:par>
                                <p:cTn id="25" presetID="12" presetClass="entr" presetSubtype="2" fill="hold" nodeType="afterEffect">
                                  <p:stCondLst>
                                    <p:cond delay="50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2000"/>
                                        <p:tgtEl>
                                          <p:spTgt spid="3">
                                            <p:txEl>
                                              <p:pRg st="4" end="4"/>
                                            </p:txEl>
                                          </p:spTgt>
                                        </p:tgtEl>
                                        <p:attrNameLst>
                                          <p:attrName>ppt_x</p:attrName>
                                        </p:attrNameLst>
                                      </p:cBhvr>
                                      <p:tavLst>
                                        <p:tav tm="0">
                                          <p:val>
                                            <p:strVal val="#ppt_x+#ppt_w*1.125000"/>
                                          </p:val>
                                        </p:tav>
                                        <p:tav tm="100000">
                                          <p:val>
                                            <p:strVal val="#ppt_x"/>
                                          </p:val>
                                        </p:tav>
                                      </p:tavLst>
                                    </p:anim>
                                    <p:animEffect transition="in" filter="wipe(left)">
                                      <p:cBhvr>
                                        <p:cTn id="28" dur="2000"/>
                                        <p:tgtEl>
                                          <p:spTgt spid="3">
                                            <p:txEl>
                                              <p:pRg st="4" end="4"/>
                                            </p:txEl>
                                          </p:spTgt>
                                        </p:tgtEl>
                                      </p:cBhvr>
                                    </p:animEffect>
                                  </p:childTnLst>
                                </p:cTn>
                              </p:par>
                            </p:childTnLst>
                          </p:cTn>
                        </p:par>
                        <p:par>
                          <p:cTn id="29" fill="hold">
                            <p:stCondLst>
                              <p:cond delay="12500"/>
                            </p:stCondLst>
                            <p:childTnLst>
                              <p:par>
                                <p:cTn id="30" presetID="12" presetClass="entr" presetSubtype="2" fill="hold" nodeType="afterEffect">
                                  <p:stCondLst>
                                    <p:cond delay="50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2000"/>
                                        <p:tgtEl>
                                          <p:spTgt spid="3">
                                            <p:txEl>
                                              <p:pRg st="5" end="5"/>
                                            </p:txEl>
                                          </p:spTgt>
                                        </p:tgtEl>
                                        <p:attrNameLst>
                                          <p:attrName>ppt_x</p:attrName>
                                        </p:attrNameLst>
                                      </p:cBhvr>
                                      <p:tavLst>
                                        <p:tav tm="0">
                                          <p:val>
                                            <p:strVal val="#ppt_x+#ppt_w*1.125000"/>
                                          </p:val>
                                        </p:tav>
                                        <p:tav tm="100000">
                                          <p:val>
                                            <p:strVal val="#ppt_x"/>
                                          </p:val>
                                        </p:tav>
                                      </p:tavLst>
                                    </p:anim>
                                    <p:animEffect transition="in" filter="wipe(left)">
                                      <p:cBhvr>
                                        <p:cTn id="33" dur="2000"/>
                                        <p:tgtEl>
                                          <p:spTgt spid="3">
                                            <p:txEl>
                                              <p:pRg st="5" end="5"/>
                                            </p:txEl>
                                          </p:spTgt>
                                        </p:tgtEl>
                                      </p:cBhvr>
                                    </p:animEffect>
                                  </p:childTnLst>
                                </p:cTn>
                              </p:par>
                            </p:childTnLst>
                          </p:cTn>
                        </p:par>
                        <p:par>
                          <p:cTn id="34" fill="hold">
                            <p:stCondLst>
                              <p:cond delay="15000"/>
                            </p:stCondLst>
                            <p:childTnLst>
                              <p:par>
                                <p:cTn id="35" presetID="12" presetClass="entr" presetSubtype="2" fill="hold" nodeType="afterEffect">
                                  <p:stCondLst>
                                    <p:cond delay="50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2000"/>
                                        <p:tgtEl>
                                          <p:spTgt spid="3">
                                            <p:txEl>
                                              <p:pRg st="6" end="6"/>
                                            </p:txEl>
                                          </p:spTgt>
                                        </p:tgtEl>
                                        <p:attrNameLst>
                                          <p:attrName>ppt_x</p:attrName>
                                        </p:attrNameLst>
                                      </p:cBhvr>
                                      <p:tavLst>
                                        <p:tav tm="0">
                                          <p:val>
                                            <p:strVal val="#ppt_x+#ppt_w*1.125000"/>
                                          </p:val>
                                        </p:tav>
                                        <p:tav tm="100000">
                                          <p:val>
                                            <p:strVal val="#ppt_x"/>
                                          </p:val>
                                        </p:tav>
                                      </p:tavLst>
                                    </p:anim>
                                    <p:animEffect transition="in" filter="wipe(left)">
                                      <p:cBhvr>
                                        <p:cTn id="38"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8"/>
            <a:ext cx="13004800" cy="1413934"/>
          </a:xfrm>
        </p:spPr>
        <p:txBody>
          <a:bodyPr/>
          <a:lstStyle/>
          <a:p>
            <a:pPr algn="ctr"/>
            <a:r>
              <a:rPr lang="en-US" sz="4400" b="1" dirty="0">
                <a:solidFill>
                  <a:srgbClr val="6C2008"/>
                </a:solidFill>
                <a:latin typeface="+mn-lt"/>
                <a:cs typeface="Times New Roman" panose="02020603050405020304" pitchFamily="18" charset="0"/>
              </a:rPr>
              <a:t>Counseling Supervision: MODULE 2</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650242" y="1825710"/>
            <a:ext cx="11916355" cy="4785360"/>
          </a:xfrm>
        </p:spPr>
        <p:txBody>
          <a:bodyPr>
            <a:normAutofit/>
          </a:bodyPr>
          <a:lstStyle/>
          <a:p>
            <a:pPr marL="0" indent="0">
              <a:buNone/>
            </a:pPr>
            <a:r>
              <a:rPr lang="en-US" sz="2800" b="1" dirty="0">
                <a:solidFill>
                  <a:srgbClr val="6C2008"/>
                </a:solidFill>
                <a:cs typeface="Times New Roman" panose="02020603050405020304" pitchFamily="18" charset="0"/>
              </a:rPr>
              <a:t>How do you rate your skills for:</a:t>
            </a:r>
          </a:p>
          <a:p>
            <a:r>
              <a:rPr lang="en-US" sz="2800" dirty="0">
                <a:solidFill>
                  <a:srgbClr val="6C2008"/>
                </a:solidFill>
                <a:cs typeface="Times New Roman" panose="02020603050405020304" pitchFamily="18" charset="0"/>
              </a:rPr>
              <a:t>Evaluation of supervisees</a:t>
            </a:r>
          </a:p>
          <a:p>
            <a:r>
              <a:rPr lang="en-US" sz="2800" dirty="0">
                <a:solidFill>
                  <a:srgbClr val="6C2008"/>
                </a:solidFill>
                <a:cs typeface="Times New Roman" panose="02020603050405020304" pitchFamily="18" charset="0"/>
              </a:rPr>
              <a:t>Enhancement of supervisees’ skills</a:t>
            </a:r>
          </a:p>
          <a:p>
            <a:r>
              <a:rPr lang="en-US" sz="2800" dirty="0">
                <a:solidFill>
                  <a:srgbClr val="6C2008"/>
                </a:solidFill>
                <a:cs typeface="Times New Roman" panose="02020603050405020304" pitchFamily="18" charset="0"/>
              </a:rPr>
              <a:t>Monitoring of supervisees counseling relationships</a:t>
            </a:r>
          </a:p>
          <a:p>
            <a:r>
              <a:rPr lang="en-US" sz="2800" dirty="0">
                <a:solidFill>
                  <a:srgbClr val="6C2008"/>
                </a:solidFill>
                <a:cs typeface="Times New Roman" panose="02020603050405020304" pitchFamily="18" charset="0"/>
              </a:rPr>
              <a:t>Preventing incompetent, unethical or harmful counselors from practicing</a:t>
            </a:r>
          </a:p>
          <a:p>
            <a:r>
              <a:rPr lang="en-US" sz="2800" dirty="0">
                <a:solidFill>
                  <a:srgbClr val="6C2008"/>
                </a:solidFill>
                <a:cs typeface="Times New Roman" panose="02020603050405020304" pitchFamily="18" charset="0"/>
              </a:rPr>
              <a:t>Safeguarding the wellbeing of the client</a:t>
            </a:r>
            <a:endParaRPr lang="en-US" sz="3200" dirty="0">
              <a:solidFill>
                <a:srgbClr val="6C2008"/>
              </a:solidFill>
              <a:cs typeface="Times New Roman" panose="02020603050405020304" pitchFamily="18" charset="0"/>
            </a:endParaRPr>
          </a:p>
        </p:txBody>
      </p:sp>
    </p:spTree>
    <p:extLst>
      <p:ext uri="{BB962C8B-B14F-4D97-AF65-F5344CB8AC3E}">
        <p14:creationId xmlns:p14="http://schemas.microsoft.com/office/powerpoint/2010/main" val="142102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ppt_y</p:attrName>
                                        </p:attrNameLst>
                                      </p:cBhvr>
                                      <p:tavLst>
                                        <p:tav tm="0">
                                          <p:val>
                                            <p:strVal val="#ppt_y-#ppt_h*1.125000"/>
                                          </p:val>
                                        </p:tav>
                                        <p:tav tm="100000">
                                          <p:val>
                                            <p:strVal val="#ppt_y"/>
                                          </p:val>
                                        </p:tav>
                                      </p:tavLst>
                                    </p:anim>
                                    <p:animEffect transition="in" filter="wipe(down)">
                                      <p:cBhvr>
                                        <p:cTn id="8" dur="2000"/>
                                        <p:tgtEl>
                                          <p:spTgt spid="3">
                                            <p:txEl>
                                              <p:pRg st="0" end="0"/>
                                            </p:txEl>
                                          </p:spTgt>
                                        </p:tgtEl>
                                      </p:cBhvr>
                                    </p:animEffect>
                                  </p:childTnLst>
                                </p:cTn>
                              </p:par>
                            </p:childTnLst>
                          </p:cTn>
                        </p:par>
                        <p:par>
                          <p:cTn id="9" fill="hold">
                            <p:stCondLst>
                              <p:cond delay="2500"/>
                            </p:stCondLst>
                            <p:childTnLst>
                              <p:par>
                                <p:cTn id="10" presetID="12" presetClass="entr" presetSubtype="2" fill="hold" nodeType="after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3" dur="2000"/>
                                        <p:tgtEl>
                                          <p:spTgt spid="3">
                                            <p:txEl>
                                              <p:pRg st="1" end="1"/>
                                            </p:txEl>
                                          </p:spTgt>
                                        </p:tgtEl>
                                      </p:cBhvr>
                                    </p:animEffect>
                                  </p:childTnLst>
                                </p:cTn>
                              </p:par>
                            </p:childTnLst>
                          </p:cTn>
                        </p:par>
                        <p:par>
                          <p:cTn id="14" fill="hold">
                            <p:stCondLst>
                              <p:cond delay="5000"/>
                            </p:stCondLst>
                            <p:childTnLst>
                              <p:par>
                                <p:cTn id="15" presetID="12" presetClass="entr" presetSubtype="2" fill="hold" nodeType="afterEffect">
                                  <p:stCondLst>
                                    <p:cond delay="5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8" dur="2000"/>
                                        <p:tgtEl>
                                          <p:spTgt spid="3">
                                            <p:txEl>
                                              <p:pRg st="2" end="2"/>
                                            </p:txEl>
                                          </p:spTgt>
                                        </p:tgtEl>
                                      </p:cBhvr>
                                    </p:animEffect>
                                  </p:childTnLst>
                                </p:cTn>
                              </p:par>
                            </p:childTnLst>
                          </p:cTn>
                        </p:par>
                        <p:par>
                          <p:cTn id="19" fill="hold">
                            <p:stCondLst>
                              <p:cond delay="7500"/>
                            </p:stCondLst>
                            <p:childTnLst>
                              <p:par>
                                <p:cTn id="20" presetID="12" presetClass="entr" presetSubtype="2" fill="hold" nodeType="afterEffect">
                                  <p:stCondLst>
                                    <p:cond delay="5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23" dur="2000"/>
                                        <p:tgtEl>
                                          <p:spTgt spid="3">
                                            <p:txEl>
                                              <p:pRg st="3" end="3"/>
                                            </p:txEl>
                                          </p:spTgt>
                                        </p:tgtEl>
                                      </p:cBhvr>
                                    </p:animEffect>
                                  </p:childTnLst>
                                </p:cTn>
                              </p:par>
                            </p:childTnLst>
                          </p:cTn>
                        </p:par>
                        <p:par>
                          <p:cTn id="24" fill="hold">
                            <p:stCondLst>
                              <p:cond delay="10000"/>
                            </p:stCondLst>
                            <p:childTnLst>
                              <p:par>
                                <p:cTn id="25" presetID="12" presetClass="entr" presetSubtype="2" fill="hold" nodeType="afterEffect">
                                  <p:stCondLst>
                                    <p:cond delay="50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2000"/>
                                        <p:tgtEl>
                                          <p:spTgt spid="3">
                                            <p:txEl>
                                              <p:pRg st="4" end="4"/>
                                            </p:txEl>
                                          </p:spTgt>
                                        </p:tgtEl>
                                        <p:attrNameLst>
                                          <p:attrName>ppt_x</p:attrName>
                                        </p:attrNameLst>
                                      </p:cBhvr>
                                      <p:tavLst>
                                        <p:tav tm="0">
                                          <p:val>
                                            <p:strVal val="#ppt_x+#ppt_w*1.125000"/>
                                          </p:val>
                                        </p:tav>
                                        <p:tav tm="100000">
                                          <p:val>
                                            <p:strVal val="#ppt_x"/>
                                          </p:val>
                                        </p:tav>
                                      </p:tavLst>
                                    </p:anim>
                                    <p:animEffect transition="in" filter="wipe(left)">
                                      <p:cBhvr>
                                        <p:cTn id="28" dur="2000"/>
                                        <p:tgtEl>
                                          <p:spTgt spid="3">
                                            <p:txEl>
                                              <p:pRg st="4" end="4"/>
                                            </p:txEl>
                                          </p:spTgt>
                                        </p:tgtEl>
                                      </p:cBhvr>
                                    </p:animEffect>
                                  </p:childTnLst>
                                </p:cTn>
                              </p:par>
                            </p:childTnLst>
                          </p:cTn>
                        </p:par>
                        <p:par>
                          <p:cTn id="29" fill="hold">
                            <p:stCondLst>
                              <p:cond delay="12500"/>
                            </p:stCondLst>
                            <p:childTnLst>
                              <p:par>
                                <p:cTn id="30" presetID="12" presetClass="entr" presetSubtype="2" fill="hold" nodeType="afterEffect">
                                  <p:stCondLst>
                                    <p:cond delay="50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2000"/>
                                        <p:tgtEl>
                                          <p:spTgt spid="3">
                                            <p:txEl>
                                              <p:pRg st="5" end="5"/>
                                            </p:txEl>
                                          </p:spTgt>
                                        </p:tgtEl>
                                        <p:attrNameLst>
                                          <p:attrName>ppt_x</p:attrName>
                                        </p:attrNameLst>
                                      </p:cBhvr>
                                      <p:tavLst>
                                        <p:tav tm="0">
                                          <p:val>
                                            <p:strVal val="#ppt_x+#ppt_w*1.125000"/>
                                          </p:val>
                                        </p:tav>
                                        <p:tav tm="100000">
                                          <p:val>
                                            <p:strVal val="#ppt_x"/>
                                          </p:val>
                                        </p:tav>
                                      </p:tavLst>
                                    </p:anim>
                                    <p:animEffect transition="in" filter="wipe(left)">
                                      <p:cBhvr>
                                        <p:cTn id="33"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8"/>
            <a:ext cx="13004800" cy="1413934"/>
          </a:xfrm>
        </p:spPr>
        <p:txBody>
          <a:bodyPr/>
          <a:lstStyle/>
          <a:p>
            <a:pPr algn="ctr"/>
            <a:r>
              <a:rPr lang="en-US" sz="4400" b="1" dirty="0">
                <a:solidFill>
                  <a:srgbClr val="6C2008"/>
                </a:solidFill>
                <a:latin typeface="+mn-lt"/>
                <a:cs typeface="Times New Roman" panose="02020603050405020304" pitchFamily="18" charset="0"/>
              </a:rPr>
              <a:t>Counseling Supervision: MODULE 2</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1063046" y="2356017"/>
            <a:ext cx="11294386" cy="4274930"/>
          </a:xfrm>
        </p:spPr>
        <p:txBody>
          <a:bodyPr>
            <a:normAutofit/>
          </a:bodyPr>
          <a:lstStyle/>
          <a:p>
            <a:pPr marL="0" indent="0">
              <a:buNone/>
            </a:pPr>
            <a:r>
              <a:rPr lang="en-US" sz="2800" b="1" dirty="0">
                <a:solidFill>
                  <a:srgbClr val="6C2008"/>
                </a:solidFill>
                <a:cs typeface="Times New Roman" panose="02020603050405020304" pitchFamily="18" charset="0"/>
              </a:rPr>
              <a:t>Supervisory competence involves:</a:t>
            </a:r>
          </a:p>
          <a:p>
            <a:pPr lvl="1"/>
            <a:r>
              <a:rPr lang="en-US" sz="2800" dirty="0">
                <a:solidFill>
                  <a:srgbClr val="6C2008"/>
                </a:solidFill>
                <a:cs typeface="Times New Roman" panose="02020603050405020304" pitchFamily="18" charset="0"/>
              </a:rPr>
              <a:t>Understanding the supervisory roles and functions</a:t>
            </a:r>
          </a:p>
          <a:p>
            <a:pPr lvl="1"/>
            <a:r>
              <a:rPr lang="en-US" sz="2800" dirty="0">
                <a:solidFill>
                  <a:srgbClr val="6C2008"/>
                </a:solidFill>
                <a:cs typeface="Times New Roman" panose="02020603050405020304" pitchFamily="18" charset="0"/>
              </a:rPr>
              <a:t>Organizing the supervisory experience</a:t>
            </a:r>
          </a:p>
          <a:p>
            <a:pPr lvl="1"/>
            <a:r>
              <a:rPr lang="en-US" sz="2800" dirty="0">
                <a:solidFill>
                  <a:srgbClr val="6C2008"/>
                </a:solidFill>
                <a:cs typeface="Times New Roman" panose="02020603050405020304" pitchFamily="18" charset="0"/>
              </a:rPr>
              <a:t>Awareness of ethical and legal considerations</a:t>
            </a:r>
          </a:p>
          <a:p>
            <a:pPr lvl="1"/>
            <a:r>
              <a:rPr lang="en-US" sz="2800" dirty="0">
                <a:solidFill>
                  <a:srgbClr val="6C2008"/>
                </a:solidFill>
                <a:cs typeface="Times New Roman" panose="02020603050405020304" pitchFamily="18" charset="0"/>
              </a:rPr>
              <a:t>Having a working model of the supervisory process</a:t>
            </a:r>
          </a:p>
          <a:p>
            <a:pPr lvl="1"/>
            <a:r>
              <a:rPr lang="en-US" sz="2800" dirty="0">
                <a:solidFill>
                  <a:srgbClr val="6C2008"/>
                </a:solidFill>
                <a:cs typeface="Times New Roman" panose="02020603050405020304" pitchFamily="18" charset="0"/>
              </a:rPr>
              <a:t>Use that model to develop an effective supervisory relationship</a:t>
            </a:r>
          </a:p>
        </p:txBody>
      </p:sp>
    </p:spTree>
    <p:extLst>
      <p:ext uri="{BB962C8B-B14F-4D97-AF65-F5344CB8AC3E}">
        <p14:creationId xmlns:p14="http://schemas.microsoft.com/office/powerpoint/2010/main" val="1394388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ppt_y</p:attrName>
                                        </p:attrNameLst>
                                      </p:cBhvr>
                                      <p:tavLst>
                                        <p:tav tm="0">
                                          <p:val>
                                            <p:strVal val="#ppt_y-#ppt_h*1.125000"/>
                                          </p:val>
                                        </p:tav>
                                        <p:tav tm="100000">
                                          <p:val>
                                            <p:strVal val="#ppt_y"/>
                                          </p:val>
                                        </p:tav>
                                      </p:tavLst>
                                    </p:anim>
                                    <p:animEffect transition="in" filter="wipe(down)">
                                      <p:cBhvr>
                                        <p:cTn id="8" dur="2000"/>
                                        <p:tgtEl>
                                          <p:spTgt spid="3">
                                            <p:txEl>
                                              <p:pRg st="0" end="0"/>
                                            </p:txEl>
                                          </p:spTgt>
                                        </p:tgtEl>
                                      </p:cBhvr>
                                    </p:animEffect>
                                  </p:childTnLst>
                                </p:cTn>
                              </p:par>
                            </p:childTnLst>
                          </p:cTn>
                        </p:par>
                        <p:par>
                          <p:cTn id="9" fill="hold">
                            <p:stCondLst>
                              <p:cond delay="2000"/>
                            </p:stCondLst>
                            <p:childTnLst>
                              <p:par>
                                <p:cTn id="10" presetID="12" presetClass="entr" presetSubtype="2" fill="hold" nodeType="after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3" dur="2000"/>
                                        <p:tgtEl>
                                          <p:spTgt spid="3">
                                            <p:txEl>
                                              <p:pRg st="1" end="1"/>
                                            </p:txEl>
                                          </p:spTgt>
                                        </p:tgtEl>
                                      </p:cBhvr>
                                    </p:animEffect>
                                  </p:childTnLst>
                                </p:cTn>
                              </p:par>
                            </p:childTnLst>
                          </p:cTn>
                        </p:par>
                        <p:par>
                          <p:cTn id="14" fill="hold">
                            <p:stCondLst>
                              <p:cond delay="4500"/>
                            </p:stCondLst>
                            <p:childTnLst>
                              <p:par>
                                <p:cTn id="15" presetID="12" presetClass="entr" presetSubtype="2" fill="hold" nodeType="afterEffect">
                                  <p:stCondLst>
                                    <p:cond delay="5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8" dur="2000"/>
                                        <p:tgtEl>
                                          <p:spTgt spid="3">
                                            <p:txEl>
                                              <p:pRg st="2" end="2"/>
                                            </p:txEl>
                                          </p:spTgt>
                                        </p:tgtEl>
                                      </p:cBhvr>
                                    </p:animEffect>
                                  </p:childTnLst>
                                </p:cTn>
                              </p:par>
                            </p:childTnLst>
                          </p:cTn>
                        </p:par>
                        <p:par>
                          <p:cTn id="19" fill="hold">
                            <p:stCondLst>
                              <p:cond delay="7000"/>
                            </p:stCondLst>
                            <p:childTnLst>
                              <p:par>
                                <p:cTn id="20" presetID="12" presetClass="entr" presetSubtype="2" fill="hold" nodeType="afterEffect">
                                  <p:stCondLst>
                                    <p:cond delay="5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23" dur="2000"/>
                                        <p:tgtEl>
                                          <p:spTgt spid="3">
                                            <p:txEl>
                                              <p:pRg st="3" end="3"/>
                                            </p:txEl>
                                          </p:spTgt>
                                        </p:tgtEl>
                                      </p:cBhvr>
                                    </p:animEffect>
                                  </p:childTnLst>
                                </p:cTn>
                              </p:par>
                            </p:childTnLst>
                          </p:cTn>
                        </p:par>
                        <p:par>
                          <p:cTn id="24" fill="hold">
                            <p:stCondLst>
                              <p:cond delay="9500"/>
                            </p:stCondLst>
                            <p:childTnLst>
                              <p:par>
                                <p:cTn id="25" presetID="12" presetClass="entr" presetSubtype="2" fill="hold" nodeType="afterEffect">
                                  <p:stCondLst>
                                    <p:cond delay="50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2000"/>
                                        <p:tgtEl>
                                          <p:spTgt spid="3">
                                            <p:txEl>
                                              <p:pRg st="4" end="4"/>
                                            </p:txEl>
                                          </p:spTgt>
                                        </p:tgtEl>
                                        <p:attrNameLst>
                                          <p:attrName>ppt_x</p:attrName>
                                        </p:attrNameLst>
                                      </p:cBhvr>
                                      <p:tavLst>
                                        <p:tav tm="0">
                                          <p:val>
                                            <p:strVal val="#ppt_x+#ppt_w*1.125000"/>
                                          </p:val>
                                        </p:tav>
                                        <p:tav tm="100000">
                                          <p:val>
                                            <p:strVal val="#ppt_x"/>
                                          </p:val>
                                        </p:tav>
                                      </p:tavLst>
                                    </p:anim>
                                    <p:animEffect transition="in" filter="wipe(left)">
                                      <p:cBhvr>
                                        <p:cTn id="28" dur="2000"/>
                                        <p:tgtEl>
                                          <p:spTgt spid="3">
                                            <p:txEl>
                                              <p:pRg st="4" end="4"/>
                                            </p:txEl>
                                          </p:spTgt>
                                        </p:tgtEl>
                                      </p:cBhvr>
                                    </p:animEffect>
                                  </p:childTnLst>
                                </p:cTn>
                              </p:par>
                            </p:childTnLst>
                          </p:cTn>
                        </p:par>
                        <p:par>
                          <p:cTn id="29" fill="hold">
                            <p:stCondLst>
                              <p:cond delay="12000"/>
                            </p:stCondLst>
                            <p:childTnLst>
                              <p:par>
                                <p:cTn id="30" presetID="12" presetClass="entr" presetSubtype="2" fill="hold" nodeType="afterEffect">
                                  <p:stCondLst>
                                    <p:cond delay="50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2000"/>
                                        <p:tgtEl>
                                          <p:spTgt spid="3">
                                            <p:txEl>
                                              <p:pRg st="5" end="5"/>
                                            </p:txEl>
                                          </p:spTgt>
                                        </p:tgtEl>
                                        <p:attrNameLst>
                                          <p:attrName>ppt_x</p:attrName>
                                        </p:attrNameLst>
                                      </p:cBhvr>
                                      <p:tavLst>
                                        <p:tav tm="0">
                                          <p:val>
                                            <p:strVal val="#ppt_x+#ppt_w*1.125000"/>
                                          </p:val>
                                        </p:tav>
                                        <p:tav tm="100000">
                                          <p:val>
                                            <p:strVal val="#ppt_x"/>
                                          </p:val>
                                        </p:tav>
                                      </p:tavLst>
                                    </p:anim>
                                    <p:animEffect transition="in" filter="wipe(left)">
                                      <p:cBhvr>
                                        <p:cTn id="33"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8"/>
            <a:ext cx="13004800" cy="829733"/>
          </a:xfrm>
        </p:spPr>
        <p:txBody>
          <a:bodyPr/>
          <a:lstStyle/>
          <a:p>
            <a:pPr algn="ctr"/>
            <a:r>
              <a:rPr lang="en-US" sz="4400" b="1" dirty="0">
                <a:solidFill>
                  <a:srgbClr val="6C2008"/>
                </a:solidFill>
                <a:latin typeface="+mn-lt"/>
                <a:cs typeface="Times New Roman" panose="02020603050405020304" pitchFamily="18" charset="0"/>
              </a:rPr>
              <a:t>Counseling Supervision: MODULE 2</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2024566" y="2020116"/>
            <a:ext cx="9753600" cy="4785360"/>
          </a:xfrm>
        </p:spPr>
        <p:txBody>
          <a:bodyPr>
            <a:normAutofit/>
          </a:bodyPr>
          <a:lstStyle/>
          <a:p>
            <a:pPr marL="0" indent="0">
              <a:buNone/>
            </a:pPr>
            <a:r>
              <a:rPr lang="en-US" sz="2800" b="1" dirty="0">
                <a:solidFill>
                  <a:srgbClr val="6C2008"/>
                </a:solidFill>
                <a:cs typeface="Times New Roman" panose="02020603050405020304" pitchFamily="18" charset="0"/>
              </a:rPr>
              <a:t>Supervisory Roles and Functions:</a:t>
            </a:r>
          </a:p>
          <a:p>
            <a:r>
              <a:rPr lang="en-US" sz="2800" dirty="0">
                <a:solidFill>
                  <a:srgbClr val="6C2008"/>
                </a:solidFill>
                <a:cs typeface="Times New Roman" panose="02020603050405020304" pitchFamily="18" charset="0"/>
              </a:rPr>
              <a:t>Teacher		</a:t>
            </a:r>
          </a:p>
          <a:p>
            <a:r>
              <a:rPr lang="en-US" sz="2800" dirty="0">
                <a:solidFill>
                  <a:srgbClr val="6C2008"/>
                </a:solidFill>
                <a:cs typeface="Times New Roman" panose="02020603050405020304" pitchFamily="18" charset="0"/>
              </a:rPr>
              <a:t>Counselor	              	</a:t>
            </a:r>
          </a:p>
          <a:p>
            <a:r>
              <a:rPr lang="en-US" sz="2800" dirty="0">
                <a:solidFill>
                  <a:srgbClr val="6C2008"/>
                </a:solidFill>
                <a:cs typeface="Times New Roman" panose="02020603050405020304" pitchFamily="18" charset="0"/>
              </a:rPr>
              <a:t>Consultant			</a:t>
            </a:r>
          </a:p>
          <a:p>
            <a:r>
              <a:rPr lang="en-US" sz="2800" dirty="0">
                <a:solidFill>
                  <a:srgbClr val="6C2008"/>
                </a:solidFill>
                <a:cs typeface="Times New Roman" panose="02020603050405020304" pitchFamily="18" charset="0"/>
              </a:rPr>
              <a:t>Evaluator</a:t>
            </a:r>
          </a:p>
          <a:p>
            <a:r>
              <a:rPr lang="en-US" sz="2800" dirty="0">
                <a:solidFill>
                  <a:srgbClr val="6C2008"/>
                </a:solidFill>
                <a:cs typeface="Times New Roman" panose="02020603050405020304" pitchFamily="18" charset="0"/>
              </a:rPr>
              <a:t>Administrator</a:t>
            </a:r>
            <a:endParaRPr lang="en-US" sz="3200" dirty="0">
              <a:solidFill>
                <a:srgbClr val="6C2008"/>
              </a:solidFill>
              <a:cs typeface="Times New Roman" panose="02020603050405020304" pitchFamily="18" charset="0"/>
            </a:endParaRPr>
          </a:p>
        </p:txBody>
      </p:sp>
      <p:sp>
        <p:nvSpPr>
          <p:cNvPr id="4" name="TextBox 3"/>
          <p:cNvSpPr txBox="1"/>
          <p:nvPr/>
        </p:nvSpPr>
        <p:spPr>
          <a:xfrm>
            <a:off x="4981089" y="1761698"/>
            <a:ext cx="1091719" cy="3785780"/>
          </a:xfrm>
          <a:prstGeom prst="rect">
            <a:avLst/>
          </a:prstGeom>
          <a:noFill/>
        </p:spPr>
        <p:txBody>
          <a:bodyPr wrap="square" rtlCol="0">
            <a:spAutoFit/>
          </a:bodyPr>
          <a:lstStyle/>
          <a:p>
            <a:r>
              <a:rPr lang="en-US" sz="24001" dirty="0">
                <a:solidFill>
                  <a:srgbClr val="660033"/>
                </a:solidFill>
                <a:latin typeface="Calibri" panose="020F0502020204030204" pitchFamily="34" charset="0"/>
                <a:cs typeface="Calibri" panose="020F0502020204030204" pitchFamily="34" charset="0"/>
              </a:rPr>
              <a:t>}</a:t>
            </a:r>
            <a:endParaRPr lang="en-US" sz="24001" dirty="0">
              <a:solidFill>
                <a:srgbClr val="660033"/>
              </a:solidFill>
            </a:endParaRPr>
          </a:p>
        </p:txBody>
      </p:sp>
      <p:sp>
        <p:nvSpPr>
          <p:cNvPr id="5" name="TextBox 4">
            <a:extLst>
              <a:ext uri="{FF2B5EF4-FFF2-40B4-BE49-F238E27FC236}">
                <a16:creationId xmlns:a16="http://schemas.microsoft.com/office/drawing/2014/main" id="{AD7F0325-1970-43B9-A884-4E381545FA3B}"/>
              </a:ext>
            </a:extLst>
          </p:cNvPr>
          <p:cNvSpPr txBox="1"/>
          <p:nvPr/>
        </p:nvSpPr>
        <p:spPr>
          <a:xfrm>
            <a:off x="6652074" y="3530617"/>
            <a:ext cx="4328160" cy="523220"/>
          </a:xfrm>
          <a:prstGeom prst="rect">
            <a:avLst/>
          </a:prstGeom>
          <a:noFill/>
        </p:spPr>
        <p:txBody>
          <a:bodyPr wrap="square" rtlCol="0">
            <a:spAutoFit/>
          </a:bodyPr>
          <a:lstStyle/>
          <a:p>
            <a:r>
              <a:rPr lang="en-US" sz="2800" dirty="0">
                <a:solidFill>
                  <a:srgbClr val="660033"/>
                </a:solidFill>
                <a:cs typeface="Times New Roman" panose="02020603050405020304" pitchFamily="18" charset="0"/>
              </a:rPr>
              <a:t> </a:t>
            </a:r>
            <a:r>
              <a:rPr lang="en-US" sz="2800" dirty="0">
                <a:solidFill>
                  <a:srgbClr val="6C2008"/>
                </a:solidFill>
                <a:cs typeface="Times New Roman" panose="02020603050405020304" pitchFamily="18" charset="0"/>
              </a:rPr>
              <a:t>Social Role Model</a:t>
            </a:r>
            <a:endParaRPr lang="en-US" sz="2800" dirty="0">
              <a:solidFill>
                <a:srgbClr val="6C2008"/>
              </a:solidFill>
            </a:endParaRPr>
          </a:p>
        </p:txBody>
      </p:sp>
    </p:spTree>
    <p:extLst>
      <p:ext uri="{BB962C8B-B14F-4D97-AF65-F5344CB8AC3E}">
        <p14:creationId xmlns:p14="http://schemas.microsoft.com/office/powerpoint/2010/main" val="1902940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2000"/>
                                        <p:tgtEl>
                                          <p:spTgt spid="3">
                                            <p:txEl>
                                              <p:pRg st="2" end="2"/>
                                            </p:txEl>
                                          </p:spTgt>
                                        </p:tgtEl>
                                      </p:cBhvr>
                                    </p:animEffect>
                                  </p:childTnLst>
                                </p:cTn>
                              </p:par>
                            </p:childTnLst>
                          </p:cTn>
                        </p:par>
                        <p:par>
                          <p:cTn id="16" fill="hold">
                            <p:stCondLst>
                              <p:cond delay="7500"/>
                            </p:stCondLst>
                            <p:childTnLst>
                              <p:par>
                                <p:cTn id="17" presetID="22" presetClass="entr" presetSubtype="1" fill="hold" nodeType="afterEffect">
                                  <p:stCondLst>
                                    <p:cond delay="5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2000"/>
                                        <p:tgtEl>
                                          <p:spTgt spid="3">
                                            <p:txEl>
                                              <p:pRg st="3" end="3"/>
                                            </p:txEl>
                                          </p:spTgt>
                                        </p:tgtEl>
                                      </p:cBhvr>
                                    </p:animEffect>
                                  </p:childTnLst>
                                </p:cTn>
                              </p:par>
                            </p:childTnLst>
                          </p:cTn>
                        </p:par>
                        <p:par>
                          <p:cTn id="20" fill="hold">
                            <p:stCondLst>
                              <p:cond delay="10000"/>
                            </p:stCondLst>
                            <p:childTnLst>
                              <p:par>
                                <p:cTn id="21" presetID="22" presetClass="entr" presetSubtype="1" fill="hold"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up)">
                                      <p:cBhvr>
                                        <p:cTn id="23" dur="2000"/>
                                        <p:tgtEl>
                                          <p:spTgt spid="3">
                                            <p:txEl>
                                              <p:pRg st="4" end="4"/>
                                            </p:txEl>
                                          </p:spTgt>
                                        </p:tgtEl>
                                      </p:cBhvr>
                                    </p:animEffect>
                                  </p:childTnLst>
                                </p:cTn>
                              </p:par>
                            </p:childTnLst>
                          </p:cTn>
                        </p:par>
                        <p:par>
                          <p:cTn id="24" fill="hold">
                            <p:stCondLst>
                              <p:cond delay="12500"/>
                            </p:stCondLst>
                            <p:childTnLst>
                              <p:par>
                                <p:cTn id="25" presetID="22" presetClass="entr" presetSubtype="1" fill="hold" nodeType="afterEffect">
                                  <p:stCondLst>
                                    <p:cond delay="50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up)">
                                      <p:cBhvr>
                                        <p:cTn id="27" dur="2000"/>
                                        <p:tgtEl>
                                          <p:spTgt spid="3">
                                            <p:txEl>
                                              <p:pRg st="5" end="5"/>
                                            </p:txEl>
                                          </p:spTgt>
                                        </p:tgtEl>
                                      </p:cBhvr>
                                    </p:animEffect>
                                  </p:childTnLst>
                                </p:cTn>
                              </p:par>
                            </p:childTnLst>
                          </p:cTn>
                        </p:par>
                        <p:par>
                          <p:cTn id="28" fill="hold">
                            <p:stCondLst>
                              <p:cond delay="15000"/>
                            </p:stCondLst>
                            <p:childTnLst>
                              <p:par>
                                <p:cTn id="29" presetID="1" presetClass="entr" presetSubtype="0" fill="hold" grpId="0" nodeType="afterEffect">
                                  <p:stCondLst>
                                    <p:cond delay="500"/>
                                  </p:stCondLst>
                                  <p:childTnLst>
                                    <p:set>
                                      <p:cBhvr>
                                        <p:cTn id="30" dur="1" fill="hold">
                                          <p:stCondLst>
                                            <p:cond delay="0"/>
                                          </p:stCondLst>
                                        </p:cTn>
                                        <p:tgtEl>
                                          <p:spTgt spid="4"/>
                                        </p:tgtEl>
                                        <p:attrNameLst>
                                          <p:attrName>style.visibility</p:attrName>
                                        </p:attrNameLst>
                                      </p:cBhvr>
                                      <p:to>
                                        <p:strVal val="visible"/>
                                      </p:to>
                                    </p:set>
                                  </p:childTnLst>
                                </p:cTn>
                              </p:par>
                            </p:childTnLst>
                          </p:cTn>
                        </p:par>
                        <p:par>
                          <p:cTn id="31" fill="hold">
                            <p:stCondLst>
                              <p:cond delay="15500"/>
                            </p:stCondLst>
                            <p:childTnLst>
                              <p:par>
                                <p:cTn id="32" presetID="12" presetClass="entr" presetSubtype="2" fill="hold" nodeType="afterEffect">
                                  <p:stCondLst>
                                    <p:cond delay="500"/>
                                  </p:stCondLst>
                                  <p:childTnLst>
                                    <p:set>
                                      <p:cBhvr>
                                        <p:cTn id="33" dur="1" fill="hold">
                                          <p:stCondLst>
                                            <p:cond delay="0"/>
                                          </p:stCondLst>
                                        </p:cTn>
                                        <p:tgtEl>
                                          <p:spTgt spid="5">
                                            <p:txEl>
                                              <p:pRg st="0" end="0"/>
                                            </p:txEl>
                                          </p:spTgt>
                                        </p:tgtEl>
                                        <p:attrNameLst>
                                          <p:attrName>style.visibility</p:attrName>
                                        </p:attrNameLst>
                                      </p:cBhvr>
                                      <p:to>
                                        <p:strVal val="visible"/>
                                      </p:to>
                                    </p:set>
                                    <p:anim calcmode="lin" valueType="num">
                                      <p:cBhvr additive="base">
                                        <p:cTn id="34" dur="2000"/>
                                        <p:tgtEl>
                                          <p:spTgt spid="5">
                                            <p:txEl>
                                              <p:pRg st="0" end="0"/>
                                            </p:txEl>
                                          </p:spTgt>
                                        </p:tgtEl>
                                        <p:attrNameLst>
                                          <p:attrName>ppt_x</p:attrName>
                                        </p:attrNameLst>
                                      </p:cBhvr>
                                      <p:tavLst>
                                        <p:tav tm="0">
                                          <p:val>
                                            <p:strVal val="#ppt_x+#ppt_w*1.125000"/>
                                          </p:val>
                                        </p:tav>
                                        <p:tav tm="100000">
                                          <p:val>
                                            <p:strVal val="#ppt_x"/>
                                          </p:val>
                                        </p:tav>
                                      </p:tavLst>
                                    </p:anim>
                                    <p:animEffect transition="in" filter="wipe(left)">
                                      <p:cBhvr>
                                        <p:cTn id="35"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8"/>
            <a:ext cx="13004800" cy="1413934"/>
          </a:xfrm>
        </p:spPr>
        <p:txBody>
          <a:bodyPr/>
          <a:lstStyle/>
          <a:p>
            <a:pPr algn="ctr"/>
            <a:r>
              <a:rPr lang="en-US" sz="4400" b="1" dirty="0">
                <a:solidFill>
                  <a:srgbClr val="6C2008"/>
                </a:solidFill>
                <a:latin typeface="+mn-lt"/>
                <a:cs typeface="Times New Roman" panose="02020603050405020304" pitchFamily="18" charset="0"/>
              </a:rPr>
              <a:t>Counseling Supervision: MODULE 2</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544224" y="2120277"/>
            <a:ext cx="11916355" cy="4170090"/>
          </a:xfrm>
        </p:spPr>
        <p:txBody>
          <a:bodyPr>
            <a:normAutofit/>
          </a:bodyPr>
          <a:lstStyle/>
          <a:p>
            <a:pPr marL="0" indent="0">
              <a:buNone/>
            </a:pPr>
            <a:r>
              <a:rPr lang="en-US" sz="2800" b="1" dirty="0">
                <a:solidFill>
                  <a:srgbClr val="6C2008"/>
                </a:solidFill>
                <a:cs typeface="Times New Roman" panose="02020603050405020304" pitchFamily="18" charset="0"/>
              </a:rPr>
              <a:t>Supervisor as Teacher:</a:t>
            </a:r>
          </a:p>
          <a:p>
            <a:pPr lvl="1"/>
            <a:r>
              <a:rPr lang="en-US" sz="2800" dirty="0">
                <a:solidFill>
                  <a:srgbClr val="6C2008"/>
                </a:solidFill>
                <a:cs typeface="Times New Roman" panose="02020603050405020304" pitchFamily="18" charset="0"/>
              </a:rPr>
              <a:t>Observe and evaluate counseling session interactions</a:t>
            </a:r>
          </a:p>
          <a:p>
            <a:pPr lvl="1"/>
            <a:r>
              <a:rPr lang="en-US" sz="2800" dirty="0">
                <a:solidFill>
                  <a:srgbClr val="6C2008"/>
                </a:solidFill>
                <a:cs typeface="Times New Roman" panose="02020603050405020304" pitchFamily="18" charset="0"/>
              </a:rPr>
              <a:t>Identify effective and ineffective interventions</a:t>
            </a:r>
          </a:p>
          <a:p>
            <a:pPr lvl="1"/>
            <a:r>
              <a:rPr lang="en-US" sz="2800" dirty="0">
                <a:solidFill>
                  <a:srgbClr val="6C2008"/>
                </a:solidFill>
                <a:cs typeface="Times New Roman" panose="02020603050405020304" pitchFamily="18" charset="0"/>
              </a:rPr>
              <a:t>Teach, demonstrate or model intervention techniques</a:t>
            </a:r>
          </a:p>
          <a:p>
            <a:pPr lvl="1"/>
            <a:r>
              <a:rPr lang="en-US" sz="2800" dirty="0">
                <a:solidFill>
                  <a:srgbClr val="6C2008"/>
                </a:solidFill>
                <a:cs typeface="Times New Roman" panose="02020603050405020304" pitchFamily="18" charset="0"/>
              </a:rPr>
              <a:t>Explain rationale underlying specific strategies</a:t>
            </a:r>
          </a:p>
          <a:p>
            <a:pPr lvl="1"/>
            <a:r>
              <a:rPr lang="en-US" sz="2800" dirty="0">
                <a:solidFill>
                  <a:srgbClr val="6C2008"/>
                </a:solidFill>
                <a:cs typeface="Times New Roman" panose="02020603050405020304" pitchFamily="18" charset="0"/>
              </a:rPr>
              <a:t>Interpret significant events in the counseling sessions</a:t>
            </a:r>
          </a:p>
        </p:txBody>
      </p:sp>
    </p:spTree>
    <p:extLst>
      <p:ext uri="{BB962C8B-B14F-4D97-AF65-F5344CB8AC3E}">
        <p14:creationId xmlns:p14="http://schemas.microsoft.com/office/powerpoint/2010/main" val="2942788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2000"/>
                                        <p:tgtEl>
                                          <p:spTgt spid="3">
                                            <p:txEl>
                                              <p:pRg st="0" end="0"/>
                                            </p:txEl>
                                          </p:spTgt>
                                        </p:tgtEl>
                                      </p:cBhvr>
                                    </p:animEffect>
                                  </p:childTnLst>
                                </p:cTn>
                              </p:par>
                            </p:childTnLst>
                          </p:cTn>
                        </p:par>
                        <p:par>
                          <p:cTn id="8" fill="hold">
                            <p:stCondLst>
                              <p:cond delay="2500"/>
                            </p:stCondLst>
                            <p:childTnLst>
                              <p:par>
                                <p:cTn id="9" presetID="12" presetClass="entr" presetSubtype="2"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2" dur="2000"/>
                                        <p:tgtEl>
                                          <p:spTgt spid="3">
                                            <p:txEl>
                                              <p:pRg st="1" end="1"/>
                                            </p:txEl>
                                          </p:spTgt>
                                        </p:tgtEl>
                                      </p:cBhvr>
                                    </p:animEffect>
                                  </p:childTnLst>
                                </p:cTn>
                              </p:par>
                            </p:childTnLst>
                          </p:cTn>
                        </p:par>
                        <p:par>
                          <p:cTn id="13" fill="hold">
                            <p:stCondLst>
                              <p:cond delay="5000"/>
                            </p:stCondLst>
                            <p:childTnLst>
                              <p:par>
                                <p:cTn id="14" presetID="12" presetClass="entr" presetSubtype="2" fill="hold" nodeType="afterEffect">
                                  <p:stCondLst>
                                    <p:cond delay="50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7" dur="2000"/>
                                        <p:tgtEl>
                                          <p:spTgt spid="3">
                                            <p:txEl>
                                              <p:pRg st="2" end="2"/>
                                            </p:txEl>
                                          </p:spTgt>
                                        </p:tgtEl>
                                      </p:cBhvr>
                                    </p:animEffect>
                                  </p:childTnLst>
                                </p:cTn>
                              </p:par>
                            </p:childTnLst>
                          </p:cTn>
                        </p:par>
                        <p:par>
                          <p:cTn id="18" fill="hold">
                            <p:stCondLst>
                              <p:cond delay="7500"/>
                            </p:stCondLst>
                            <p:childTnLst>
                              <p:par>
                                <p:cTn id="19" presetID="12" presetClass="entr" presetSubtype="2" fill="hold" nodeType="afterEffect">
                                  <p:stCondLst>
                                    <p:cond delay="50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22" dur="2000"/>
                                        <p:tgtEl>
                                          <p:spTgt spid="3">
                                            <p:txEl>
                                              <p:pRg st="3" end="3"/>
                                            </p:txEl>
                                          </p:spTgt>
                                        </p:tgtEl>
                                      </p:cBhvr>
                                    </p:animEffect>
                                  </p:childTnLst>
                                </p:cTn>
                              </p:par>
                            </p:childTnLst>
                          </p:cTn>
                        </p:par>
                        <p:par>
                          <p:cTn id="23" fill="hold">
                            <p:stCondLst>
                              <p:cond delay="10000"/>
                            </p:stCondLst>
                            <p:childTnLst>
                              <p:par>
                                <p:cTn id="24" presetID="12" presetClass="entr" presetSubtype="2" fill="hold" nodeType="afterEffect">
                                  <p:stCondLst>
                                    <p:cond delay="50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additive="base">
                                        <p:cTn id="26" dur="2000"/>
                                        <p:tgtEl>
                                          <p:spTgt spid="3">
                                            <p:txEl>
                                              <p:pRg st="4" end="4"/>
                                            </p:txEl>
                                          </p:spTgt>
                                        </p:tgtEl>
                                        <p:attrNameLst>
                                          <p:attrName>ppt_x</p:attrName>
                                        </p:attrNameLst>
                                      </p:cBhvr>
                                      <p:tavLst>
                                        <p:tav tm="0">
                                          <p:val>
                                            <p:strVal val="#ppt_x+#ppt_w*1.125000"/>
                                          </p:val>
                                        </p:tav>
                                        <p:tav tm="100000">
                                          <p:val>
                                            <p:strVal val="#ppt_x"/>
                                          </p:val>
                                        </p:tav>
                                      </p:tavLst>
                                    </p:anim>
                                    <p:animEffect transition="in" filter="wipe(left)">
                                      <p:cBhvr>
                                        <p:cTn id="27" dur="2000"/>
                                        <p:tgtEl>
                                          <p:spTgt spid="3">
                                            <p:txEl>
                                              <p:pRg st="4" end="4"/>
                                            </p:txEl>
                                          </p:spTgt>
                                        </p:tgtEl>
                                      </p:cBhvr>
                                    </p:animEffect>
                                  </p:childTnLst>
                                </p:cTn>
                              </p:par>
                            </p:childTnLst>
                          </p:cTn>
                        </p:par>
                        <p:par>
                          <p:cTn id="28" fill="hold">
                            <p:stCondLst>
                              <p:cond delay="12500"/>
                            </p:stCondLst>
                            <p:childTnLst>
                              <p:par>
                                <p:cTn id="29" presetID="12" presetClass="entr" presetSubtype="2" fill="hold" nodeType="afterEffect">
                                  <p:stCondLst>
                                    <p:cond delay="50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2000"/>
                                        <p:tgtEl>
                                          <p:spTgt spid="3">
                                            <p:txEl>
                                              <p:pRg st="5" end="5"/>
                                            </p:txEl>
                                          </p:spTgt>
                                        </p:tgtEl>
                                        <p:attrNameLst>
                                          <p:attrName>ppt_x</p:attrName>
                                        </p:attrNameLst>
                                      </p:cBhvr>
                                      <p:tavLst>
                                        <p:tav tm="0">
                                          <p:val>
                                            <p:strVal val="#ppt_x+#ppt_w*1.125000"/>
                                          </p:val>
                                        </p:tav>
                                        <p:tav tm="100000">
                                          <p:val>
                                            <p:strVal val="#ppt_x"/>
                                          </p:val>
                                        </p:tav>
                                      </p:tavLst>
                                    </p:anim>
                                    <p:animEffect transition="in" filter="wipe(left)">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8"/>
            <a:ext cx="13004800" cy="1413934"/>
          </a:xfrm>
        </p:spPr>
        <p:txBody>
          <a:bodyPr/>
          <a:lstStyle/>
          <a:p>
            <a:pPr algn="ctr"/>
            <a:r>
              <a:rPr lang="en-US" sz="4400" b="1" dirty="0">
                <a:solidFill>
                  <a:srgbClr val="6C2008"/>
                </a:solidFill>
                <a:latin typeface="+mn-lt"/>
                <a:cs typeface="Times New Roman" panose="02020603050405020304" pitchFamily="18" charset="0"/>
              </a:rPr>
              <a:t>Counseling Supervision: MODULE 2</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537154" y="2565992"/>
            <a:ext cx="11930491" cy="3816699"/>
          </a:xfrm>
        </p:spPr>
        <p:txBody>
          <a:bodyPr>
            <a:normAutofit/>
          </a:bodyPr>
          <a:lstStyle/>
          <a:p>
            <a:pPr marL="0" indent="0">
              <a:buNone/>
            </a:pPr>
            <a:r>
              <a:rPr lang="en-US" sz="2800" b="1" dirty="0">
                <a:solidFill>
                  <a:srgbClr val="6C2008"/>
                </a:solidFill>
                <a:cs typeface="Times New Roman" panose="02020603050405020304" pitchFamily="18" charset="0"/>
              </a:rPr>
              <a:t>Supervisor as Teacher (cont.):</a:t>
            </a:r>
          </a:p>
          <a:p>
            <a:pPr lvl="1"/>
            <a:r>
              <a:rPr lang="en-US" sz="2800" dirty="0">
                <a:solidFill>
                  <a:srgbClr val="6C2008"/>
                </a:solidFill>
                <a:cs typeface="Times New Roman" panose="02020603050405020304" pitchFamily="18" charset="0"/>
              </a:rPr>
              <a:t>Identify issues of class, culture, and ethnicity in counseling sessions</a:t>
            </a:r>
          </a:p>
          <a:p>
            <a:pPr lvl="1"/>
            <a:r>
              <a:rPr lang="en-US" sz="2800" dirty="0">
                <a:solidFill>
                  <a:srgbClr val="6C2008"/>
                </a:solidFill>
                <a:cs typeface="Times New Roman" panose="02020603050405020304" pitchFamily="18" charset="0"/>
              </a:rPr>
              <a:t>Educate and provide resources for supervisory learning about the effects of these factors in counseling relationships</a:t>
            </a:r>
          </a:p>
          <a:p>
            <a:pPr lvl="1"/>
            <a:r>
              <a:rPr lang="en-US" sz="2800" dirty="0">
                <a:solidFill>
                  <a:srgbClr val="6C2008"/>
                </a:solidFill>
                <a:cs typeface="Times New Roman" panose="02020603050405020304" pitchFamily="18" charset="0"/>
              </a:rPr>
              <a:t>Model awareness and sensitivity to the issues in supervision</a:t>
            </a:r>
          </a:p>
        </p:txBody>
      </p:sp>
    </p:spTree>
    <p:extLst>
      <p:ext uri="{BB962C8B-B14F-4D97-AF65-F5344CB8AC3E}">
        <p14:creationId xmlns:p14="http://schemas.microsoft.com/office/powerpoint/2010/main" val="364719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12" presetClass="entr" presetSubtype="2"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2" dur="2000"/>
                                        <p:tgtEl>
                                          <p:spTgt spid="3">
                                            <p:txEl>
                                              <p:pRg st="1" end="1"/>
                                            </p:txEl>
                                          </p:spTgt>
                                        </p:tgtEl>
                                      </p:cBhvr>
                                    </p:animEffect>
                                  </p:childTnLst>
                                </p:cTn>
                              </p:par>
                            </p:childTnLst>
                          </p:cTn>
                        </p:par>
                        <p:par>
                          <p:cTn id="13" fill="hold">
                            <p:stCondLst>
                              <p:cond delay="5000"/>
                            </p:stCondLst>
                            <p:childTnLst>
                              <p:par>
                                <p:cTn id="14" presetID="12" presetClass="entr" presetSubtype="2" fill="hold" nodeType="afterEffect">
                                  <p:stCondLst>
                                    <p:cond delay="50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7" dur="2000"/>
                                        <p:tgtEl>
                                          <p:spTgt spid="3">
                                            <p:txEl>
                                              <p:pRg st="2" end="2"/>
                                            </p:txEl>
                                          </p:spTgt>
                                        </p:tgtEl>
                                      </p:cBhvr>
                                    </p:animEffect>
                                  </p:childTnLst>
                                </p:cTn>
                              </p:par>
                            </p:childTnLst>
                          </p:cTn>
                        </p:par>
                        <p:par>
                          <p:cTn id="18" fill="hold">
                            <p:stCondLst>
                              <p:cond delay="7500"/>
                            </p:stCondLst>
                            <p:childTnLst>
                              <p:par>
                                <p:cTn id="19" presetID="12" presetClass="entr" presetSubtype="2" fill="hold" nodeType="afterEffect">
                                  <p:stCondLst>
                                    <p:cond delay="50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8"/>
            <a:ext cx="13004800" cy="1413934"/>
          </a:xfrm>
        </p:spPr>
        <p:txBody>
          <a:bodyPr/>
          <a:lstStyle/>
          <a:p>
            <a:pPr algn="ctr"/>
            <a:r>
              <a:rPr lang="en-US" sz="4400" b="1" dirty="0">
                <a:solidFill>
                  <a:srgbClr val="6C2008"/>
                </a:solidFill>
                <a:latin typeface="+mn-lt"/>
                <a:cs typeface="Times New Roman" panose="02020603050405020304" pitchFamily="18" charset="0"/>
              </a:rPr>
              <a:t>Counseling Supervision: MODULE 2</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459408" y="1975239"/>
            <a:ext cx="12085983" cy="4785360"/>
          </a:xfrm>
        </p:spPr>
        <p:txBody>
          <a:bodyPr>
            <a:noAutofit/>
          </a:bodyPr>
          <a:lstStyle/>
          <a:p>
            <a:pPr marL="0" indent="0">
              <a:buNone/>
            </a:pPr>
            <a:r>
              <a:rPr lang="en-US" sz="2800" b="1" dirty="0">
                <a:solidFill>
                  <a:srgbClr val="6C2008"/>
                </a:solidFill>
                <a:cs typeface="Times New Roman" panose="02020603050405020304" pitchFamily="18" charset="0"/>
              </a:rPr>
              <a:t>Supervisor as Counselor:</a:t>
            </a:r>
          </a:p>
          <a:p>
            <a:pPr lvl="1"/>
            <a:r>
              <a:rPr lang="en-US" sz="2800" dirty="0">
                <a:solidFill>
                  <a:srgbClr val="6C2008"/>
                </a:solidFill>
                <a:cs typeface="Times New Roman" panose="02020603050405020304" pitchFamily="18" charset="0"/>
              </a:rPr>
              <a:t>Explore supervisee’s feelings during counseling or supervision sessions</a:t>
            </a:r>
          </a:p>
          <a:p>
            <a:pPr lvl="1"/>
            <a:r>
              <a:rPr lang="en-US" sz="2800" dirty="0">
                <a:solidFill>
                  <a:srgbClr val="6C2008"/>
                </a:solidFill>
                <a:cs typeface="Times New Roman" panose="02020603050405020304" pitchFamily="18" charset="0"/>
              </a:rPr>
              <a:t>Explore supervisee’s feelings about specific techniques and interventions</a:t>
            </a:r>
          </a:p>
          <a:p>
            <a:pPr lvl="1"/>
            <a:r>
              <a:rPr lang="en-US" sz="2800" dirty="0">
                <a:solidFill>
                  <a:srgbClr val="6C2008"/>
                </a:solidFill>
                <a:cs typeface="Times New Roman" panose="02020603050405020304" pitchFamily="18" charset="0"/>
              </a:rPr>
              <a:t>Facilitate supervisee’s self-exploration of confidence or concerns in sessions</a:t>
            </a:r>
          </a:p>
          <a:p>
            <a:pPr lvl="1"/>
            <a:r>
              <a:rPr lang="en-US" sz="2800" dirty="0">
                <a:solidFill>
                  <a:srgbClr val="6C2008"/>
                </a:solidFill>
                <a:cs typeface="Times New Roman" panose="02020603050405020304" pitchFamily="18" charset="0"/>
              </a:rPr>
              <a:t>Help supervisee define personal growth areas</a:t>
            </a:r>
          </a:p>
          <a:p>
            <a:pPr lvl="1"/>
            <a:r>
              <a:rPr lang="en-US" sz="2800" dirty="0">
                <a:solidFill>
                  <a:srgbClr val="6C2008"/>
                </a:solidFill>
                <a:cs typeface="Times New Roman" panose="02020603050405020304" pitchFamily="18" charset="0"/>
              </a:rPr>
              <a:t>Provide opportunities for supervisee to process own affect or defenses</a:t>
            </a:r>
          </a:p>
        </p:txBody>
      </p:sp>
    </p:spTree>
    <p:extLst>
      <p:ext uri="{BB962C8B-B14F-4D97-AF65-F5344CB8AC3E}">
        <p14:creationId xmlns:p14="http://schemas.microsoft.com/office/powerpoint/2010/main" val="2564968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12" presetClass="entr" presetSubtype="2"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2" dur="2000"/>
                                        <p:tgtEl>
                                          <p:spTgt spid="3">
                                            <p:txEl>
                                              <p:pRg st="1" end="1"/>
                                            </p:txEl>
                                          </p:spTgt>
                                        </p:tgtEl>
                                      </p:cBhvr>
                                    </p:animEffect>
                                  </p:childTnLst>
                                </p:cTn>
                              </p:par>
                            </p:childTnLst>
                          </p:cTn>
                        </p:par>
                        <p:par>
                          <p:cTn id="13" fill="hold">
                            <p:stCondLst>
                              <p:cond delay="5000"/>
                            </p:stCondLst>
                            <p:childTnLst>
                              <p:par>
                                <p:cTn id="14" presetID="12" presetClass="entr" presetSubtype="2" fill="hold" nodeType="afterEffect">
                                  <p:stCondLst>
                                    <p:cond delay="50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7" dur="2000"/>
                                        <p:tgtEl>
                                          <p:spTgt spid="3">
                                            <p:txEl>
                                              <p:pRg st="2" end="2"/>
                                            </p:txEl>
                                          </p:spTgt>
                                        </p:tgtEl>
                                      </p:cBhvr>
                                    </p:animEffect>
                                  </p:childTnLst>
                                </p:cTn>
                              </p:par>
                            </p:childTnLst>
                          </p:cTn>
                        </p:par>
                        <p:par>
                          <p:cTn id="18" fill="hold">
                            <p:stCondLst>
                              <p:cond delay="7500"/>
                            </p:stCondLst>
                            <p:childTnLst>
                              <p:par>
                                <p:cTn id="19" presetID="12" presetClass="entr" presetSubtype="2" fill="hold" nodeType="afterEffect">
                                  <p:stCondLst>
                                    <p:cond delay="50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22" dur="2000"/>
                                        <p:tgtEl>
                                          <p:spTgt spid="3">
                                            <p:txEl>
                                              <p:pRg st="3" end="3"/>
                                            </p:txEl>
                                          </p:spTgt>
                                        </p:tgtEl>
                                      </p:cBhvr>
                                    </p:animEffect>
                                  </p:childTnLst>
                                </p:cTn>
                              </p:par>
                            </p:childTnLst>
                          </p:cTn>
                        </p:par>
                        <p:par>
                          <p:cTn id="23" fill="hold">
                            <p:stCondLst>
                              <p:cond delay="10000"/>
                            </p:stCondLst>
                            <p:childTnLst>
                              <p:par>
                                <p:cTn id="24" presetID="12" presetClass="entr" presetSubtype="2" fill="hold" nodeType="afterEffect">
                                  <p:stCondLst>
                                    <p:cond delay="50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additive="base">
                                        <p:cTn id="26" dur="2000"/>
                                        <p:tgtEl>
                                          <p:spTgt spid="3">
                                            <p:txEl>
                                              <p:pRg st="4" end="4"/>
                                            </p:txEl>
                                          </p:spTgt>
                                        </p:tgtEl>
                                        <p:attrNameLst>
                                          <p:attrName>ppt_x</p:attrName>
                                        </p:attrNameLst>
                                      </p:cBhvr>
                                      <p:tavLst>
                                        <p:tav tm="0">
                                          <p:val>
                                            <p:strVal val="#ppt_x+#ppt_w*1.125000"/>
                                          </p:val>
                                        </p:tav>
                                        <p:tav tm="100000">
                                          <p:val>
                                            <p:strVal val="#ppt_x"/>
                                          </p:val>
                                        </p:tav>
                                      </p:tavLst>
                                    </p:anim>
                                    <p:animEffect transition="in" filter="wipe(left)">
                                      <p:cBhvr>
                                        <p:cTn id="27" dur="2000"/>
                                        <p:tgtEl>
                                          <p:spTgt spid="3">
                                            <p:txEl>
                                              <p:pRg st="4" end="4"/>
                                            </p:txEl>
                                          </p:spTgt>
                                        </p:tgtEl>
                                      </p:cBhvr>
                                    </p:animEffect>
                                  </p:childTnLst>
                                </p:cTn>
                              </p:par>
                            </p:childTnLst>
                          </p:cTn>
                        </p:par>
                        <p:par>
                          <p:cTn id="28" fill="hold">
                            <p:stCondLst>
                              <p:cond delay="12500"/>
                            </p:stCondLst>
                            <p:childTnLst>
                              <p:par>
                                <p:cTn id="29" presetID="12" presetClass="entr" presetSubtype="2" fill="hold" nodeType="afterEffect">
                                  <p:stCondLst>
                                    <p:cond delay="50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2000"/>
                                        <p:tgtEl>
                                          <p:spTgt spid="3">
                                            <p:txEl>
                                              <p:pRg st="5" end="5"/>
                                            </p:txEl>
                                          </p:spTgt>
                                        </p:tgtEl>
                                        <p:attrNameLst>
                                          <p:attrName>ppt_x</p:attrName>
                                        </p:attrNameLst>
                                      </p:cBhvr>
                                      <p:tavLst>
                                        <p:tav tm="0">
                                          <p:val>
                                            <p:strVal val="#ppt_x+#ppt_w*1.125000"/>
                                          </p:val>
                                        </p:tav>
                                        <p:tav tm="100000">
                                          <p:val>
                                            <p:strVal val="#ppt_x"/>
                                          </p:val>
                                        </p:tav>
                                      </p:tavLst>
                                    </p:anim>
                                    <p:animEffect transition="in" filter="wipe(left)">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89468"/>
            <a:ext cx="13004800" cy="1413934"/>
          </a:xfrm>
        </p:spPr>
        <p:txBody>
          <a:bodyPr>
            <a:normAutofit/>
          </a:bodyPr>
          <a:lstStyle/>
          <a:p>
            <a:pPr algn="ctr"/>
            <a:r>
              <a:rPr lang="en-US" sz="4400" b="1" dirty="0">
                <a:solidFill>
                  <a:srgbClr val="6E2639"/>
                </a:solidFill>
                <a:latin typeface="+mn-lt"/>
                <a:cs typeface="Times New Roman" panose="02020603050405020304" pitchFamily="18" charset="0"/>
              </a:rPr>
              <a:t>Counseling Supervision: </a:t>
            </a:r>
            <a:br>
              <a:rPr lang="en-US" sz="4400" b="1" dirty="0">
                <a:solidFill>
                  <a:srgbClr val="6E2639"/>
                </a:solidFill>
                <a:latin typeface="+mn-lt"/>
                <a:cs typeface="Times New Roman" panose="02020603050405020304" pitchFamily="18" charset="0"/>
              </a:rPr>
            </a:br>
            <a:r>
              <a:rPr lang="en-US" sz="4400" b="1" dirty="0">
                <a:solidFill>
                  <a:srgbClr val="6E2639"/>
                </a:solidFill>
                <a:latin typeface="+mn-lt"/>
                <a:cs typeface="Times New Roman" panose="02020603050405020304" pitchFamily="18" charset="0"/>
              </a:rPr>
              <a:t>Learning Objectives</a:t>
            </a:r>
          </a:p>
        </p:txBody>
      </p:sp>
      <p:sp>
        <p:nvSpPr>
          <p:cNvPr id="5" name="Content Placeholder 4"/>
          <p:cNvSpPr>
            <a:spLocks noGrp="1"/>
          </p:cNvSpPr>
          <p:nvPr>
            <p:ph idx="1"/>
          </p:nvPr>
        </p:nvSpPr>
        <p:spPr>
          <a:xfrm>
            <a:off x="586630" y="2003876"/>
            <a:ext cx="11831541" cy="4641427"/>
          </a:xfrm>
        </p:spPr>
        <p:txBody>
          <a:bodyPr>
            <a:normAutofit/>
          </a:bodyPr>
          <a:lstStyle/>
          <a:p>
            <a:pPr marL="0" indent="0">
              <a:buNone/>
            </a:pPr>
            <a:r>
              <a:rPr lang="en-US" sz="2800" b="1" dirty="0">
                <a:solidFill>
                  <a:srgbClr val="6E2639"/>
                </a:solidFill>
                <a:latin typeface="Georgia" panose="02040502050405020303" pitchFamily="18" charset="0"/>
                <a:cs typeface="Times New Roman" panose="02020603050405020304" pitchFamily="18" charset="0"/>
              </a:rPr>
              <a:t>At the end of this course, you will:</a:t>
            </a:r>
          </a:p>
          <a:p>
            <a:r>
              <a:rPr lang="en-US" sz="2800" dirty="0">
                <a:solidFill>
                  <a:srgbClr val="6E2639"/>
                </a:solidFill>
                <a:latin typeface="Georgia" panose="02040502050405020303" pitchFamily="18" charset="0"/>
                <a:cs typeface="Times New Roman" panose="02020603050405020304" pitchFamily="18" charset="0"/>
              </a:rPr>
              <a:t>Be knowledgeable of the ethical requirements for supervision</a:t>
            </a:r>
          </a:p>
          <a:p>
            <a:r>
              <a:rPr lang="en-US" sz="2800" dirty="0">
                <a:solidFill>
                  <a:srgbClr val="6E2639"/>
                </a:solidFill>
                <a:latin typeface="Georgia" panose="02040502050405020303" pitchFamily="18" charset="0"/>
                <a:cs typeface="Times New Roman" panose="02020603050405020304" pitchFamily="18" charset="0"/>
              </a:rPr>
              <a:t>Be able to define the role of the counseling supervisor</a:t>
            </a:r>
          </a:p>
          <a:p>
            <a:r>
              <a:rPr lang="en-US" sz="2800" dirty="0">
                <a:solidFill>
                  <a:srgbClr val="6E2639"/>
                </a:solidFill>
                <a:latin typeface="Georgia" panose="02040502050405020303" pitchFamily="18" charset="0"/>
                <a:cs typeface="Times New Roman" panose="02020603050405020304" pitchFamily="18" charset="0"/>
              </a:rPr>
              <a:t>Understand the difference between clinical and administrative supervision</a:t>
            </a:r>
          </a:p>
          <a:p>
            <a:r>
              <a:rPr lang="en-US" sz="2800" dirty="0">
                <a:solidFill>
                  <a:srgbClr val="6E2639"/>
                </a:solidFill>
                <a:latin typeface="Georgia" panose="02040502050405020303" pitchFamily="18" charset="0"/>
                <a:cs typeface="Times New Roman" panose="02020603050405020304" pitchFamily="18" charset="0"/>
              </a:rPr>
              <a:t>Understand different models of supervision</a:t>
            </a:r>
          </a:p>
          <a:p>
            <a:r>
              <a:rPr lang="en-US" sz="2800" dirty="0">
                <a:solidFill>
                  <a:srgbClr val="6E2639"/>
                </a:solidFill>
                <a:latin typeface="Georgia" panose="02040502050405020303" pitchFamily="18" charset="0"/>
                <a:cs typeface="Times New Roman" panose="02020603050405020304" pitchFamily="18" charset="0"/>
              </a:rPr>
              <a:t>Be able to choose and effectively use a personal model of supervision</a:t>
            </a:r>
          </a:p>
        </p:txBody>
      </p:sp>
    </p:spTree>
    <p:extLst>
      <p:ext uri="{BB962C8B-B14F-4D97-AF65-F5344CB8AC3E}">
        <p14:creationId xmlns:p14="http://schemas.microsoft.com/office/powerpoint/2010/main" val="1019993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50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20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8" dur="2000"/>
                                        <p:tgtEl>
                                          <p:spTgt spid="5">
                                            <p:txEl>
                                              <p:pRg st="1" end="1"/>
                                            </p:txEl>
                                          </p:spTgt>
                                        </p:tgtEl>
                                      </p:cBhvr>
                                    </p:animEffect>
                                  </p:childTnLst>
                                </p:cTn>
                              </p:par>
                            </p:childTnLst>
                          </p:cTn>
                        </p:par>
                        <p:par>
                          <p:cTn id="9" fill="hold">
                            <p:stCondLst>
                              <p:cond delay="2500"/>
                            </p:stCondLst>
                            <p:childTnLst>
                              <p:par>
                                <p:cTn id="10" presetID="12" presetClass="entr" presetSubtype="4" fill="hold" nodeType="afterEffect">
                                  <p:stCondLst>
                                    <p:cond delay="500"/>
                                  </p:stCondLst>
                                  <p:childTnLst>
                                    <p:set>
                                      <p:cBhvr>
                                        <p:cTn id="11" dur="1" fill="hold">
                                          <p:stCondLst>
                                            <p:cond delay="0"/>
                                          </p:stCondLst>
                                        </p:cTn>
                                        <p:tgtEl>
                                          <p:spTgt spid="5">
                                            <p:txEl>
                                              <p:pRg st="2" end="2"/>
                                            </p:txEl>
                                          </p:spTgt>
                                        </p:tgtEl>
                                        <p:attrNameLst>
                                          <p:attrName>style.visibility</p:attrName>
                                        </p:attrNameLst>
                                      </p:cBhvr>
                                      <p:to>
                                        <p:strVal val="visible"/>
                                      </p:to>
                                    </p:set>
                                    <p:anim calcmode="lin" valueType="num">
                                      <p:cBhvr additive="base">
                                        <p:cTn id="12" dur="2000"/>
                                        <p:tgtEl>
                                          <p:spTgt spid="5">
                                            <p:txEl>
                                              <p:pRg st="2" end="2"/>
                                            </p:txEl>
                                          </p:spTgt>
                                        </p:tgtEl>
                                        <p:attrNameLst>
                                          <p:attrName>ppt_y</p:attrName>
                                        </p:attrNameLst>
                                      </p:cBhvr>
                                      <p:tavLst>
                                        <p:tav tm="0">
                                          <p:val>
                                            <p:strVal val="#ppt_y+#ppt_h*1.125000"/>
                                          </p:val>
                                        </p:tav>
                                        <p:tav tm="100000">
                                          <p:val>
                                            <p:strVal val="#ppt_y"/>
                                          </p:val>
                                        </p:tav>
                                      </p:tavLst>
                                    </p:anim>
                                    <p:animEffect transition="in" filter="wipe(up)">
                                      <p:cBhvr>
                                        <p:cTn id="13" dur="2000"/>
                                        <p:tgtEl>
                                          <p:spTgt spid="5">
                                            <p:txEl>
                                              <p:pRg st="2" end="2"/>
                                            </p:txEl>
                                          </p:spTgt>
                                        </p:tgtEl>
                                      </p:cBhvr>
                                    </p:animEffect>
                                  </p:childTnLst>
                                </p:cTn>
                              </p:par>
                            </p:childTnLst>
                          </p:cTn>
                        </p:par>
                        <p:par>
                          <p:cTn id="14" fill="hold">
                            <p:stCondLst>
                              <p:cond delay="5000"/>
                            </p:stCondLst>
                            <p:childTnLst>
                              <p:par>
                                <p:cTn id="15" presetID="12" presetClass="entr" presetSubtype="4" fill="hold" nodeType="afterEffect">
                                  <p:stCondLst>
                                    <p:cond delay="500"/>
                                  </p:stCondLst>
                                  <p:childTnLst>
                                    <p:set>
                                      <p:cBhvr>
                                        <p:cTn id="16" dur="1" fill="hold">
                                          <p:stCondLst>
                                            <p:cond delay="0"/>
                                          </p:stCondLst>
                                        </p:cTn>
                                        <p:tgtEl>
                                          <p:spTgt spid="5">
                                            <p:txEl>
                                              <p:pRg st="3" end="3"/>
                                            </p:txEl>
                                          </p:spTgt>
                                        </p:tgtEl>
                                        <p:attrNameLst>
                                          <p:attrName>style.visibility</p:attrName>
                                        </p:attrNameLst>
                                      </p:cBhvr>
                                      <p:to>
                                        <p:strVal val="visible"/>
                                      </p:to>
                                    </p:set>
                                    <p:anim calcmode="lin" valueType="num">
                                      <p:cBhvr additive="base">
                                        <p:cTn id="17" dur="2000"/>
                                        <p:tgtEl>
                                          <p:spTgt spid="5">
                                            <p:txEl>
                                              <p:pRg st="3" end="3"/>
                                            </p:txEl>
                                          </p:spTgt>
                                        </p:tgtEl>
                                        <p:attrNameLst>
                                          <p:attrName>ppt_y</p:attrName>
                                        </p:attrNameLst>
                                      </p:cBhvr>
                                      <p:tavLst>
                                        <p:tav tm="0">
                                          <p:val>
                                            <p:strVal val="#ppt_y+#ppt_h*1.125000"/>
                                          </p:val>
                                        </p:tav>
                                        <p:tav tm="100000">
                                          <p:val>
                                            <p:strVal val="#ppt_y"/>
                                          </p:val>
                                        </p:tav>
                                      </p:tavLst>
                                    </p:anim>
                                    <p:animEffect transition="in" filter="wipe(up)">
                                      <p:cBhvr>
                                        <p:cTn id="18" dur="2000"/>
                                        <p:tgtEl>
                                          <p:spTgt spid="5">
                                            <p:txEl>
                                              <p:pRg st="3" end="3"/>
                                            </p:txEl>
                                          </p:spTgt>
                                        </p:tgtEl>
                                      </p:cBhvr>
                                    </p:animEffect>
                                  </p:childTnLst>
                                </p:cTn>
                              </p:par>
                            </p:childTnLst>
                          </p:cTn>
                        </p:par>
                        <p:par>
                          <p:cTn id="19" fill="hold">
                            <p:stCondLst>
                              <p:cond delay="7500"/>
                            </p:stCondLst>
                            <p:childTnLst>
                              <p:par>
                                <p:cTn id="20" presetID="12" presetClass="entr" presetSubtype="4" fill="hold" nodeType="afterEffect">
                                  <p:stCondLst>
                                    <p:cond delay="500"/>
                                  </p:stCondLst>
                                  <p:childTnLst>
                                    <p:set>
                                      <p:cBhvr>
                                        <p:cTn id="21" dur="1" fill="hold">
                                          <p:stCondLst>
                                            <p:cond delay="0"/>
                                          </p:stCondLst>
                                        </p:cTn>
                                        <p:tgtEl>
                                          <p:spTgt spid="5">
                                            <p:txEl>
                                              <p:pRg st="4" end="4"/>
                                            </p:txEl>
                                          </p:spTgt>
                                        </p:tgtEl>
                                        <p:attrNameLst>
                                          <p:attrName>style.visibility</p:attrName>
                                        </p:attrNameLst>
                                      </p:cBhvr>
                                      <p:to>
                                        <p:strVal val="visible"/>
                                      </p:to>
                                    </p:set>
                                    <p:anim calcmode="lin" valueType="num">
                                      <p:cBhvr additive="base">
                                        <p:cTn id="22" dur="2000"/>
                                        <p:tgtEl>
                                          <p:spTgt spid="5">
                                            <p:txEl>
                                              <p:pRg st="4" end="4"/>
                                            </p:txEl>
                                          </p:spTgt>
                                        </p:tgtEl>
                                        <p:attrNameLst>
                                          <p:attrName>ppt_y</p:attrName>
                                        </p:attrNameLst>
                                      </p:cBhvr>
                                      <p:tavLst>
                                        <p:tav tm="0">
                                          <p:val>
                                            <p:strVal val="#ppt_y+#ppt_h*1.125000"/>
                                          </p:val>
                                        </p:tav>
                                        <p:tav tm="100000">
                                          <p:val>
                                            <p:strVal val="#ppt_y"/>
                                          </p:val>
                                        </p:tav>
                                      </p:tavLst>
                                    </p:anim>
                                    <p:animEffect transition="in" filter="wipe(up)">
                                      <p:cBhvr>
                                        <p:cTn id="23" dur="2000"/>
                                        <p:tgtEl>
                                          <p:spTgt spid="5">
                                            <p:txEl>
                                              <p:pRg st="4" end="4"/>
                                            </p:txEl>
                                          </p:spTgt>
                                        </p:tgtEl>
                                      </p:cBhvr>
                                    </p:animEffect>
                                  </p:childTnLst>
                                </p:cTn>
                              </p:par>
                            </p:childTnLst>
                          </p:cTn>
                        </p:par>
                        <p:par>
                          <p:cTn id="24" fill="hold">
                            <p:stCondLst>
                              <p:cond delay="10000"/>
                            </p:stCondLst>
                            <p:childTnLst>
                              <p:par>
                                <p:cTn id="25" presetID="12" presetClass="entr" presetSubtype="4" fill="hold" nodeType="afterEffect">
                                  <p:stCondLst>
                                    <p:cond delay="500"/>
                                  </p:stCondLst>
                                  <p:childTnLst>
                                    <p:set>
                                      <p:cBhvr>
                                        <p:cTn id="26" dur="1" fill="hold">
                                          <p:stCondLst>
                                            <p:cond delay="0"/>
                                          </p:stCondLst>
                                        </p:cTn>
                                        <p:tgtEl>
                                          <p:spTgt spid="5">
                                            <p:txEl>
                                              <p:pRg st="5" end="5"/>
                                            </p:txEl>
                                          </p:spTgt>
                                        </p:tgtEl>
                                        <p:attrNameLst>
                                          <p:attrName>style.visibility</p:attrName>
                                        </p:attrNameLst>
                                      </p:cBhvr>
                                      <p:to>
                                        <p:strVal val="visible"/>
                                      </p:to>
                                    </p:set>
                                    <p:anim calcmode="lin" valueType="num">
                                      <p:cBhvr additive="base">
                                        <p:cTn id="27" dur="2000"/>
                                        <p:tgtEl>
                                          <p:spTgt spid="5">
                                            <p:txEl>
                                              <p:pRg st="5" end="5"/>
                                            </p:txEl>
                                          </p:spTgt>
                                        </p:tgtEl>
                                        <p:attrNameLst>
                                          <p:attrName>ppt_y</p:attrName>
                                        </p:attrNameLst>
                                      </p:cBhvr>
                                      <p:tavLst>
                                        <p:tav tm="0">
                                          <p:val>
                                            <p:strVal val="#ppt_y+#ppt_h*1.125000"/>
                                          </p:val>
                                        </p:tav>
                                        <p:tav tm="100000">
                                          <p:val>
                                            <p:strVal val="#ppt_y"/>
                                          </p:val>
                                        </p:tav>
                                      </p:tavLst>
                                    </p:anim>
                                    <p:animEffect transition="in" filter="wipe(up)">
                                      <p:cBhvr>
                                        <p:cTn id="28" dur="2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8"/>
            <a:ext cx="13004800" cy="971973"/>
          </a:xfrm>
        </p:spPr>
        <p:txBody>
          <a:bodyPr/>
          <a:lstStyle/>
          <a:p>
            <a:pPr algn="ctr"/>
            <a:r>
              <a:rPr lang="en-US" sz="4400" b="1" dirty="0">
                <a:solidFill>
                  <a:srgbClr val="6C2008"/>
                </a:solidFill>
                <a:latin typeface="+mn-lt"/>
                <a:cs typeface="Times New Roman" panose="02020603050405020304" pitchFamily="18" charset="0"/>
              </a:rPr>
              <a:t>Counseling Supervision: MODULE 2</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869342" y="2587636"/>
            <a:ext cx="11266115" cy="3246634"/>
          </a:xfrm>
        </p:spPr>
        <p:txBody>
          <a:bodyPr>
            <a:normAutofit/>
          </a:bodyPr>
          <a:lstStyle/>
          <a:p>
            <a:pPr marL="0" indent="0">
              <a:buNone/>
            </a:pPr>
            <a:r>
              <a:rPr lang="en-US" sz="2800" b="1" dirty="0">
                <a:solidFill>
                  <a:srgbClr val="6C2008"/>
                </a:solidFill>
                <a:cs typeface="Times New Roman" panose="02020603050405020304" pitchFamily="18" charset="0"/>
              </a:rPr>
              <a:t>Supervisor as Counselor (cont.)</a:t>
            </a:r>
            <a:r>
              <a:rPr lang="en-US" sz="2800" dirty="0">
                <a:solidFill>
                  <a:srgbClr val="6C2008"/>
                </a:solidFill>
                <a:cs typeface="Times New Roman" panose="02020603050405020304" pitchFamily="18" charset="0"/>
              </a:rPr>
              <a:t>:</a:t>
            </a:r>
          </a:p>
          <a:p>
            <a:pPr lvl="1"/>
            <a:r>
              <a:rPr lang="en-US" sz="2800" dirty="0">
                <a:solidFill>
                  <a:srgbClr val="6C2008"/>
                </a:solidFill>
                <a:cs typeface="Times New Roman" panose="02020603050405020304" pitchFamily="18" charset="0"/>
              </a:rPr>
              <a:t>Help supervisee identify their values base, cultural background, and social awareness</a:t>
            </a:r>
          </a:p>
          <a:p>
            <a:pPr lvl="1"/>
            <a:r>
              <a:rPr lang="en-US" sz="2800" dirty="0">
                <a:solidFill>
                  <a:srgbClr val="6C2008"/>
                </a:solidFill>
                <a:cs typeface="Times New Roman" panose="02020603050405020304" pitchFamily="18" charset="0"/>
              </a:rPr>
              <a:t>Explore the possible effect of these on supervisee’s counseling style  and effectiveness</a:t>
            </a:r>
          </a:p>
        </p:txBody>
      </p:sp>
    </p:spTree>
    <p:extLst>
      <p:ext uri="{BB962C8B-B14F-4D97-AF65-F5344CB8AC3E}">
        <p14:creationId xmlns:p14="http://schemas.microsoft.com/office/powerpoint/2010/main" val="734699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12" presetClass="entr" presetSubtype="2"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2" dur="2000"/>
                                        <p:tgtEl>
                                          <p:spTgt spid="3">
                                            <p:txEl>
                                              <p:pRg st="1" end="1"/>
                                            </p:txEl>
                                          </p:spTgt>
                                        </p:tgtEl>
                                      </p:cBhvr>
                                    </p:animEffect>
                                  </p:childTnLst>
                                </p:cTn>
                              </p:par>
                            </p:childTnLst>
                          </p:cTn>
                        </p:par>
                        <p:par>
                          <p:cTn id="13" fill="hold">
                            <p:stCondLst>
                              <p:cond delay="5000"/>
                            </p:stCondLst>
                            <p:childTnLst>
                              <p:par>
                                <p:cTn id="14" presetID="12" presetClass="entr" presetSubtype="2" fill="hold" nodeType="afterEffect">
                                  <p:stCondLst>
                                    <p:cond delay="50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8"/>
            <a:ext cx="13004800" cy="1413934"/>
          </a:xfrm>
        </p:spPr>
        <p:txBody>
          <a:bodyPr/>
          <a:lstStyle/>
          <a:p>
            <a:pPr algn="ctr"/>
            <a:r>
              <a:rPr lang="en-US" sz="4400" b="1" dirty="0">
                <a:solidFill>
                  <a:srgbClr val="6C2008"/>
                </a:solidFill>
                <a:latin typeface="+mn-lt"/>
                <a:cs typeface="Times New Roman" panose="02020603050405020304" pitchFamily="18" charset="0"/>
              </a:rPr>
              <a:t>Counseling Supervision: MODULE 2</a:t>
            </a:r>
            <a:endParaRPr lang="en-US" sz="4400" dirty="0">
              <a:latin typeface="+mn-lt"/>
            </a:endParaRPr>
          </a:p>
        </p:txBody>
      </p:sp>
      <p:sp>
        <p:nvSpPr>
          <p:cNvPr id="3" name="Content Placeholder 2"/>
          <p:cNvSpPr>
            <a:spLocks noGrp="1"/>
          </p:cNvSpPr>
          <p:nvPr>
            <p:ph idx="1"/>
          </p:nvPr>
        </p:nvSpPr>
        <p:spPr>
          <a:xfrm>
            <a:off x="834226" y="2303377"/>
            <a:ext cx="12071847" cy="2994179"/>
          </a:xfrm>
        </p:spPr>
        <p:txBody>
          <a:bodyPr>
            <a:normAutofit/>
          </a:bodyPr>
          <a:lstStyle/>
          <a:p>
            <a:pPr marL="0" indent="0">
              <a:buNone/>
            </a:pPr>
            <a:r>
              <a:rPr lang="en-US" sz="2800" b="1" dirty="0">
                <a:solidFill>
                  <a:srgbClr val="6C2008"/>
                </a:solidFill>
              </a:rPr>
              <a:t>Supervisor as Evaluator:</a:t>
            </a:r>
          </a:p>
          <a:p>
            <a:pPr lvl="1"/>
            <a:r>
              <a:rPr lang="en-US" sz="2800" dirty="0">
                <a:solidFill>
                  <a:srgbClr val="6C2008"/>
                </a:solidFill>
              </a:rPr>
              <a:t>Provide regular and systematic feedback and evaluation</a:t>
            </a:r>
          </a:p>
          <a:p>
            <a:pPr lvl="1"/>
            <a:r>
              <a:rPr lang="en-US" sz="2800" dirty="0">
                <a:solidFill>
                  <a:srgbClr val="6C2008"/>
                </a:solidFill>
              </a:rPr>
              <a:t>Provide appropriate information to graduate program supervisor, prospective employers, licensing boards, and professional organizations</a:t>
            </a:r>
          </a:p>
          <a:p>
            <a:pPr lvl="1"/>
            <a:r>
              <a:rPr lang="en-US" sz="2800" dirty="0">
                <a:solidFill>
                  <a:srgbClr val="6C2008"/>
                </a:solidFill>
              </a:rPr>
              <a:t>Provide references when requested by licensing boards or another agency</a:t>
            </a:r>
          </a:p>
        </p:txBody>
      </p:sp>
    </p:spTree>
    <p:extLst>
      <p:ext uri="{BB962C8B-B14F-4D97-AF65-F5344CB8AC3E}">
        <p14:creationId xmlns:p14="http://schemas.microsoft.com/office/powerpoint/2010/main" val="3309959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12" presetClass="entr" presetSubtype="2"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2" dur="2000"/>
                                        <p:tgtEl>
                                          <p:spTgt spid="3">
                                            <p:txEl>
                                              <p:pRg st="1" end="1"/>
                                            </p:txEl>
                                          </p:spTgt>
                                        </p:tgtEl>
                                      </p:cBhvr>
                                    </p:animEffect>
                                  </p:childTnLst>
                                </p:cTn>
                              </p:par>
                            </p:childTnLst>
                          </p:cTn>
                        </p:par>
                        <p:par>
                          <p:cTn id="13" fill="hold">
                            <p:stCondLst>
                              <p:cond delay="5000"/>
                            </p:stCondLst>
                            <p:childTnLst>
                              <p:par>
                                <p:cTn id="14" presetID="12" presetClass="entr" presetSubtype="2" fill="hold" nodeType="afterEffect">
                                  <p:stCondLst>
                                    <p:cond delay="50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7" dur="2000"/>
                                        <p:tgtEl>
                                          <p:spTgt spid="3">
                                            <p:txEl>
                                              <p:pRg st="2" end="2"/>
                                            </p:txEl>
                                          </p:spTgt>
                                        </p:tgtEl>
                                      </p:cBhvr>
                                    </p:animEffect>
                                  </p:childTnLst>
                                </p:cTn>
                              </p:par>
                            </p:childTnLst>
                          </p:cTn>
                        </p:par>
                        <p:par>
                          <p:cTn id="18" fill="hold">
                            <p:stCondLst>
                              <p:cond delay="7500"/>
                            </p:stCondLst>
                            <p:childTnLst>
                              <p:par>
                                <p:cTn id="19" presetID="12" presetClass="entr" presetSubtype="2" fill="hold" nodeType="afterEffect">
                                  <p:stCondLst>
                                    <p:cond delay="50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2039"/>
            <a:ext cx="13004800" cy="1541363"/>
          </a:xfrm>
        </p:spPr>
        <p:txBody>
          <a:bodyPr/>
          <a:lstStyle/>
          <a:p>
            <a:pPr algn="ctr"/>
            <a:r>
              <a:rPr lang="en-US" sz="4400" b="1" dirty="0">
                <a:solidFill>
                  <a:srgbClr val="6C2008"/>
                </a:solidFill>
                <a:latin typeface="+mn-lt"/>
                <a:cs typeface="Times New Roman" panose="02020603050405020304" pitchFamily="18" charset="0"/>
              </a:rPr>
              <a:t>Counseling Supervision: MODULE 2</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303916" y="1803402"/>
            <a:ext cx="12396967" cy="4641427"/>
          </a:xfrm>
        </p:spPr>
        <p:txBody>
          <a:bodyPr>
            <a:noAutofit/>
          </a:bodyPr>
          <a:lstStyle/>
          <a:p>
            <a:pPr marL="0" indent="0">
              <a:buNone/>
            </a:pPr>
            <a:r>
              <a:rPr lang="en-US" sz="2800" dirty="0">
                <a:solidFill>
                  <a:srgbClr val="6C2008"/>
                </a:solidFill>
                <a:cs typeface="Times New Roman" panose="02020603050405020304" pitchFamily="18" charset="0"/>
              </a:rPr>
              <a:t>So far, we have focused mostly on </a:t>
            </a:r>
            <a:r>
              <a:rPr lang="en-US" sz="2800" b="1" dirty="0">
                <a:solidFill>
                  <a:srgbClr val="6C2008"/>
                </a:solidFill>
                <a:cs typeface="Times New Roman" panose="02020603050405020304" pitchFamily="18" charset="0"/>
              </a:rPr>
              <a:t>CLINICAL</a:t>
            </a:r>
            <a:r>
              <a:rPr lang="en-US" sz="2800" dirty="0">
                <a:solidFill>
                  <a:srgbClr val="6C2008"/>
                </a:solidFill>
                <a:cs typeface="Times New Roman" panose="02020603050405020304" pitchFamily="18" charset="0"/>
              </a:rPr>
              <a:t> supervision.</a:t>
            </a:r>
          </a:p>
          <a:p>
            <a:pPr marL="0" indent="0">
              <a:buNone/>
            </a:pPr>
            <a:r>
              <a:rPr lang="en-US" sz="2800" dirty="0">
                <a:solidFill>
                  <a:srgbClr val="6C2008"/>
                </a:solidFill>
                <a:cs typeface="Times New Roman" panose="02020603050405020304" pitchFamily="18" charset="0"/>
              </a:rPr>
              <a:t>In many context and work settings, </a:t>
            </a:r>
            <a:r>
              <a:rPr lang="en-US" sz="2800" b="1" dirty="0">
                <a:solidFill>
                  <a:srgbClr val="6C2008"/>
                </a:solidFill>
                <a:cs typeface="Times New Roman" panose="02020603050405020304" pitchFamily="18" charset="0"/>
              </a:rPr>
              <a:t>ADMINISTRATIVE</a:t>
            </a:r>
            <a:r>
              <a:rPr lang="en-US" sz="2800" dirty="0">
                <a:solidFill>
                  <a:srgbClr val="6C2008"/>
                </a:solidFill>
                <a:cs typeface="Times New Roman" panose="02020603050405020304" pitchFamily="18" charset="0"/>
              </a:rPr>
              <a:t> supervision may be integral to the process. This can include case documentation, record keeping, eligibility determinations, standards and processes for protection of privacy and confidentiality, HIPAA or other legal/regulatory requirements, billing, etc. </a:t>
            </a:r>
          </a:p>
          <a:p>
            <a:pPr marL="0" indent="0">
              <a:buNone/>
            </a:pPr>
            <a:r>
              <a:rPr lang="en-US" sz="2800" dirty="0">
                <a:solidFill>
                  <a:srgbClr val="6C2008"/>
                </a:solidFill>
                <a:cs typeface="Times New Roman" panose="02020603050405020304" pitchFamily="18" charset="0"/>
              </a:rPr>
              <a:t>It might also include the time spent in individual or group supervision.</a:t>
            </a:r>
          </a:p>
          <a:p>
            <a:pPr marL="0" indent="0">
              <a:buNone/>
            </a:pPr>
            <a:r>
              <a:rPr lang="en-US" sz="2800" dirty="0">
                <a:solidFill>
                  <a:srgbClr val="6C2008"/>
                </a:solidFill>
                <a:cs typeface="Times New Roman" panose="02020603050405020304" pitchFamily="18" charset="0"/>
              </a:rPr>
              <a:t>The supervision structure allows for this as </a:t>
            </a:r>
            <a:r>
              <a:rPr lang="en-US" sz="2800" u="sng" dirty="0">
                <a:solidFill>
                  <a:srgbClr val="6C2008"/>
                </a:solidFill>
                <a:cs typeface="Times New Roman" panose="02020603050405020304" pitchFamily="18" charset="0"/>
              </a:rPr>
              <a:t>part</a:t>
            </a:r>
            <a:r>
              <a:rPr lang="en-US" sz="2800" dirty="0">
                <a:solidFill>
                  <a:srgbClr val="6C2008"/>
                </a:solidFill>
                <a:cs typeface="Times New Roman" panose="02020603050405020304" pitchFamily="18" charset="0"/>
              </a:rPr>
              <a:t> of the overall experience. This aspect cannot be the </a:t>
            </a:r>
            <a:r>
              <a:rPr lang="en-US" sz="2800" u="sng" dirty="0">
                <a:solidFill>
                  <a:srgbClr val="6C2008"/>
                </a:solidFill>
                <a:cs typeface="Times New Roman" panose="02020603050405020304" pitchFamily="18" charset="0"/>
              </a:rPr>
              <a:t>only</a:t>
            </a:r>
            <a:r>
              <a:rPr lang="en-US" sz="2800" dirty="0">
                <a:solidFill>
                  <a:srgbClr val="6C2008"/>
                </a:solidFill>
                <a:cs typeface="Times New Roman" panose="02020603050405020304" pitchFamily="18" charset="0"/>
              </a:rPr>
              <a:t> focus of the experience.</a:t>
            </a:r>
          </a:p>
        </p:txBody>
      </p:sp>
    </p:spTree>
    <p:extLst>
      <p:ext uri="{BB962C8B-B14F-4D97-AF65-F5344CB8AC3E}">
        <p14:creationId xmlns:p14="http://schemas.microsoft.com/office/powerpoint/2010/main" val="2299753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2000"/>
                                        <p:tgtEl>
                                          <p:spTgt spid="3">
                                            <p:txEl>
                                              <p:pRg st="0" end="0"/>
                                            </p:txEl>
                                          </p:spTgt>
                                        </p:tgtEl>
                                      </p:cBhvr>
                                    </p:animEffect>
                                  </p:childTnLst>
                                </p:cTn>
                              </p:par>
                            </p:childTnLst>
                          </p:cTn>
                        </p:par>
                        <p:par>
                          <p:cTn id="9" fill="hold">
                            <p:stCondLst>
                              <p:cond delay="2500"/>
                            </p:stCondLst>
                            <p:childTnLst>
                              <p:par>
                                <p:cTn id="10" presetID="12" presetClass="entr" presetSubtype="4" fill="hold" nodeType="after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3" dur="2000"/>
                                        <p:tgtEl>
                                          <p:spTgt spid="3">
                                            <p:txEl>
                                              <p:pRg st="1" end="1"/>
                                            </p:txEl>
                                          </p:spTgt>
                                        </p:tgtEl>
                                      </p:cBhvr>
                                    </p:animEffect>
                                  </p:childTnLst>
                                </p:cTn>
                              </p:par>
                            </p:childTnLst>
                          </p:cTn>
                        </p:par>
                        <p:par>
                          <p:cTn id="14" fill="hold">
                            <p:stCondLst>
                              <p:cond delay="5000"/>
                            </p:stCondLst>
                            <p:childTnLst>
                              <p:par>
                                <p:cTn id="15" presetID="12" presetClass="entr" presetSubtype="4" fill="hold" nodeType="afterEffect">
                                  <p:stCondLst>
                                    <p:cond delay="5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8" dur="2000"/>
                                        <p:tgtEl>
                                          <p:spTgt spid="3">
                                            <p:txEl>
                                              <p:pRg st="2" end="2"/>
                                            </p:txEl>
                                          </p:spTgt>
                                        </p:tgtEl>
                                      </p:cBhvr>
                                    </p:animEffect>
                                  </p:childTnLst>
                                </p:cTn>
                              </p:par>
                            </p:childTnLst>
                          </p:cTn>
                        </p:par>
                        <p:par>
                          <p:cTn id="19" fill="hold">
                            <p:stCondLst>
                              <p:cond delay="7500"/>
                            </p:stCondLst>
                            <p:childTnLst>
                              <p:par>
                                <p:cTn id="20" presetID="12" presetClass="entr" presetSubtype="4" fill="hold" nodeType="afterEffect">
                                  <p:stCondLst>
                                    <p:cond delay="50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20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2040"/>
            <a:ext cx="13004800" cy="693002"/>
          </a:xfrm>
        </p:spPr>
        <p:txBody>
          <a:bodyPr>
            <a:noAutofit/>
          </a:bodyPr>
          <a:lstStyle/>
          <a:p>
            <a:pPr algn="ctr"/>
            <a:r>
              <a:rPr lang="en-US" sz="4400" b="1" dirty="0">
                <a:solidFill>
                  <a:srgbClr val="6C2008"/>
                </a:solidFill>
                <a:cs typeface="Times New Roman" panose="02020603050405020304" pitchFamily="18" charset="0"/>
              </a:rPr>
              <a:t>Counseling Supervision: MODULE 2</a:t>
            </a:r>
            <a:endParaRPr lang="en-US" sz="4400" dirty="0">
              <a:cs typeface="Times New Roman" panose="02020603050405020304" pitchFamily="18" charset="0"/>
            </a:endParaRPr>
          </a:p>
        </p:txBody>
      </p:sp>
      <p:sp>
        <p:nvSpPr>
          <p:cNvPr id="6" name="Content Placeholder 5"/>
          <p:cNvSpPr>
            <a:spLocks noGrp="1"/>
          </p:cNvSpPr>
          <p:nvPr>
            <p:ph idx="1"/>
          </p:nvPr>
        </p:nvSpPr>
        <p:spPr>
          <a:xfrm>
            <a:off x="318053" y="1308431"/>
            <a:ext cx="12368695" cy="5124205"/>
          </a:xfrm>
        </p:spPr>
        <p:txBody>
          <a:bodyPr tIns="0" bIns="0">
            <a:noAutofit/>
          </a:bodyPr>
          <a:lstStyle/>
          <a:p>
            <a:pPr marL="0" indent="0" eaLnBrk="0" fontAlgn="base" hangingPunct="0">
              <a:lnSpc>
                <a:spcPct val="100000"/>
              </a:lnSpc>
              <a:spcBef>
                <a:spcPct val="0"/>
              </a:spcBef>
              <a:spcAft>
                <a:spcPct val="0"/>
              </a:spcAft>
              <a:buNone/>
            </a:pPr>
            <a:r>
              <a:rPr lang="en-US" sz="2800" dirty="0">
                <a:solidFill>
                  <a:srgbClr val="6C2008"/>
                </a:solidFill>
                <a:cs typeface="Times New Roman" panose="02020603050405020304" pitchFamily="18" charset="0"/>
              </a:rPr>
              <a:t>CACREP 2016 STANDARDS SECTION 3: PROFESSIONAL PRACTICE requires at least </a:t>
            </a:r>
            <a:r>
              <a:rPr lang="en-US" sz="2800" b="1" dirty="0">
                <a:solidFill>
                  <a:srgbClr val="6C2008"/>
                </a:solidFill>
                <a:cs typeface="Times New Roman" panose="02020603050405020304" pitchFamily="18" charset="0"/>
              </a:rPr>
              <a:t>40 hours of direct service in the practicum </a:t>
            </a:r>
            <a:r>
              <a:rPr lang="en-US" sz="2800" dirty="0">
                <a:solidFill>
                  <a:srgbClr val="6C2008"/>
                </a:solidFill>
                <a:cs typeface="Times New Roman" panose="02020603050405020304" pitchFamily="18" charset="0"/>
              </a:rPr>
              <a:t>and </a:t>
            </a:r>
            <a:r>
              <a:rPr lang="en-US" sz="2800" b="1" dirty="0">
                <a:solidFill>
                  <a:srgbClr val="6C2008"/>
                </a:solidFill>
                <a:cs typeface="Times New Roman" panose="02020603050405020304" pitchFamily="18" charset="0"/>
              </a:rPr>
              <a:t>240 hours of direct service in the internship</a:t>
            </a:r>
            <a:r>
              <a:rPr lang="en-US" sz="2800" dirty="0">
                <a:solidFill>
                  <a:srgbClr val="6C2008"/>
                </a:solidFill>
                <a:cs typeface="Times New Roman" panose="02020603050405020304" pitchFamily="18" charset="0"/>
              </a:rPr>
              <a:t>. So, not more than 60% of the time can be in the non-direct or indirect service activities.</a:t>
            </a:r>
          </a:p>
          <a:p>
            <a:pPr marL="0" indent="0" eaLnBrk="0" fontAlgn="base" hangingPunct="0">
              <a:lnSpc>
                <a:spcPct val="100000"/>
              </a:lnSpc>
              <a:spcBef>
                <a:spcPct val="0"/>
              </a:spcBef>
              <a:spcAft>
                <a:spcPct val="0"/>
              </a:spcAft>
              <a:buNone/>
            </a:pPr>
            <a:endParaRPr lang="en-US" sz="2800" dirty="0">
              <a:solidFill>
                <a:srgbClr val="6C2008"/>
              </a:solidFill>
              <a:cs typeface="Times New Roman" panose="02020603050405020304" pitchFamily="18" charset="0"/>
            </a:endParaRPr>
          </a:p>
          <a:p>
            <a:pPr marL="0" indent="0" eaLnBrk="0" fontAlgn="base" hangingPunct="0">
              <a:lnSpc>
                <a:spcPct val="100000"/>
              </a:lnSpc>
              <a:spcBef>
                <a:spcPct val="0"/>
              </a:spcBef>
              <a:spcAft>
                <a:spcPct val="0"/>
              </a:spcAft>
              <a:buNone/>
            </a:pPr>
            <a:r>
              <a:rPr lang="en-US" sz="2800" dirty="0">
                <a:solidFill>
                  <a:srgbClr val="6C2008"/>
                </a:solidFill>
                <a:cs typeface="Times New Roman" panose="02020603050405020304" pitchFamily="18" charset="0"/>
              </a:rPr>
              <a:t>Both direct and indirect hours can be counted only if they involve activities related to clients and services specified in the practicum or internship agreement and plan.</a:t>
            </a:r>
          </a:p>
          <a:p>
            <a:pPr marL="0" indent="0" eaLnBrk="0" fontAlgn="base" hangingPunct="0">
              <a:lnSpc>
                <a:spcPct val="100000"/>
              </a:lnSpc>
              <a:spcBef>
                <a:spcPct val="0"/>
              </a:spcBef>
              <a:spcAft>
                <a:spcPct val="0"/>
              </a:spcAft>
              <a:buNone/>
            </a:pPr>
            <a:endParaRPr lang="en-US" sz="2800" b="1" dirty="0">
              <a:solidFill>
                <a:srgbClr val="6C2008"/>
              </a:solidFill>
              <a:cs typeface="Times New Roman" panose="02020603050405020304" pitchFamily="18" charset="0"/>
            </a:endParaRPr>
          </a:p>
          <a:p>
            <a:pPr marL="0" indent="0" eaLnBrk="0" fontAlgn="base" hangingPunct="0">
              <a:lnSpc>
                <a:spcPct val="100000"/>
              </a:lnSpc>
              <a:spcBef>
                <a:spcPct val="0"/>
              </a:spcBef>
              <a:spcAft>
                <a:spcPct val="0"/>
              </a:spcAft>
              <a:buNone/>
            </a:pPr>
            <a:r>
              <a:rPr lang="en-US" sz="2800" dirty="0">
                <a:solidFill>
                  <a:srgbClr val="6C2008"/>
                </a:solidFill>
                <a:cs typeface="Times New Roman" panose="02020603050405020304" pitchFamily="18" charset="0"/>
              </a:rPr>
              <a:t>Therefore, practicum and internship supervision will involve BOTH clinical and administrative supervision.</a:t>
            </a:r>
            <a:br>
              <a:rPr lang="en-US" sz="2800" dirty="0">
                <a:solidFill>
                  <a:srgbClr val="660033"/>
                </a:solidFill>
                <a:cs typeface="Times New Roman" panose="02020603050405020304" pitchFamily="18" charset="0"/>
              </a:rPr>
            </a:br>
            <a:endParaRPr lang="en-US" sz="2800" dirty="0">
              <a:cs typeface="Times New Roman" panose="02020603050405020304" pitchFamily="18" charset="0"/>
            </a:endParaRPr>
          </a:p>
        </p:txBody>
      </p:sp>
    </p:spTree>
    <p:extLst>
      <p:ext uri="{BB962C8B-B14F-4D97-AF65-F5344CB8AC3E}">
        <p14:creationId xmlns:p14="http://schemas.microsoft.com/office/powerpoint/2010/main" val="31383120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8"/>
            <a:ext cx="13004800" cy="768773"/>
          </a:xfrm>
        </p:spPr>
        <p:txBody>
          <a:bodyPr/>
          <a:lstStyle/>
          <a:p>
            <a:pPr algn="ctr"/>
            <a:r>
              <a:rPr lang="en-US" sz="4400" b="1" dirty="0">
                <a:solidFill>
                  <a:srgbClr val="6C2008"/>
                </a:solidFill>
                <a:cs typeface="Times New Roman" panose="02020603050405020304" pitchFamily="18" charset="0"/>
              </a:rPr>
              <a:t>Counseling Supervision: MODULE 2</a:t>
            </a:r>
            <a:endParaRPr lang="en-US" sz="4400" dirty="0">
              <a:cs typeface="Times New Roman" panose="02020603050405020304" pitchFamily="18" charset="0"/>
            </a:endParaRPr>
          </a:p>
        </p:txBody>
      </p:sp>
      <p:sp>
        <p:nvSpPr>
          <p:cNvPr id="3" name="Content Placeholder 2"/>
          <p:cNvSpPr>
            <a:spLocks noGrp="1"/>
          </p:cNvSpPr>
          <p:nvPr>
            <p:ph idx="1"/>
          </p:nvPr>
        </p:nvSpPr>
        <p:spPr>
          <a:xfrm>
            <a:off x="621968" y="2172915"/>
            <a:ext cx="11760863" cy="5003801"/>
          </a:xfrm>
        </p:spPr>
        <p:txBody>
          <a:bodyPr>
            <a:normAutofit/>
          </a:bodyPr>
          <a:lstStyle/>
          <a:p>
            <a:pPr marL="0" indent="0">
              <a:buNone/>
            </a:pPr>
            <a:r>
              <a:rPr lang="en-US" sz="2800" b="1" dirty="0">
                <a:solidFill>
                  <a:srgbClr val="6C2008"/>
                </a:solidFill>
                <a:cs typeface="Times New Roman" panose="02020603050405020304" pitchFamily="18" charset="0"/>
              </a:rPr>
              <a:t>Administrative or other duties as assigned:</a:t>
            </a:r>
          </a:p>
          <a:p>
            <a:pPr lvl="1"/>
            <a:r>
              <a:rPr lang="en-US" sz="2800" dirty="0">
                <a:solidFill>
                  <a:srgbClr val="6C2008"/>
                </a:solidFill>
                <a:cs typeface="Times New Roman" panose="02020603050405020304" pitchFamily="18" charset="0"/>
              </a:rPr>
              <a:t>Advising – duty to warn, mandated reporting, court appearances, suicide protocols, crisis planning and response</a:t>
            </a:r>
          </a:p>
          <a:p>
            <a:pPr lvl="1"/>
            <a:r>
              <a:rPr lang="en-US" sz="2800" dirty="0">
                <a:solidFill>
                  <a:srgbClr val="6C2008"/>
                </a:solidFill>
                <a:cs typeface="Times New Roman" panose="02020603050405020304" pitchFamily="18" charset="0"/>
              </a:rPr>
              <a:t>Office stuff – record keeping, compliance with HIPAA or other legal/regulatory requirements, supplies, equipment</a:t>
            </a:r>
          </a:p>
          <a:p>
            <a:pPr lvl="1"/>
            <a:r>
              <a:rPr lang="en-US" sz="2800" dirty="0">
                <a:solidFill>
                  <a:srgbClr val="6C2008"/>
                </a:solidFill>
                <a:cs typeface="Times New Roman" panose="02020603050405020304" pitchFamily="18" charset="0"/>
              </a:rPr>
              <a:t>Organizational stuff – structure, protocols, policies, bureaucratic survival</a:t>
            </a:r>
          </a:p>
          <a:p>
            <a:pPr lvl="1"/>
            <a:r>
              <a:rPr lang="en-US" sz="2800" dirty="0">
                <a:solidFill>
                  <a:srgbClr val="6C2008"/>
                </a:solidFill>
                <a:cs typeface="Times New Roman" panose="02020603050405020304" pitchFamily="18" charset="0"/>
              </a:rPr>
              <a:t>Professional Credentials - Licensure/Certification</a:t>
            </a:r>
          </a:p>
          <a:p>
            <a:endParaRPr lang="en-US" sz="2800" dirty="0">
              <a:solidFill>
                <a:srgbClr val="660033"/>
              </a:solidFill>
            </a:endParaRPr>
          </a:p>
        </p:txBody>
      </p:sp>
    </p:spTree>
    <p:extLst>
      <p:ext uri="{BB962C8B-B14F-4D97-AF65-F5344CB8AC3E}">
        <p14:creationId xmlns:p14="http://schemas.microsoft.com/office/powerpoint/2010/main" val="528906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2000"/>
                                        <p:tgtEl>
                                          <p:spTgt spid="3">
                                            <p:txEl>
                                              <p:pRg st="2" end="2"/>
                                            </p:txEl>
                                          </p:spTgt>
                                        </p:tgtEl>
                                      </p:cBhvr>
                                    </p:animEffect>
                                  </p:childTnLst>
                                </p:cTn>
                              </p:par>
                            </p:childTnLst>
                          </p:cTn>
                        </p:par>
                        <p:par>
                          <p:cTn id="16" fill="hold">
                            <p:stCondLst>
                              <p:cond delay="7500"/>
                            </p:stCondLst>
                            <p:childTnLst>
                              <p:par>
                                <p:cTn id="17" presetID="22" presetClass="entr" presetSubtype="1" fill="hold" nodeType="afterEffect">
                                  <p:stCondLst>
                                    <p:cond delay="5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2000"/>
                                        <p:tgtEl>
                                          <p:spTgt spid="3">
                                            <p:txEl>
                                              <p:pRg st="3" end="3"/>
                                            </p:txEl>
                                          </p:spTgt>
                                        </p:tgtEl>
                                      </p:cBhvr>
                                    </p:animEffect>
                                  </p:childTnLst>
                                </p:cTn>
                              </p:par>
                            </p:childTnLst>
                          </p:cTn>
                        </p:par>
                        <p:par>
                          <p:cTn id="20" fill="hold">
                            <p:stCondLst>
                              <p:cond delay="10000"/>
                            </p:stCondLst>
                            <p:childTnLst>
                              <p:par>
                                <p:cTn id="21" presetID="22" presetClass="entr" presetSubtype="1" fill="hold"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up)">
                                      <p:cBhvr>
                                        <p:cTn id="23"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056" y="2693920"/>
            <a:ext cx="11534691" cy="1503290"/>
          </a:xfrm>
        </p:spPr>
        <p:txBody>
          <a:bodyPr/>
          <a:lstStyle/>
          <a:p>
            <a:pPr algn="ctr"/>
            <a:r>
              <a:rPr lang="en-US" sz="4400" b="1" dirty="0">
                <a:solidFill>
                  <a:srgbClr val="6C2008"/>
                </a:solidFill>
                <a:latin typeface="+mn-lt"/>
                <a:cs typeface="Times New Roman" panose="02020603050405020304" pitchFamily="18" charset="0"/>
              </a:rPr>
              <a:t>End</a:t>
            </a:r>
            <a:br>
              <a:rPr lang="en-US" sz="4400" b="1" dirty="0">
                <a:solidFill>
                  <a:srgbClr val="6C2008"/>
                </a:solidFill>
                <a:latin typeface="+mn-lt"/>
                <a:cs typeface="Times New Roman" panose="02020603050405020304" pitchFamily="18" charset="0"/>
              </a:rPr>
            </a:br>
            <a:r>
              <a:rPr lang="en-US" sz="4400" b="1" dirty="0">
                <a:solidFill>
                  <a:srgbClr val="6C2008"/>
                </a:solidFill>
                <a:latin typeface="+mn-lt"/>
                <a:cs typeface="Times New Roman" panose="02020603050405020304" pitchFamily="18" charset="0"/>
              </a:rPr>
              <a:t>Counseling Supervision: MODULE 2</a:t>
            </a:r>
            <a:endParaRPr lang="en-US" sz="4400" dirty="0">
              <a:latin typeface="+mn-lt"/>
              <a:cs typeface="Times New Roman" panose="02020603050405020304" pitchFamily="18" charset="0"/>
            </a:endParaRPr>
          </a:p>
        </p:txBody>
      </p:sp>
    </p:spTree>
    <p:extLst>
      <p:ext uri="{BB962C8B-B14F-4D97-AF65-F5344CB8AC3E}">
        <p14:creationId xmlns:p14="http://schemas.microsoft.com/office/powerpoint/2010/main" val="27912483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563" y="1950722"/>
            <a:ext cx="11633642" cy="2781189"/>
          </a:xfrm>
        </p:spPr>
        <p:txBody>
          <a:bodyPr>
            <a:noAutofit/>
          </a:bodyPr>
          <a:lstStyle/>
          <a:p>
            <a:pPr algn="ctr"/>
            <a:r>
              <a:rPr lang="en-US" sz="4400" b="1" dirty="0">
                <a:solidFill>
                  <a:srgbClr val="6C2008"/>
                </a:solidFill>
                <a:latin typeface="+mn-lt"/>
                <a:cs typeface="Times New Roman" panose="02020603050405020304" pitchFamily="18" charset="0"/>
              </a:rPr>
              <a:t>Counseling Supervision</a:t>
            </a:r>
            <a:br>
              <a:rPr lang="en-US" sz="4400" b="1" dirty="0">
                <a:solidFill>
                  <a:srgbClr val="6C2008"/>
                </a:solidFill>
                <a:latin typeface="+mn-lt"/>
                <a:cs typeface="Times New Roman" panose="02020603050405020304" pitchFamily="18" charset="0"/>
              </a:rPr>
            </a:br>
            <a:br>
              <a:rPr lang="en-US" sz="4400" b="1" dirty="0">
                <a:solidFill>
                  <a:srgbClr val="6C2008"/>
                </a:solidFill>
                <a:latin typeface="+mn-lt"/>
                <a:cs typeface="Times New Roman" panose="02020603050405020304" pitchFamily="18" charset="0"/>
              </a:rPr>
            </a:br>
            <a:r>
              <a:rPr lang="en-US" sz="4400" b="1" dirty="0">
                <a:solidFill>
                  <a:srgbClr val="6C2008"/>
                </a:solidFill>
                <a:latin typeface="+mn-lt"/>
                <a:cs typeface="Times New Roman" panose="02020603050405020304" pitchFamily="18" charset="0"/>
              </a:rPr>
              <a:t>MODULE 3</a:t>
            </a:r>
            <a:br>
              <a:rPr lang="en-US" sz="4400" b="1" dirty="0">
                <a:solidFill>
                  <a:srgbClr val="6C2008"/>
                </a:solidFill>
                <a:latin typeface="+mn-lt"/>
                <a:cs typeface="Times New Roman" panose="02020603050405020304" pitchFamily="18" charset="0"/>
              </a:rPr>
            </a:br>
            <a:r>
              <a:rPr lang="en-US" sz="4400" dirty="0">
                <a:solidFill>
                  <a:srgbClr val="6C2008"/>
                </a:solidFill>
                <a:latin typeface="+mn-lt"/>
                <a:cs typeface="Times New Roman" panose="02020603050405020304" pitchFamily="18" charset="0"/>
              </a:rPr>
              <a:t>MODELS OF SUPERVISION</a:t>
            </a:r>
            <a:br>
              <a:rPr lang="en-US" sz="4400" dirty="0">
                <a:solidFill>
                  <a:srgbClr val="6C2008"/>
                </a:solidFill>
                <a:latin typeface="+mn-lt"/>
                <a:cs typeface="Times New Roman" panose="02020603050405020304" pitchFamily="18" charset="0"/>
              </a:rPr>
            </a:br>
            <a:endParaRPr lang="en-US" sz="4400" dirty="0">
              <a:latin typeface="+mn-lt"/>
              <a:cs typeface="Times New Roman" panose="02020603050405020304" pitchFamily="18" charset="0"/>
            </a:endParaRPr>
          </a:p>
        </p:txBody>
      </p:sp>
    </p:spTree>
    <p:extLst>
      <p:ext uri="{BB962C8B-B14F-4D97-AF65-F5344CB8AC3E}">
        <p14:creationId xmlns:p14="http://schemas.microsoft.com/office/powerpoint/2010/main" val="11032721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8"/>
            <a:ext cx="13004800" cy="768773"/>
          </a:xfrm>
        </p:spPr>
        <p:txBody>
          <a:bodyPr/>
          <a:lstStyle/>
          <a:p>
            <a:pPr algn="ctr"/>
            <a:r>
              <a:rPr lang="en-US" sz="4400" b="1" dirty="0">
                <a:solidFill>
                  <a:srgbClr val="6C2008"/>
                </a:solidFill>
                <a:latin typeface="+mn-lt"/>
                <a:cs typeface="Times New Roman" panose="02020603050405020304" pitchFamily="18" charset="0"/>
              </a:rPr>
              <a:t>Counseling Supervision: MODULE 3</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791596" y="2451655"/>
            <a:ext cx="11421607" cy="3034746"/>
          </a:xfrm>
        </p:spPr>
        <p:txBody>
          <a:bodyPr>
            <a:normAutofit/>
          </a:bodyPr>
          <a:lstStyle/>
          <a:p>
            <a:pPr marL="0" indent="0">
              <a:buNone/>
            </a:pPr>
            <a:r>
              <a:rPr lang="en-US" sz="2800" b="1" dirty="0">
                <a:solidFill>
                  <a:srgbClr val="6C2008"/>
                </a:solidFill>
                <a:cs typeface="Times New Roman" panose="02020603050405020304" pitchFamily="18" charset="0"/>
              </a:rPr>
              <a:t>Traditional Models - Psychotherapy or Theory-Based </a:t>
            </a:r>
          </a:p>
          <a:p>
            <a:pPr lvl="1"/>
            <a:r>
              <a:rPr lang="en-US" sz="2800" dirty="0">
                <a:solidFill>
                  <a:srgbClr val="6C2008"/>
                </a:solidFill>
                <a:cs typeface="Times New Roman" panose="02020603050405020304" pitchFamily="18" charset="0"/>
              </a:rPr>
              <a:t>Psychodynamic, person-centered, cognitive behavioral, family systems, etc.</a:t>
            </a:r>
          </a:p>
          <a:p>
            <a:pPr lvl="1"/>
            <a:r>
              <a:rPr lang="en-US" sz="2800" dirty="0">
                <a:solidFill>
                  <a:srgbClr val="6C2008"/>
                </a:solidFill>
                <a:cs typeface="Times New Roman" panose="02020603050405020304" pitchFamily="18" charset="0"/>
              </a:rPr>
              <a:t>Teaches appropriate behaviors and interventions from those specific theoretical perspectives</a:t>
            </a:r>
          </a:p>
          <a:p>
            <a:pPr lvl="1"/>
            <a:r>
              <a:rPr lang="en-US" sz="2800" dirty="0">
                <a:solidFill>
                  <a:srgbClr val="6C2008"/>
                </a:solidFill>
                <a:cs typeface="Times New Roman" panose="02020603050405020304" pitchFamily="18" charset="0"/>
              </a:rPr>
              <a:t>Pays little or no attention to supervisee development or multicultural issues </a:t>
            </a:r>
          </a:p>
        </p:txBody>
      </p:sp>
    </p:spTree>
    <p:extLst>
      <p:ext uri="{BB962C8B-B14F-4D97-AF65-F5344CB8AC3E}">
        <p14:creationId xmlns:p14="http://schemas.microsoft.com/office/powerpoint/2010/main" val="1027063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2000"/>
                                        <p:tgtEl>
                                          <p:spTgt spid="3">
                                            <p:txEl>
                                              <p:pRg st="0" end="0"/>
                                            </p:txEl>
                                          </p:spTgt>
                                        </p:tgtEl>
                                      </p:cBhvr>
                                    </p:animEffect>
                                  </p:childTnLst>
                                </p:cTn>
                              </p:par>
                            </p:childTnLst>
                          </p:cTn>
                        </p:par>
                        <p:par>
                          <p:cTn id="8" fill="hold">
                            <p:stCondLst>
                              <p:cond delay="2500"/>
                            </p:stCondLst>
                            <p:childTnLst>
                              <p:par>
                                <p:cTn id="9" presetID="12" presetClass="entr" presetSubtype="2"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12" dur="2000"/>
                                        <p:tgtEl>
                                          <p:spTgt spid="3">
                                            <p:txEl>
                                              <p:pRg st="1" end="1"/>
                                            </p:txEl>
                                          </p:spTgt>
                                        </p:tgtEl>
                                      </p:cBhvr>
                                    </p:animEffect>
                                  </p:childTnLst>
                                </p:cTn>
                              </p:par>
                            </p:childTnLst>
                          </p:cTn>
                        </p:par>
                        <p:par>
                          <p:cTn id="13" fill="hold">
                            <p:stCondLst>
                              <p:cond delay="5000"/>
                            </p:stCondLst>
                            <p:childTnLst>
                              <p:par>
                                <p:cTn id="14" presetID="12" presetClass="entr" presetSubtype="2" fill="hold" nodeType="afterEffect">
                                  <p:stCondLst>
                                    <p:cond delay="50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17" dur="2000"/>
                                        <p:tgtEl>
                                          <p:spTgt spid="3">
                                            <p:txEl>
                                              <p:pRg st="2" end="2"/>
                                            </p:txEl>
                                          </p:spTgt>
                                        </p:tgtEl>
                                      </p:cBhvr>
                                    </p:animEffect>
                                  </p:childTnLst>
                                </p:cTn>
                              </p:par>
                            </p:childTnLst>
                          </p:cTn>
                        </p:par>
                        <p:par>
                          <p:cTn id="18" fill="hold">
                            <p:stCondLst>
                              <p:cond delay="7500"/>
                            </p:stCondLst>
                            <p:childTnLst>
                              <p:par>
                                <p:cTn id="19" presetID="12" presetClass="entr" presetSubtype="2" fill="hold" nodeType="afterEffect">
                                  <p:stCondLst>
                                    <p:cond delay="50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2000"/>
                                        <p:tgtEl>
                                          <p:spTgt spid="3">
                                            <p:txEl>
                                              <p:pRg st="3" end="3"/>
                                            </p:txEl>
                                          </p:spTgt>
                                        </p:tgtEl>
                                        <p:attrNameLst>
                                          <p:attrName>ppt_x</p:attrName>
                                        </p:attrNameLst>
                                      </p:cBhvr>
                                      <p:tavLst>
                                        <p:tav tm="0">
                                          <p:val>
                                            <p:strVal val="#ppt_x+#ppt_w*1.125000"/>
                                          </p:val>
                                        </p:tav>
                                        <p:tav tm="100000">
                                          <p:val>
                                            <p:strVal val="#ppt_x"/>
                                          </p:val>
                                        </p:tav>
                                      </p:tavLst>
                                    </p:anim>
                                    <p:animEffect transition="in" filter="wipe(left)">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42054"/>
            <a:ext cx="13004800" cy="768773"/>
          </a:xfrm>
        </p:spPr>
        <p:txBody>
          <a:bodyPr/>
          <a:lstStyle/>
          <a:p>
            <a:pPr algn="ctr"/>
            <a:r>
              <a:rPr lang="en-US" sz="4400" b="1" dirty="0">
                <a:solidFill>
                  <a:srgbClr val="6C2008"/>
                </a:solidFill>
                <a:latin typeface="+mn-lt"/>
                <a:cs typeface="Times New Roman" panose="02020603050405020304" pitchFamily="18" charset="0"/>
              </a:rPr>
              <a:t>Counseling Supervision: MODULE 3</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621970" y="2244331"/>
            <a:ext cx="11760863" cy="3749186"/>
          </a:xfrm>
        </p:spPr>
        <p:txBody>
          <a:bodyPr>
            <a:normAutofit/>
          </a:bodyPr>
          <a:lstStyle/>
          <a:p>
            <a:pPr marL="0" indent="0">
              <a:buNone/>
            </a:pPr>
            <a:r>
              <a:rPr lang="en-US" sz="2800" b="1" dirty="0">
                <a:solidFill>
                  <a:srgbClr val="6C2008"/>
                </a:solidFill>
                <a:cs typeface="Times New Roman" panose="02020603050405020304" pitchFamily="18" charset="0"/>
              </a:rPr>
              <a:t>Developmental Models</a:t>
            </a:r>
          </a:p>
          <a:p>
            <a:pPr lvl="1"/>
            <a:r>
              <a:rPr lang="en-US" sz="2800" dirty="0">
                <a:solidFill>
                  <a:srgbClr val="6C2008"/>
                </a:solidFill>
                <a:cs typeface="Times New Roman" panose="02020603050405020304" pitchFamily="18" charset="0"/>
              </a:rPr>
              <a:t>Supervisee moves from a placed of dependency, with limited skill and awareness to increasing levels of autonomy, awareness and skill.</a:t>
            </a:r>
          </a:p>
          <a:p>
            <a:pPr lvl="1"/>
            <a:r>
              <a:rPr lang="en-US" sz="2800" dirty="0">
                <a:solidFill>
                  <a:srgbClr val="6C2008"/>
                </a:solidFill>
                <a:cs typeface="Times New Roman" panose="02020603050405020304" pitchFamily="18" charset="0"/>
              </a:rPr>
              <a:t>Supervisors match training interventions to the supervisee’s level of development. </a:t>
            </a:r>
          </a:p>
        </p:txBody>
      </p:sp>
    </p:spTree>
    <p:extLst>
      <p:ext uri="{BB962C8B-B14F-4D97-AF65-F5344CB8AC3E}">
        <p14:creationId xmlns:p14="http://schemas.microsoft.com/office/powerpoint/2010/main" val="4214050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0099"/>
            <a:ext cx="13004800" cy="1413934"/>
          </a:xfrm>
        </p:spPr>
        <p:txBody>
          <a:bodyPr/>
          <a:lstStyle/>
          <a:p>
            <a:pPr algn="ctr"/>
            <a:r>
              <a:rPr lang="en-US" sz="4400" b="1" dirty="0">
                <a:solidFill>
                  <a:srgbClr val="6C2008"/>
                </a:solidFill>
                <a:latin typeface="+mn-lt"/>
                <a:cs typeface="Times New Roman" panose="02020603050405020304" pitchFamily="18" charset="0"/>
              </a:rPr>
              <a:t>Counseling Supervision: MODULE 3</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537154" y="2140375"/>
            <a:ext cx="12467646" cy="4785360"/>
          </a:xfrm>
        </p:spPr>
        <p:txBody>
          <a:bodyPr>
            <a:normAutofit/>
          </a:bodyPr>
          <a:lstStyle/>
          <a:p>
            <a:pPr marL="0" indent="0">
              <a:buNone/>
            </a:pPr>
            <a:r>
              <a:rPr lang="en-US" sz="2800" b="1" dirty="0">
                <a:solidFill>
                  <a:srgbClr val="6C2008"/>
                </a:solidFill>
                <a:cs typeface="Times New Roman" panose="02020603050405020304" pitchFamily="18" charset="0"/>
              </a:rPr>
              <a:t>Examples of Developmental Models</a:t>
            </a:r>
          </a:p>
          <a:p>
            <a:pPr lvl="1"/>
            <a:r>
              <a:rPr lang="en-US" sz="2800" dirty="0">
                <a:solidFill>
                  <a:srgbClr val="6C2008"/>
                </a:solidFill>
                <a:cs typeface="Times New Roman" panose="02020603050405020304" pitchFamily="18" charset="0"/>
              </a:rPr>
              <a:t>Stoltenberg’s four stage model of supervisee development (1981)</a:t>
            </a:r>
          </a:p>
          <a:p>
            <a:pPr lvl="1"/>
            <a:r>
              <a:rPr lang="en-US" sz="2800" dirty="0" err="1">
                <a:solidFill>
                  <a:srgbClr val="6C2008"/>
                </a:solidFill>
                <a:cs typeface="Times New Roman" panose="02020603050405020304" pitchFamily="18" charset="0"/>
              </a:rPr>
              <a:t>Loganbill</a:t>
            </a:r>
            <a:r>
              <a:rPr lang="en-US" sz="2800" dirty="0">
                <a:solidFill>
                  <a:srgbClr val="6C2008"/>
                </a:solidFill>
                <a:cs typeface="Times New Roman" panose="02020603050405020304" pitchFamily="18" charset="0"/>
              </a:rPr>
              <a:t>, Hardy &amp; </a:t>
            </a:r>
            <a:r>
              <a:rPr lang="en-US" sz="2800" dirty="0" err="1">
                <a:solidFill>
                  <a:srgbClr val="6C2008"/>
                </a:solidFill>
                <a:cs typeface="Times New Roman" panose="02020603050405020304" pitchFamily="18" charset="0"/>
              </a:rPr>
              <a:t>Delworth</a:t>
            </a:r>
            <a:r>
              <a:rPr lang="en-US" sz="2800" dirty="0">
                <a:solidFill>
                  <a:srgbClr val="6C2008"/>
                </a:solidFill>
                <a:cs typeface="Times New Roman" panose="02020603050405020304" pitchFamily="18" charset="0"/>
              </a:rPr>
              <a:t> Model (1982)</a:t>
            </a:r>
          </a:p>
          <a:p>
            <a:pPr lvl="1"/>
            <a:r>
              <a:rPr lang="en-US" sz="2800" dirty="0">
                <a:solidFill>
                  <a:srgbClr val="6C2008"/>
                </a:solidFill>
                <a:cs typeface="Times New Roman" panose="02020603050405020304" pitchFamily="18" charset="0"/>
              </a:rPr>
              <a:t>Stoltenberg &amp; </a:t>
            </a:r>
            <a:r>
              <a:rPr lang="en-US" sz="2800" dirty="0" err="1">
                <a:solidFill>
                  <a:srgbClr val="6C2008"/>
                </a:solidFill>
                <a:cs typeface="Times New Roman" panose="02020603050405020304" pitchFamily="18" charset="0"/>
              </a:rPr>
              <a:t>Delworth</a:t>
            </a:r>
            <a:r>
              <a:rPr lang="en-US" sz="2800" dirty="0">
                <a:solidFill>
                  <a:srgbClr val="6C2008"/>
                </a:solidFill>
                <a:cs typeface="Times New Roman" panose="02020603050405020304" pitchFamily="18" charset="0"/>
              </a:rPr>
              <a:t> Integrated Developmental Model (1987)</a:t>
            </a:r>
          </a:p>
          <a:p>
            <a:pPr lvl="1"/>
            <a:r>
              <a:rPr lang="en-US" sz="2800" dirty="0" err="1">
                <a:solidFill>
                  <a:srgbClr val="6C2008"/>
                </a:solidFill>
                <a:cs typeface="Times New Roman" panose="02020603050405020304" pitchFamily="18" charset="0"/>
              </a:rPr>
              <a:t>Skovholt</a:t>
            </a:r>
            <a:r>
              <a:rPr lang="en-US" sz="2800" dirty="0">
                <a:solidFill>
                  <a:srgbClr val="6C2008"/>
                </a:solidFill>
                <a:cs typeface="Times New Roman" panose="02020603050405020304" pitchFamily="18" charset="0"/>
              </a:rPr>
              <a:t> &amp; </a:t>
            </a:r>
            <a:r>
              <a:rPr lang="en-US" sz="2800" dirty="0" err="1">
                <a:solidFill>
                  <a:srgbClr val="6C2008"/>
                </a:solidFill>
                <a:cs typeface="Times New Roman" panose="02020603050405020304" pitchFamily="18" charset="0"/>
              </a:rPr>
              <a:t>Ronnestal</a:t>
            </a:r>
            <a:r>
              <a:rPr lang="en-US" sz="2800" dirty="0">
                <a:solidFill>
                  <a:srgbClr val="6C2008"/>
                </a:solidFill>
                <a:cs typeface="Times New Roman" panose="02020603050405020304" pitchFamily="18" charset="0"/>
              </a:rPr>
              <a:t> Model (1992)</a:t>
            </a:r>
          </a:p>
        </p:txBody>
      </p:sp>
    </p:spTree>
    <p:extLst>
      <p:ext uri="{BB962C8B-B14F-4D97-AF65-F5344CB8AC3E}">
        <p14:creationId xmlns:p14="http://schemas.microsoft.com/office/powerpoint/2010/main" val="1703559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2000"/>
                                        <p:tgtEl>
                                          <p:spTgt spid="3">
                                            <p:txEl>
                                              <p:pRg st="2" end="2"/>
                                            </p:txEl>
                                          </p:spTgt>
                                        </p:tgtEl>
                                      </p:cBhvr>
                                    </p:animEffect>
                                  </p:childTnLst>
                                </p:cTn>
                              </p:par>
                            </p:childTnLst>
                          </p:cTn>
                        </p:par>
                        <p:par>
                          <p:cTn id="16" fill="hold">
                            <p:stCondLst>
                              <p:cond delay="7500"/>
                            </p:stCondLst>
                            <p:childTnLst>
                              <p:par>
                                <p:cTn id="17" presetID="22" presetClass="entr" presetSubtype="1" fill="hold" nodeType="afterEffect">
                                  <p:stCondLst>
                                    <p:cond delay="5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2000"/>
                                        <p:tgtEl>
                                          <p:spTgt spid="3">
                                            <p:txEl>
                                              <p:pRg st="3" end="3"/>
                                            </p:txEl>
                                          </p:spTgt>
                                        </p:tgtEl>
                                      </p:cBhvr>
                                    </p:animEffect>
                                  </p:childTnLst>
                                </p:cTn>
                              </p:par>
                            </p:childTnLst>
                          </p:cTn>
                        </p:par>
                        <p:par>
                          <p:cTn id="20" fill="hold">
                            <p:stCondLst>
                              <p:cond delay="10000"/>
                            </p:stCondLst>
                            <p:childTnLst>
                              <p:par>
                                <p:cTn id="21" presetID="22" presetClass="entr" presetSubtype="1" fill="hold"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up)">
                                      <p:cBhvr>
                                        <p:cTn id="23"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41934"/>
            <a:ext cx="13004800" cy="2431332"/>
          </a:xfrm>
        </p:spPr>
        <p:txBody>
          <a:bodyPr>
            <a:noAutofit/>
          </a:bodyPr>
          <a:lstStyle/>
          <a:p>
            <a:pPr algn="ctr"/>
            <a:r>
              <a:rPr lang="en-US" sz="4400" b="1" dirty="0">
                <a:solidFill>
                  <a:srgbClr val="6C2008"/>
                </a:solidFill>
                <a:cs typeface="Times New Roman" panose="02020603050405020304" pitchFamily="18" charset="0"/>
              </a:rPr>
              <a:t>Counseling Supervision</a:t>
            </a:r>
            <a:br>
              <a:rPr lang="en-US" sz="4400" b="1" dirty="0">
                <a:solidFill>
                  <a:srgbClr val="6C2008"/>
                </a:solidFill>
                <a:cs typeface="Times New Roman" panose="02020603050405020304" pitchFamily="18" charset="0"/>
              </a:rPr>
            </a:br>
            <a:br>
              <a:rPr lang="en-US" sz="4400" b="1" dirty="0">
                <a:solidFill>
                  <a:srgbClr val="6C2008"/>
                </a:solidFill>
                <a:cs typeface="Times New Roman" panose="02020603050405020304" pitchFamily="18" charset="0"/>
              </a:rPr>
            </a:br>
            <a:r>
              <a:rPr lang="en-US" sz="4400" b="1" dirty="0">
                <a:solidFill>
                  <a:srgbClr val="6C2008"/>
                </a:solidFill>
                <a:cs typeface="Times New Roman" panose="02020603050405020304" pitchFamily="18" charset="0"/>
              </a:rPr>
              <a:t>MODULE 1</a:t>
            </a:r>
            <a:br>
              <a:rPr lang="en-US" sz="4400" b="1" dirty="0">
                <a:solidFill>
                  <a:srgbClr val="6C2008"/>
                </a:solidFill>
                <a:cs typeface="Times New Roman" panose="02020603050405020304" pitchFamily="18" charset="0"/>
              </a:rPr>
            </a:br>
            <a:r>
              <a:rPr lang="en-US" sz="4400" dirty="0">
                <a:solidFill>
                  <a:srgbClr val="6C2008"/>
                </a:solidFill>
                <a:cs typeface="Times New Roman" panose="02020603050405020304" pitchFamily="18" charset="0"/>
              </a:rPr>
              <a:t>WHY IS THIS ORIENTATION NEEDED?</a:t>
            </a:r>
            <a:br>
              <a:rPr lang="en-US" sz="4400" dirty="0">
                <a:solidFill>
                  <a:srgbClr val="6C2008"/>
                </a:solidFill>
                <a:cs typeface="Times New Roman" panose="02020603050405020304" pitchFamily="18" charset="0"/>
              </a:rPr>
            </a:br>
            <a:br>
              <a:rPr lang="en-US" sz="4400" b="1" dirty="0">
                <a:solidFill>
                  <a:srgbClr val="6C2008"/>
                </a:solidFill>
                <a:cs typeface="Times New Roman" panose="02020603050405020304" pitchFamily="18" charset="0"/>
              </a:rPr>
            </a:br>
            <a:endParaRPr lang="en-US" sz="4400" b="1" dirty="0">
              <a:solidFill>
                <a:srgbClr val="6C2008"/>
              </a:solidFill>
              <a:cs typeface="Times New Roman" panose="02020603050405020304" pitchFamily="18" charset="0"/>
            </a:endParaRPr>
          </a:p>
        </p:txBody>
      </p:sp>
    </p:spTree>
    <p:extLst>
      <p:ext uri="{BB962C8B-B14F-4D97-AF65-F5344CB8AC3E}">
        <p14:creationId xmlns:p14="http://schemas.microsoft.com/office/powerpoint/2010/main" val="5500438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9598"/>
            <a:ext cx="13004800" cy="954341"/>
          </a:xfrm>
        </p:spPr>
        <p:txBody>
          <a:bodyPr/>
          <a:lstStyle/>
          <a:p>
            <a:pPr algn="ctr"/>
            <a:r>
              <a:rPr lang="en-US" sz="4400" b="1" dirty="0">
                <a:solidFill>
                  <a:srgbClr val="6C2008"/>
                </a:solidFill>
                <a:latin typeface="+mn-lt"/>
                <a:cs typeface="Times New Roman" panose="02020603050405020304" pitchFamily="18" charset="0"/>
              </a:rPr>
              <a:t>Counseling Supervision: MODULE 3</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424071" y="2140375"/>
            <a:ext cx="12580731" cy="4291348"/>
          </a:xfrm>
        </p:spPr>
        <p:txBody>
          <a:bodyPr>
            <a:normAutofit/>
          </a:bodyPr>
          <a:lstStyle/>
          <a:p>
            <a:pPr marL="0" indent="0">
              <a:buNone/>
            </a:pPr>
            <a:r>
              <a:rPr lang="en-US" sz="2800" b="1" dirty="0">
                <a:solidFill>
                  <a:srgbClr val="6C2008"/>
                </a:solidFill>
                <a:cs typeface="Times New Roman" panose="02020603050405020304" pitchFamily="18" charset="0"/>
              </a:rPr>
              <a:t>Stoltenberg’s four stage model of supervisee development (1981)</a:t>
            </a:r>
          </a:p>
          <a:p>
            <a:pPr marL="0" indent="0">
              <a:buNone/>
            </a:pPr>
            <a:r>
              <a:rPr lang="en-US" sz="2800" b="1" dirty="0">
                <a:solidFill>
                  <a:srgbClr val="6C2008"/>
                </a:solidFill>
                <a:cs typeface="Times New Roman" panose="02020603050405020304" pitchFamily="18" charset="0"/>
              </a:rPr>
              <a:t>1</a:t>
            </a:r>
            <a:r>
              <a:rPr lang="en-US" sz="2800" b="1" baseline="30000" dirty="0">
                <a:solidFill>
                  <a:srgbClr val="6C2008"/>
                </a:solidFill>
                <a:cs typeface="Times New Roman" panose="02020603050405020304" pitchFamily="18" charset="0"/>
              </a:rPr>
              <a:t>st</a:t>
            </a:r>
            <a:r>
              <a:rPr lang="en-US" sz="2800" b="1" dirty="0">
                <a:solidFill>
                  <a:srgbClr val="6C2008"/>
                </a:solidFill>
                <a:cs typeface="Times New Roman" panose="02020603050405020304" pitchFamily="18" charset="0"/>
              </a:rPr>
              <a:t> Level – Dependent</a:t>
            </a:r>
          </a:p>
          <a:p>
            <a:pPr lvl="1"/>
            <a:r>
              <a:rPr lang="en-US" sz="2800" dirty="0">
                <a:solidFill>
                  <a:srgbClr val="6C2008"/>
                </a:solidFill>
                <a:cs typeface="Times New Roman" panose="02020603050405020304" pitchFamily="18" charset="0"/>
              </a:rPr>
              <a:t>Very dependent; lacks self- and other awareness</a:t>
            </a:r>
          </a:p>
          <a:p>
            <a:pPr lvl="1"/>
            <a:r>
              <a:rPr lang="en-US" sz="2800" dirty="0">
                <a:solidFill>
                  <a:srgbClr val="6C2008"/>
                </a:solidFill>
                <a:cs typeface="Times New Roman" panose="02020603050405020304" pitchFamily="18" charset="0"/>
              </a:rPr>
              <a:t>Is categorical in thinking related to theories and skills</a:t>
            </a:r>
          </a:p>
          <a:p>
            <a:pPr marL="0" indent="0">
              <a:buNone/>
            </a:pPr>
            <a:r>
              <a:rPr lang="en-US" sz="2800" b="1" dirty="0">
                <a:solidFill>
                  <a:srgbClr val="6C2008"/>
                </a:solidFill>
                <a:cs typeface="Times New Roman" panose="02020603050405020304" pitchFamily="18" charset="0"/>
              </a:rPr>
              <a:t>Optimal Learning Environment </a:t>
            </a:r>
          </a:p>
          <a:p>
            <a:pPr lvl="1"/>
            <a:r>
              <a:rPr lang="en-US" sz="2800" dirty="0">
                <a:solidFill>
                  <a:srgbClr val="6C2008"/>
                </a:solidFill>
                <a:cs typeface="Times New Roman" panose="02020603050405020304" pitchFamily="18" charset="0"/>
              </a:rPr>
              <a:t>Encourage autonomy within structure</a:t>
            </a:r>
          </a:p>
          <a:p>
            <a:pPr lvl="1"/>
            <a:r>
              <a:rPr lang="en-US" sz="2800" dirty="0">
                <a:solidFill>
                  <a:srgbClr val="6C2008"/>
                </a:solidFill>
                <a:cs typeface="Times New Roman" panose="02020603050405020304" pitchFamily="18" charset="0"/>
              </a:rPr>
              <a:t>Direct instruction, interpretation, support and awareness training</a:t>
            </a:r>
          </a:p>
        </p:txBody>
      </p:sp>
    </p:spTree>
    <p:extLst>
      <p:ext uri="{BB962C8B-B14F-4D97-AF65-F5344CB8AC3E}">
        <p14:creationId xmlns:p14="http://schemas.microsoft.com/office/powerpoint/2010/main" val="163328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2000"/>
                                        <p:tgtEl>
                                          <p:spTgt spid="3">
                                            <p:txEl>
                                              <p:pRg st="2" end="2"/>
                                            </p:txEl>
                                          </p:spTgt>
                                        </p:tgtEl>
                                      </p:cBhvr>
                                    </p:animEffect>
                                  </p:childTnLst>
                                </p:cTn>
                              </p:par>
                            </p:childTnLst>
                          </p:cTn>
                        </p:par>
                        <p:par>
                          <p:cTn id="16" fill="hold">
                            <p:stCondLst>
                              <p:cond delay="7500"/>
                            </p:stCondLst>
                            <p:childTnLst>
                              <p:par>
                                <p:cTn id="17" presetID="22" presetClass="entr" presetSubtype="1" fill="hold" nodeType="afterEffect">
                                  <p:stCondLst>
                                    <p:cond delay="5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2000"/>
                                        <p:tgtEl>
                                          <p:spTgt spid="3">
                                            <p:txEl>
                                              <p:pRg st="3" end="3"/>
                                            </p:txEl>
                                          </p:spTgt>
                                        </p:tgtEl>
                                      </p:cBhvr>
                                    </p:animEffect>
                                  </p:childTnLst>
                                </p:cTn>
                              </p:par>
                            </p:childTnLst>
                          </p:cTn>
                        </p:par>
                        <p:par>
                          <p:cTn id="20" fill="hold">
                            <p:stCondLst>
                              <p:cond delay="10000"/>
                            </p:stCondLst>
                            <p:childTnLst>
                              <p:par>
                                <p:cTn id="21" presetID="22" presetClass="entr" presetSubtype="1" fill="hold"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up)">
                                      <p:cBhvr>
                                        <p:cTn id="23" dur="2000"/>
                                        <p:tgtEl>
                                          <p:spTgt spid="3">
                                            <p:txEl>
                                              <p:pRg st="4" end="4"/>
                                            </p:txEl>
                                          </p:spTgt>
                                        </p:tgtEl>
                                      </p:cBhvr>
                                    </p:animEffect>
                                  </p:childTnLst>
                                </p:cTn>
                              </p:par>
                            </p:childTnLst>
                          </p:cTn>
                        </p:par>
                        <p:par>
                          <p:cTn id="24" fill="hold">
                            <p:stCondLst>
                              <p:cond delay="12500"/>
                            </p:stCondLst>
                            <p:childTnLst>
                              <p:par>
                                <p:cTn id="25" presetID="22" presetClass="entr" presetSubtype="1" fill="hold" nodeType="afterEffect">
                                  <p:stCondLst>
                                    <p:cond delay="50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up)">
                                      <p:cBhvr>
                                        <p:cTn id="27" dur="2000"/>
                                        <p:tgtEl>
                                          <p:spTgt spid="3">
                                            <p:txEl>
                                              <p:pRg st="5" end="5"/>
                                            </p:txEl>
                                          </p:spTgt>
                                        </p:tgtEl>
                                      </p:cBhvr>
                                    </p:animEffect>
                                  </p:childTnLst>
                                </p:cTn>
                              </p:par>
                            </p:childTnLst>
                          </p:cTn>
                        </p:par>
                        <p:par>
                          <p:cTn id="28" fill="hold">
                            <p:stCondLst>
                              <p:cond delay="15000"/>
                            </p:stCondLst>
                            <p:childTnLst>
                              <p:par>
                                <p:cTn id="29" presetID="22" presetClass="entr" presetSubtype="1" fill="hold" nodeType="afterEffect">
                                  <p:stCondLst>
                                    <p:cond delay="50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up)">
                                      <p:cBhvr>
                                        <p:cTn id="31"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2925"/>
            <a:ext cx="13004800" cy="1413934"/>
          </a:xfrm>
        </p:spPr>
        <p:txBody>
          <a:bodyPr/>
          <a:lstStyle/>
          <a:p>
            <a:pPr algn="ctr"/>
            <a:r>
              <a:rPr lang="en-US" sz="4400" b="1" dirty="0">
                <a:solidFill>
                  <a:srgbClr val="6C2008"/>
                </a:solidFill>
                <a:latin typeface="+mn-lt"/>
                <a:cs typeface="Times New Roman" panose="02020603050405020304" pitchFamily="18" charset="0"/>
              </a:rPr>
              <a:t>Counseling Supervision: MODULE 3</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367528" y="1548961"/>
            <a:ext cx="12481781" cy="4785360"/>
          </a:xfrm>
        </p:spPr>
        <p:txBody>
          <a:bodyPr>
            <a:normAutofit/>
          </a:bodyPr>
          <a:lstStyle/>
          <a:p>
            <a:pPr marL="0" indent="0">
              <a:buNone/>
            </a:pPr>
            <a:r>
              <a:rPr lang="en-US" sz="2800" b="1" dirty="0">
                <a:solidFill>
                  <a:srgbClr val="6C2008"/>
                </a:solidFill>
                <a:latin typeface="Georgia" panose="02040502050405020303" pitchFamily="18" charset="0"/>
                <a:cs typeface="Times New Roman" panose="02020603050405020304" pitchFamily="18" charset="0"/>
              </a:rPr>
              <a:t>Stoltenberg’s Four Stage Model of Supervisee Development (1981)</a:t>
            </a:r>
          </a:p>
          <a:p>
            <a:pPr marL="0" indent="0">
              <a:buNone/>
            </a:pPr>
            <a:r>
              <a:rPr lang="en-US" sz="2800" b="1" dirty="0">
                <a:solidFill>
                  <a:srgbClr val="6C2008"/>
                </a:solidFill>
                <a:latin typeface="Georgia" panose="02040502050405020303" pitchFamily="18" charset="0"/>
                <a:cs typeface="Times New Roman" panose="02020603050405020304" pitchFamily="18" charset="0"/>
              </a:rPr>
              <a:t>2nd Level – Dependent Autonomous</a:t>
            </a:r>
          </a:p>
          <a:p>
            <a:pPr lvl="1"/>
            <a:r>
              <a:rPr lang="en-US" sz="2800" dirty="0">
                <a:solidFill>
                  <a:srgbClr val="6C2008"/>
                </a:solidFill>
                <a:latin typeface="Georgia" panose="02040502050405020303" pitchFamily="18" charset="0"/>
                <a:cs typeface="Times New Roman" panose="02020603050405020304" pitchFamily="18" charset="0"/>
              </a:rPr>
              <a:t>Characterized by dependent/Autonomous conflict</a:t>
            </a:r>
          </a:p>
          <a:p>
            <a:pPr lvl="1"/>
            <a:r>
              <a:rPr lang="en-US" sz="2800" dirty="0">
                <a:solidFill>
                  <a:srgbClr val="6C2008"/>
                </a:solidFill>
                <a:latin typeface="Georgia" panose="02040502050405020303" pitchFamily="18" charset="0"/>
                <a:cs typeface="Times New Roman" panose="02020603050405020304" pitchFamily="18" charset="0"/>
              </a:rPr>
              <a:t>Fluctuating motivation</a:t>
            </a:r>
          </a:p>
          <a:p>
            <a:pPr lvl="1"/>
            <a:r>
              <a:rPr lang="en-US" sz="2800" dirty="0">
                <a:solidFill>
                  <a:srgbClr val="6C2008"/>
                </a:solidFill>
                <a:latin typeface="Georgia" panose="02040502050405020303" pitchFamily="18" charset="0"/>
                <a:cs typeface="Times New Roman" panose="02020603050405020304" pitchFamily="18" charset="0"/>
              </a:rPr>
              <a:t>Increased self-awareness</a:t>
            </a:r>
          </a:p>
          <a:p>
            <a:pPr marL="0" indent="0">
              <a:buNone/>
            </a:pPr>
            <a:r>
              <a:rPr lang="en-US" sz="2800" b="1" dirty="0">
                <a:solidFill>
                  <a:srgbClr val="6C2008"/>
                </a:solidFill>
                <a:latin typeface="Georgia" panose="02040502050405020303" pitchFamily="18" charset="0"/>
                <a:cs typeface="Times New Roman" panose="02020603050405020304" pitchFamily="18" charset="0"/>
              </a:rPr>
              <a:t>Optimal Learning Environment</a:t>
            </a:r>
          </a:p>
          <a:p>
            <a:pPr lvl="1"/>
            <a:r>
              <a:rPr lang="en-US" sz="2800" dirty="0">
                <a:solidFill>
                  <a:srgbClr val="6C2008"/>
                </a:solidFill>
                <a:latin typeface="Georgia" panose="02040502050405020303" pitchFamily="18" charset="0"/>
                <a:cs typeface="Times New Roman" panose="02020603050405020304" pitchFamily="18" charset="0"/>
              </a:rPr>
              <a:t>Highly autonomous with low normative structure</a:t>
            </a:r>
          </a:p>
          <a:p>
            <a:pPr lvl="1"/>
            <a:r>
              <a:rPr lang="en-US" sz="2800" dirty="0">
                <a:solidFill>
                  <a:srgbClr val="6C2008"/>
                </a:solidFill>
                <a:latin typeface="Georgia" panose="02040502050405020303" pitchFamily="18" charset="0"/>
                <a:cs typeface="Times New Roman" panose="02020603050405020304" pitchFamily="18" charset="0"/>
              </a:rPr>
              <a:t>Supervisor uses support, ambivalence clarification and less instruction</a:t>
            </a:r>
          </a:p>
          <a:p>
            <a:endParaRPr lang="en-US" sz="2800" dirty="0">
              <a:solidFill>
                <a:srgbClr val="660033"/>
              </a:solidFill>
              <a:latin typeface="Georgia" panose="02040502050405020303" pitchFamily="18" charset="0"/>
            </a:endParaRPr>
          </a:p>
        </p:txBody>
      </p:sp>
    </p:spTree>
    <p:extLst>
      <p:ext uri="{BB962C8B-B14F-4D97-AF65-F5344CB8AC3E}">
        <p14:creationId xmlns:p14="http://schemas.microsoft.com/office/powerpoint/2010/main" val="3002046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2000"/>
                                        <p:tgtEl>
                                          <p:spTgt spid="3">
                                            <p:txEl>
                                              <p:pRg st="2" end="2"/>
                                            </p:txEl>
                                          </p:spTgt>
                                        </p:tgtEl>
                                      </p:cBhvr>
                                    </p:animEffect>
                                  </p:childTnLst>
                                </p:cTn>
                              </p:par>
                            </p:childTnLst>
                          </p:cTn>
                        </p:par>
                        <p:par>
                          <p:cTn id="16" fill="hold">
                            <p:stCondLst>
                              <p:cond delay="7500"/>
                            </p:stCondLst>
                            <p:childTnLst>
                              <p:par>
                                <p:cTn id="17" presetID="22" presetClass="entr" presetSubtype="1" fill="hold" nodeType="afterEffect">
                                  <p:stCondLst>
                                    <p:cond delay="5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2000"/>
                                        <p:tgtEl>
                                          <p:spTgt spid="3">
                                            <p:txEl>
                                              <p:pRg st="3" end="3"/>
                                            </p:txEl>
                                          </p:spTgt>
                                        </p:tgtEl>
                                      </p:cBhvr>
                                    </p:animEffect>
                                  </p:childTnLst>
                                </p:cTn>
                              </p:par>
                            </p:childTnLst>
                          </p:cTn>
                        </p:par>
                        <p:par>
                          <p:cTn id="20" fill="hold">
                            <p:stCondLst>
                              <p:cond delay="10000"/>
                            </p:stCondLst>
                            <p:childTnLst>
                              <p:par>
                                <p:cTn id="21" presetID="22" presetClass="entr" presetSubtype="1" fill="hold"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up)">
                                      <p:cBhvr>
                                        <p:cTn id="23" dur="2000"/>
                                        <p:tgtEl>
                                          <p:spTgt spid="3">
                                            <p:txEl>
                                              <p:pRg st="4" end="4"/>
                                            </p:txEl>
                                          </p:spTgt>
                                        </p:tgtEl>
                                      </p:cBhvr>
                                    </p:animEffect>
                                  </p:childTnLst>
                                </p:cTn>
                              </p:par>
                            </p:childTnLst>
                          </p:cTn>
                        </p:par>
                        <p:par>
                          <p:cTn id="24" fill="hold">
                            <p:stCondLst>
                              <p:cond delay="12500"/>
                            </p:stCondLst>
                            <p:childTnLst>
                              <p:par>
                                <p:cTn id="25" presetID="22" presetClass="entr" presetSubtype="1" fill="hold" nodeType="afterEffect">
                                  <p:stCondLst>
                                    <p:cond delay="50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up)">
                                      <p:cBhvr>
                                        <p:cTn id="27" dur="2000"/>
                                        <p:tgtEl>
                                          <p:spTgt spid="3">
                                            <p:txEl>
                                              <p:pRg st="5" end="5"/>
                                            </p:txEl>
                                          </p:spTgt>
                                        </p:tgtEl>
                                      </p:cBhvr>
                                    </p:animEffect>
                                  </p:childTnLst>
                                </p:cTn>
                              </p:par>
                            </p:childTnLst>
                          </p:cTn>
                        </p:par>
                        <p:par>
                          <p:cTn id="28" fill="hold">
                            <p:stCondLst>
                              <p:cond delay="15000"/>
                            </p:stCondLst>
                            <p:childTnLst>
                              <p:par>
                                <p:cTn id="29" presetID="22" presetClass="entr" presetSubtype="1" fill="hold" nodeType="afterEffect">
                                  <p:stCondLst>
                                    <p:cond delay="50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up)">
                                      <p:cBhvr>
                                        <p:cTn id="31" dur="2000"/>
                                        <p:tgtEl>
                                          <p:spTgt spid="3">
                                            <p:txEl>
                                              <p:pRg st="6" end="6"/>
                                            </p:txEl>
                                          </p:spTgt>
                                        </p:tgtEl>
                                      </p:cBhvr>
                                    </p:animEffect>
                                  </p:childTnLst>
                                </p:cTn>
                              </p:par>
                            </p:childTnLst>
                          </p:cTn>
                        </p:par>
                        <p:par>
                          <p:cTn id="32" fill="hold">
                            <p:stCondLst>
                              <p:cond delay="17500"/>
                            </p:stCondLst>
                            <p:childTnLst>
                              <p:par>
                                <p:cTn id="33" presetID="22" presetClass="entr" presetSubtype="1" fill="hold" nodeType="afterEffect">
                                  <p:stCondLst>
                                    <p:cond delay="50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up)">
                                      <p:cBhvr>
                                        <p:cTn id="35"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8"/>
            <a:ext cx="13004800" cy="911013"/>
          </a:xfrm>
        </p:spPr>
        <p:txBody>
          <a:bodyPr/>
          <a:lstStyle/>
          <a:p>
            <a:pPr algn="ctr"/>
            <a:r>
              <a:rPr lang="en-US" sz="4400" b="1" dirty="0">
                <a:solidFill>
                  <a:srgbClr val="6C2008"/>
                </a:solidFill>
                <a:latin typeface="+mn-lt"/>
                <a:cs typeface="Times New Roman" panose="02020603050405020304" pitchFamily="18" charset="0"/>
              </a:rPr>
              <a:t>Counseling Supervision: MODULE 3</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409936" y="1637455"/>
            <a:ext cx="12453509" cy="4751862"/>
          </a:xfrm>
        </p:spPr>
        <p:txBody>
          <a:bodyPr>
            <a:normAutofit/>
          </a:bodyPr>
          <a:lstStyle/>
          <a:p>
            <a:pPr marL="0" indent="0">
              <a:buNone/>
            </a:pPr>
            <a:r>
              <a:rPr lang="en-US" sz="2800" b="1" dirty="0">
                <a:solidFill>
                  <a:srgbClr val="6C2008"/>
                </a:solidFill>
                <a:latin typeface="Georgia" panose="02040502050405020303" pitchFamily="18" charset="0"/>
                <a:cs typeface="Times New Roman" panose="02020603050405020304" pitchFamily="18" charset="0"/>
              </a:rPr>
              <a:t>Stoltenberg’s Four Stage Model of Supervisee Development (1981)</a:t>
            </a:r>
          </a:p>
          <a:p>
            <a:pPr marL="0" indent="0">
              <a:buNone/>
            </a:pPr>
            <a:r>
              <a:rPr lang="en-US" sz="2800" b="1" dirty="0">
                <a:solidFill>
                  <a:srgbClr val="6C2008"/>
                </a:solidFill>
                <a:latin typeface="Georgia" panose="02040502050405020303" pitchFamily="18" charset="0"/>
                <a:cs typeface="Times New Roman" panose="02020603050405020304" pitchFamily="18" charset="0"/>
              </a:rPr>
              <a:t>3rd Level – Conditional Dependency</a:t>
            </a:r>
          </a:p>
          <a:p>
            <a:pPr lvl="1"/>
            <a:r>
              <a:rPr lang="en-US" sz="2800" dirty="0">
                <a:solidFill>
                  <a:srgbClr val="6C2008"/>
                </a:solidFill>
                <a:latin typeface="Georgia" panose="02040502050405020303" pitchFamily="18" charset="0"/>
                <a:cs typeface="Times New Roman" panose="02020603050405020304" pitchFamily="18" charset="0"/>
              </a:rPr>
              <a:t>Characterized by emerging personal counselor identity</a:t>
            </a:r>
          </a:p>
          <a:p>
            <a:pPr lvl="1"/>
            <a:r>
              <a:rPr lang="en-US" sz="2800" dirty="0">
                <a:solidFill>
                  <a:srgbClr val="6C2008"/>
                </a:solidFill>
                <a:latin typeface="Georgia" panose="02040502050405020303" pitchFamily="18" charset="0"/>
                <a:cs typeface="Times New Roman" panose="02020603050405020304" pitchFamily="18" charset="0"/>
              </a:rPr>
              <a:t>Increased insight, more consistent motivation, increased empathy</a:t>
            </a:r>
          </a:p>
          <a:p>
            <a:pPr marL="0" indent="0">
              <a:buNone/>
            </a:pPr>
            <a:r>
              <a:rPr lang="en-US" sz="2800" b="1" dirty="0">
                <a:solidFill>
                  <a:srgbClr val="6C2008"/>
                </a:solidFill>
                <a:latin typeface="Georgia" panose="02040502050405020303" pitchFamily="18" charset="0"/>
                <a:cs typeface="Times New Roman" panose="02020603050405020304" pitchFamily="18" charset="0"/>
              </a:rPr>
              <a:t>Optimal Learning Environment</a:t>
            </a:r>
          </a:p>
          <a:p>
            <a:pPr lvl="1"/>
            <a:r>
              <a:rPr lang="en-US" sz="2800" dirty="0">
                <a:solidFill>
                  <a:srgbClr val="6C2008"/>
                </a:solidFill>
                <a:latin typeface="Georgia" panose="02040502050405020303" pitchFamily="18" charset="0"/>
                <a:cs typeface="Times New Roman" panose="02020603050405020304" pitchFamily="18" charset="0"/>
              </a:rPr>
              <a:t>More autonomy</a:t>
            </a:r>
          </a:p>
          <a:p>
            <a:pPr lvl="1"/>
            <a:r>
              <a:rPr lang="en-US" sz="2800" dirty="0">
                <a:solidFill>
                  <a:srgbClr val="6C2008"/>
                </a:solidFill>
                <a:latin typeface="Georgia" panose="02040502050405020303" pitchFamily="18" charset="0"/>
                <a:cs typeface="Times New Roman" panose="02020603050405020304" pitchFamily="18" charset="0"/>
              </a:rPr>
              <a:t>Relationship with supervisor more as a peer</a:t>
            </a:r>
          </a:p>
          <a:p>
            <a:pPr lvl="1"/>
            <a:r>
              <a:rPr lang="en-US" sz="2800" dirty="0">
                <a:solidFill>
                  <a:srgbClr val="6C2008"/>
                </a:solidFill>
                <a:latin typeface="Georgia" panose="02040502050405020303" pitchFamily="18" charset="0"/>
                <a:cs typeface="Times New Roman" panose="02020603050405020304" pitchFamily="18" charset="0"/>
              </a:rPr>
              <a:t>More mutual sharing and exemplification</a:t>
            </a:r>
          </a:p>
          <a:p>
            <a:endParaRPr lang="en-US" sz="2800" dirty="0">
              <a:solidFill>
                <a:srgbClr val="660033"/>
              </a:solidFill>
              <a:latin typeface="Georgia" panose="02040502050405020303" pitchFamily="18" charset="0"/>
            </a:endParaRPr>
          </a:p>
        </p:txBody>
      </p:sp>
    </p:spTree>
    <p:extLst>
      <p:ext uri="{BB962C8B-B14F-4D97-AF65-F5344CB8AC3E}">
        <p14:creationId xmlns:p14="http://schemas.microsoft.com/office/powerpoint/2010/main" val="1386640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2000"/>
                                        <p:tgtEl>
                                          <p:spTgt spid="3">
                                            <p:txEl>
                                              <p:pRg st="2" end="2"/>
                                            </p:txEl>
                                          </p:spTgt>
                                        </p:tgtEl>
                                      </p:cBhvr>
                                    </p:animEffect>
                                  </p:childTnLst>
                                </p:cTn>
                              </p:par>
                            </p:childTnLst>
                          </p:cTn>
                        </p:par>
                        <p:par>
                          <p:cTn id="16" fill="hold">
                            <p:stCondLst>
                              <p:cond delay="7500"/>
                            </p:stCondLst>
                            <p:childTnLst>
                              <p:par>
                                <p:cTn id="17" presetID="22" presetClass="entr" presetSubtype="1" fill="hold" nodeType="afterEffect">
                                  <p:stCondLst>
                                    <p:cond delay="5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2000"/>
                                        <p:tgtEl>
                                          <p:spTgt spid="3">
                                            <p:txEl>
                                              <p:pRg st="3" end="3"/>
                                            </p:txEl>
                                          </p:spTgt>
                                        </p:tgtEl>
                                      </p:cBhvr>
                                    </p:animEffect>
                                  </p:childTnLst>
                                </p:cTn>
                              </p:par>
                            </p:childTnLst>
                          </p:cTn>
                        </p:par>
                        <p:par>
                          <p:cTn id="20" fill="hold">
                            <p:stCondLst>
                              <p:cond delay="10000"/>
                            </p:stCondLst>
                            <p:childTnLst>
                              <p:par>
                                <p:cTn id="21" presetID="22" presetClass="entr" presetSubtype="1" fill="hold" nodeType="afterEffect">
                                  <p:stCondLst>
                                    <p:cond delay="50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up)">
                                      <p:cBhvr>
                                        <p:cTn id="23" dur="2000"/>
                                        <p:tgtEl>
                                          <p:spTgt spid="3">
                                            <p:txEl>
                                              <p:pRg st="5" end="5"/>
                                            </p:txEl>
                                          </p:spTgt>
                                        </p:tgtEl>
                                      </p:cBhvr>
                                    </p:animEffect>
                                  </p:childTnLst>
                                </p:cTn>
                              </p:par>
                            </p:childTnLst>
                          </p:cTn>
                        </p:par>
                        <p:par>
                          <p:cTn id="24" fill="hold">
                            <p:stCondLst>
                              <p:cond delay="12500"/>
                            </p:stCondLst>
                            <p:childTnLst>
                              <p:par>
                                <p:cTn id="25" presetID="22" presetClass="entr" presetSubtype="1" fill="hold" nodeType="afterEffect">
                                  <p:stCondLst>
                                    <p:cond delay="50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up)">
                                      <p:cBhvr>
                                        <p:cTn id="27" dur="2000"/>
                                        <p:tgtEl>
                                          <p:spTgt spid="3">
                                            <p:txEl>
                                              <p:pRg st="4" end="4"/>
                                            </p:txEl>
                                          </p:spTgt>
                                        </p:tgtEl>
                                      </p:cBhvr>
                                    </p:animEffect>
                                  </p:childTnLst>
                                </p:cTn>
                              </p:par>
                            </p:childTnLst>
                          </p:cTn>
                        </p:par>
                        <p:par>
                          <p:cTn id="28" fill="hold">
                            <p:stCondLst>
                              <p:cond delay="15000"/>
                            </p:stCondLst>
                            <p:childTnLst>
                              <p:par>
                                <p:cTn id="29" presetID="22" presetClass="entr" presetSubtype="1" fill="hold" nodeType="afterEffect">
                                  <p:stCondLst>
                                    <p:cond delay="50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up)">
                                      <p:cBhvr>
                                        <p:cTn id="31" dur="2000"/>
                                        <p:tgtEl>
                                          <p:spTgt spid="3">
                                            <p:txEl>
                                              <p:pRg st="6" end="6"/>
                                            </p:txEl>
                                          </p:spTgt>
                                        </p:tgtEl>
                                      </p:cBhvr>
                                    </p:animEffect>
                                  </p:childTnLst>
                                </p:cTn>
                              </p:par>
                            </p:childTnLst>
                          </p:cTn>
                        </p:par>
                        <p:par>
                          <p:cTn id="32" fill="hold">
                            <p:stCondLst>
                              <p:cond delay="17500"/>
                            </p:stCondLst>
                            <p:childTnLst>
                              <p:par>
                                <p:cTn id="33" presetID="22" presetClass="entr" presetSubtype="1" fill="hold" nodeType="afterEffect">
                                  <p:stCondLst>
                                    <p:cond delay="50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up)">
                                      <p:cBhvr>
                                        <p:cTn id="35"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8"/>
            <a:ext cx="13004800" cy="829733"/>
          </a:xfrm>
        </p:spPr>
        <p:txBody>
          <a:bodyPr/>
          <a:lstStyle/>
          <a:p>
            <a:pPr algn="ctr"/>
            <a:r>
              <a:rPr lang="en-US" sz="4400" b="1" dirty="0">
                <a:solidFill>
                  <a:srgbClr val="6C2008"/>
                </a:solidFill>
                <a:latin typeface="+mn-lt"/>
                <a:cs typeface="Times New Roman" panose="02020603050405020304" pitchFamily="18" charset="0"/>
              </a:rPr>
              <a:t>Counseling Supervision: MODULE 3</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537154" y="1803402"/>
            <a:ext cx="12467646" cy="4785360"/>
          </a:xfrm>
        </p:spPr>
        <p:txBody>
          <a:bodyPr>
            <a:normAutofit/>
          </a:bodyPr>
          <a:lstStyle/>
          <a:p>
            <a:pPr marL="0" indent="0">
              <a:buNone/>
            </a:pPr>
            <a:r>
              <a:rPr lang="en-US" sz="2800" b="1" dirty="0">
                <a:solidFill>
                  <a:srgbClr val="6C2008"/>
                </a:solidFill>
                <a:cs typeface="Times New Roman" panose="02020603050405020304" pitchFamily="18" charset="0"/>
              </a:rPr>
              <a:t>Stoltenberg’s Four Stage Model of Supervisee Development (1981)</a:t>
            </a:r>
          </a:p>
          <a:p>
            <a:pPr marL="0" indent="0">
              <a:buNone/>
            </a:pPr>
            <a:r>
              <a:rPr lang="en-US" sz="2800" b="1" dirty="0">
                <a:solidFill>
                  <a:srgbClr val="6C2008"/>
                </a:solidFill>
                <a:cs typeface="Times New Roman" panose="02020603050405020304" pitchFamily="18" charset="0"/>
              </a:rPr>
              <a:t>4th Level – Integrated</a:t>
            </a:r>
          </a:p>
          <a:p>
            <a:pPr lvl="1"/>
            <a:r>
              <a:rPr lang="en-US" sz="2800" dirty="0">
                <a:solidFill>
                  <a:srgbClr val="6C2008"/>
                </a:solidFill>
                <a:cs typeface="Times New Roman" panose="02020603050405020304" pitchFamily="18" charset="0"/>
              </a:rPr>
              <a:t>Adequate self- and other awareness</a:t>
            </a:r>
          </a:p>
          <a:p>
            <a:pPr lvl="1"/>
            <a:r>
              <a:rPr lang="en-US" sz="2800" dirty="0">
                <a:solidFill>
                  <a:srgbClr val="6C2008"/>
                </a:solidFill>
                <a:cs typeface="Times New Roman" panose="02020603050405020304" pitchFamily="18" charset="0"/>
              </a:rPr>
              <a:t>Insightful of own strengths and weaknesses</a:t>
            </a:r>
          </a:p>
          <a:p>
            <a:pPr lvl="1"/>
            <a:r>
              <a:rPr lang="en-US" sz="2800" dirty="0">
                <a:solidFill>
                  <a:srgbClr val="6C2008"/>
                </a:solidFill>
                <a:cs typeface="Times New Roman" panose="02020603050405020304" pitchFamily="18" charset="0"/>
              </a:rPr>
              <a:t>Has integrated the standards of the profession with their own counselor identity</a:t>
            </a:r>
          </a:p>
          <a:p>
            <a:pPr marL="0" indent="0">
              <a:buNone/>
            </a:pPr>
            <a:r>
              <a:rPr lang="en-US" sz="2800" b="1" dirty="0">
                <a:solidFill>
                  <a:srgbClr val="6C2008"/>
                </a:solidFill>
                <a:cs typeface="Times New Roman" panose="02020603050405020304" pitchFamily="18" charset="0"/>
              </a:rPr>
              <a:t>Optimal Learning Environment</a:t>
            </a:r>
          </a:p>
          <a:p>
            <a:pPr lvl="1"/>
            <a:r>
              <a:rPr lang="en-US" sz="2800" dirty="0">
                <a:solidFill>
                  <a:srgbClr val="6C2008"/>
                </a:solidFill>
                <a:cs typeface="Times New Roman" panose="02020603050405020304" pitchFamily="18" charset="0"/>
              </a:rPr>
              <a:t>Relationship with supervisor is collegial</a:t>
            </a:r>
          </a:p>
          <a:p>
            <a:endParaRPr lang="en-US" sz="2800" dirty="0">
              <a:solidFill>
                <a:srgbClr val="660033"/>
              </a:solidFill>
            </a:endParaRPr>
          </a:p>
        </p:txBody>
      </p:sp>
    </p:spTree>
    <p:extLst>
      <p:ext uri="{BB962C8B-B14F-4D97-AF65-F5344CB8AC3E}">
        <p14:creationId xmlns:p14="http://schemas.microsoft.com/office/powerpoint/2010/main" val="648495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2000"/>
                                        <p:tgtEl>
                                          <p:spTgt spid="3">
                                            <p:txEl>
                                              <p:pRg st="2" end="2"/>
                                            </p:txEl>
                                          </p:spTgt>
                                        </p:tgtEl>
                                      </p:cBhvr>
                                    </p:animEffect>
                                  </p:childTnLst>
                                </p:cTn>
                              </p:par>
                            </p:childTnLst>
                          </p:cTn>
                        </p:par>
                        <p:par>
                          <p:cTn id="16" fill="hold">
                            <p:stCondLst>
                              <p:cond delay="7500"/>
                            </p:stCondLst>
                            <p:childTnLst>
                              <p:par>
                                <p:cTn id="17" presetID="22" presetClass="entr" presetSubtype="1" fill="hold" nodeType="afterEffect">
                                  <p:stCondLst>
                                    <p:cond delay="5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2000"/>
                                        <p:tgtEl>
                                          <p:spTgt spid="3">
                                            <p:txEl>
                                              <p:pRg st="3" end="3"/>
                                            </p:txEl>
                                          </p:spTgt>
                                        </p:tgtEl>
                                      </p:cBhvr>
                                    </p:animEffect>
                                  </p:childTnLst>
                                </p:cTn>
                              </p:par>
                            </p:childTnLst>
                          </p:cTn>
                        </p:par>
                        <p:par>
                          <p:cTn id="20" fill="hold">
                            <p:stCondLst>
                              <p:cond delay="10000"/>
                            </p:stCondLst>
                            <p:childTnLst>
                              <p:par>
                                <p:cTn id="21" presetID="22" presetClass="entr" presetSubtype="1" fill="hold"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up)">
                                      <p:cBhvr>
                                        <p:cTn id="23" dur="2000"/>
                                        <p:tgtEl>
                                          <p:spTgt spid="3">
                                            <p:txEl>
                                              <p:pRg st="4" end="4"/>
                                            </p:txEl>
                                          </p:spTgt>
                                        </p:tgtEl>
                                      </p:cBhvr>
                                    </p:animEffect>
                                  </p:childTnLst>
                                </p:cTn>
                              </p:par>
                            </p:childTnLst>
                          </p:cTn>
                        </p:par>
                        <p:par>
                          <p:cTn id="24" fill="hold">
                            <p:stCondLst>
                              <p:cond delay="12500"/>
                            </p:stCondLst>
                            <p:childTnLst>
                              <p:par>
                                <p:cTn id="25" presetID="22" presetClass="entr" presetSubtype="1" fill="hold" nodeType="afterEffect">
                                  <p:stCondLst>
                                    <p:cond delay="50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up)">
                                      <p:cBhvr>
                                        <p:cTn id="27" dur="2000"/>
                                        <p:tgtEl>
                                          <p:spTgt spid="3">
                                            <p:txEl>
                                              <p:pRg st="6" end="6"/>
                                            </p:txEl>
                                          </p:spTgt>
                                        </p:tgtEl>
                                      </p:cBhvr>
                                    </p:animEffect>
                                  </p:childTnLst>
                                </p:cTn>
                              </p:par>
                            </p:childTnLst>
                          </p:cTn>
                        </p:par>
                        <p:par>
                          <p:cTn id="28" fill="hold">
                            <p:stCondLst>
                              <p:cond delay="15000"/>
                            </p:stCondLst>
                            <p:childTnLst>
                              <p:par>
                                <p:cTn id="29" presetID="22" presetClass="entr" presetSubtype="1" fill="hold" nodeType="afterEffect">
                                  <p:stCondLst>
                                    <p:cond delay="50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wipe(up)">
                                      <p:cBhvr>
                                        <p:cTn id="31"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8"/>
            <a:ext cx="13004800" cy="971973"/>
          </a:xfrm>
        </p:spPr>
        <p:txBody>
          <a:bodyPr/>
          <a:lstStyle/>
          <a:p>
            <a:pPr algn="ctr"/>
            <a:r>
              <a:rPr lang="en-US" sz="4400" b="1" dirty="0">
                <a:solidFill>
                  <a:srgbClr val="6C2008"/>
                </a:solidFill>
                <a:latin typeface="+mn-lt"/>
                <a:cs typeface="Times New Roman" panose="02020603050405020304" pitchFamily="18" charset="0"/>
              </a:rPr>
              <a:t>Counseling Supervision: MODULE 3</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565428" y="1746859"/>
            <a:ext cx="12241475" cy="4785360"/>
          </a:xfrm>
        </p:spPr>
        <p:txBody>
          <a:bodyPr>
            <a:normAutofit/>
          </a:bodyPr>
          <a:lstStyle/>
          <a:p>
            <a:pPr marL="0" indent="0">
              <a:buNone/>
            </a:pPr>
            <a:r>
              <a:rPr lang="en-US" sz="2800" b="1" dirty="0">
                <a:solidFill>
                  <a:srgbClr val="6C2008"/>
                </a:solidFill>
                <a:cs typeface="Times New Roman" panose="02020603050405020304" pitchFamily="18" charset="0"/>
              </a:rPr>
              <a:t>Social Role Model</a:t>
            </a:r>
          </a:p>
          <a:p>
            <a:r>
              <a:rPr lang="en-US" sz="2800" dirty="0">
                <a:solidFill>
                  <a:srgbClr val="6C2008"/>
                </a:solidFill>
                <a:cs typeface="Times New Roman" panose="02020603050405020304" pitchFamily="18" charset="0"/>
              </a:rPr>
              <a:t>Focuses on supervisor’s role as related to supervisee’s development</a:t>
            </a:r>
          </a:p>
          <a:p>
            <a:pPr marL="0" indent="0">
              <a:buNone/>
            </a:pPr>
            <a:r>
              <a:rPr lang="en-US" sz="2800" i="1" dirty="0">
                <a:solidFill>
                  <a:srgbClr val="6C2008"/>
                </a:solidFill>
                <a:cs typeface="Times New Roman" panose="02020603050405020304" pitchFamily="18" charset="0"/>
              </a:rPr>
              <a:t>Examples</a:t>
            </a:r>
          </a:p>
          <a:p>
            <a:r>
              <a:rPr lang="en-US" sz="2800" dirty="0">
                <a:solidFill>
                  <a:srgbClr val="6C2008"/>
                </a:solidFill>
                <a:cs typeface="Times New Roman" panose="02020603050405020304" pitchFamily="18" charset="0"/>
              </a:rPr>
              <a:t>Bernard’s Discrimination Model (1979)</a:t>
            </a:r>
          </a:p>
          <a:p>
            <a:r>
              <a:rPr lang="en-US" sz="2800" dirty="0">
                <a:solidFill>
                  <a:srgbClr val="6C2008"/>
                </a:solidFill>
                <a:cs typeface="Times New Roman" panose="02020603050405020304" pitchFamily="18" charset="0"/>
              </a:rPr>
              <a:t>Holloway’s System Approach Supervision [SAS] (1985)</a:t>
            </a:r>
          </a:p>
          <a:p>
            <a:endParaRPr lang="en-US" sz="2800" dirty="0">
              <a:solidFill>
                <a:srgbClr val="660033"/>
              </a:solidFill>
            </a:endParaRPr>
          </a:p>
        </p:txBody>
      </p:sp>
    </p:spTree>
    <p:extLst>
      <p:ext uri="{BB962C8B-B14F-4D97-AF65-F5344CB8AC3E}">
        <p14:creationId xmlns:p14="http://schemas.microsoft.com/office/powerpoint/2010/main" val="77435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2000"/>
                                        <p:tgtEl>
                                          <p:spTgt spid="3">
                                            <p:txEl>
                                              <p:pRg st="2" end="2"/>
                                            </p:txEl>
                                          </p:spTgt>
                                        </p:tgtEl>
                                      </p:cBhvr>
                                    </p:animEffect>
                                  </p:childTnLst>
                                </p:cTn>
                              </p:par>
                            </p:childTnLst>
                          </p:cTn>
                        </p:par>
                        <p:par>
                          <p:cTn id="16" fill="hold">
                            <p:stCondLst>
                              <p:cond delay="7500"/>
                            </p:stCondLst>
                            <p:childTnLst>
                              <p:par>
                                <p:cTn id="17" presetID="22" presetClass="entr" presetSubtype="1" fill="hold" nodeType="afterEffect">
                                  <p:stCondLst>
                                    <p:cond delay="5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2000"/>
                                        <p:tgtEl>
                                          <p:spTgt spid="3">
                                            <p:txEl>
                                              <p:pRg st="3" end="3"/>
                                            </p:txEl>
                                          </p:spTgt>
                                        </p:tgtEl>
                                      </p:cBhvr>
                                    </p:animEffect>
                                  </p:childTnLst>
                                </p:cTn>
                              </p:par>
                            </p:childTnLst>
                          </p:cTn>
                        </p:par>
                        <p:par>
                          <p:cTn id="20" fill="hold">
                            <p:stCondLst>
                              <p:cond delay="10000"/>
                            </p:stCondLst>
                            <p:childTnLst>
                              <p:par>
                                <p:cTn id="21" presetID="22" presetClass="entr" presetSubtype="1" fill="hold"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up)">
                                      <p:cBhvr>
                                        <p:cTn id="23"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2446"/>
            <a:ext cx="13004800" cy="1413934"/>
          </a:xfrm>
        </p:spPr>
        <p:txBody>
          <a:bodyPr/>
          <a:lstStyle/>
          <a:p>
            <a:pPr algn="ctr"/>
            <a:r>
              <a:rPr lang="en-US" sz="4400" b="1" dirty="0">
                <a:solidFill>
                  <a:srgbClr val="6C2008"/>
                </a:solidFill>
                <a:latin typeface="+mn-lt"/>
                <a:cs typeface="Times New Roman" panose="02020603050405020304" pitchFamily="18" charset="0"/>
              </a:rPr>
              <a:t>Counseling Supervision: MODULE 3</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402866" y="2004615"/>
            <a:ext cx="12199068" cy="4785360"/>
          </a:xfrm>
        </p:spPr>
        <p:txBody>
          <a:bodyPr>
            <a:normAutofit/>
          </a:bodyPr>
          <a:lstStyle/>
          <a:p>
            <a:pPr marL="0" indent="0">
              <a:buNone/>
            </a:pPr>
            <a:r>
              <a:rPr lang="en-US" sz="2800" b="1" dirty="0">
                <a:solidFill>
                  <a:srgbClr val="6C2008"/>
                </a:solidFill>
                <a:cs typeface="Times New Roman" panose="02020603050405020304" pitchFamily="18" charset="0"/>
              </a:rPr>
              <a:t>Social Role Model</a:t>
            </a:r>
          </a:p>
          <a:p>
            <a:r>
              <a:rPr lang="en-US" sz="2800" dirty="0">
                <a:solidFill>
                  <a:srgbClr val="6C2008"/>
                </a:solidFill>
                <a:cs typeface="Times New Roman" panose="02020603050405020304" pitchFamily="18" charset="0"/>
              </a:rPr>
              <a:t>Focuses on supervisor’s role as related to supervisee’s development</a:t>
            </a:r>
          </a:p>
          <a:p>
            <a:pPr marL="0" indent="0">
              <a:buNone/>
            </a:pPr>
            <a:r>
              <a:rPr lang="en-US" sz="2800" b="1" dirty="0">
                <a:solidFill>
                  <a:srgbClr val="6C2008"/>
                </a:solidFill>
                <a:cs typeface="Times New Roman" panose="02020603050405020304" pitchFamily="18" charset="0"/>
              </a:rPr>
              <a:t>Primary range of roles include:</a:t>
            </a:r>
          </a:p>
          <a:p>
            <a:pPr lvl="1"/>
            <a:r>
              <a:rPr lang="en-US" sz="2800" dirty="0">
                <a:solidFill>
                  <a:srgbClr val="6C2008"/>
                </a:solidFill>
                <a:cs typeface="Times New Roman" panose="02020603050405020304" pitchFamily="18" charset="0"/>
              </a:rPr>
              <a:t>Teacher</a:t>
            </a:r>
          </a:p>
          <a:p>
            <a:pPr lvl="1"/>
            <a:r>
              <a:rPr lang="en-US" sz="2800" dirty="0">
                <a:solidFill>
                  <a:srgbClr val="6C2008"/>
                </a:solidFill>
                <a:cs typeface="Times New Roman" panose="02020603050405020304" pitchFamily="18" charset="0"/>
              </a:rPr>
              <a:t>Counselor</a:t>
            </a:r>
          </a:p>
          <a:p>
            <a:pPr lvl="1"/>
            <a:r>
              <a:rPr lang="en-US" sz="2800" dirty="0">
                <a:solidFill>
                  <a:srgbClr val="6C2008"/>
                </a:solidFill>
                <a:cs typeface="Times New Roman" panose="02020603050405020304" pitchFamily="18" charset="0"/>
              </a:rPr>
              <a:t>Consultant</a:t>
            </a:r>
          </a:p>
          <a:p>
            <a:pPr lvl="1"/>
            <a:r>
              <a:rPr lang="en-US" sz="2800" dirty="0">
                <a:solidFill>
                  <a:srgbClr val="6C2008"/>
                </a:solidFill>
                <a:cs typeface="Times New Roman" panose="02020603050405020304" pitchFamily="18" charset="0"/>
              </a:rPr>
              <a:t>Evaluator</a:t>
            </a:r>
          </a:p>
          <a:p>
            <a:pPr lvl="1"/>
            <a:r>
              <a:rPr lang="en-US" sz="2800" dirty="0">
                <a:solidFill>
                  <a:srgbClr val="6C2008"/>
                </a:solidFill>
                <a:cs typeface="Times New Roman" panose="02020603050405020304" pitchFamily="18" charset="0"/>
              </a:rPr>
              <a:t>Administrator</a:t>
            </a:r>
          </a:p>
          <a:p>
            <a:endParaRPr lang="en-US" sz="2800" dirty="0">
              <a:solidFill>
                <a:srgbClr val="660033"/>
              </a:solidFill>
            </a:endParaRPr>
          </a:p>
        </p:txBody>
      </p:sp>
    </p:spTree>
    <p:extLst>
      <p:ext uri="{BB962C8B-B14F-4D97-AF65-F5344CB8AC3E}">
        <p14:creationId xmlns:p14="http://schemas.microsoft.com/office/powerpoint/2010/main" val="3197054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000"/>
                            </p:stCondLst>
                            <p:childTnLst>
                              <p:par>
                                <p:cTn id="9" presetID="22" presetClass="entr" presetSubtype="1"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par>
                          <p:cTn id="12" fill="hold">
                            <p:stCondLst>
                              <p:cond delay="4500"/>
                            </p:stCondLst>
                            <p:childTnLst>
                              <p:par>
                                <p:cTn id="13" presetID="22" presetClass="entr" presetSubtype="1" fill="hold"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2000"/>
                                        <p:tgtEl>
                                          <p:spTgt spid="3">
                                            <p:txEl>
                                              <p:pRg st="2" end="2"/>
                                            </p:txEl>
                                          </p:spTgt>
                                        </p:tgtEl>
                                      </p:cBhvr>
                                    </p:animEffect>
                                  </p:childTnLst>
                                </p:cTn>
                              </p:par>
                            </p:childTnLst>
                          </p:cTn>
                        </p:par>
                        <p:par>
                          <p:cTn id="16" fill="hold">
                            <p:stCondLst>
                              <p:cond delay="7000"/>
                            </p:stCondLst>
                            <p:childTnLst>
                              <p:par>
                                <p:cTn id="17" presetID="22" presetClass="entr" presetSubtype="1" fill="hold" nodeType="afterEffect">
                                  <p:stCondLst>
                                    <p:cond delay="5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2000"/>
                                        <p:tgtEl>
                                          <p:spTgt spid="3">
                                            <p:txEl>
                                              <p:pRg st="3" end="3"/>
                                            </p:txEl>
                                          </p:spTgt>
                                        </p:tgtEl>
                                      </p:cBhvr>
                                    </p:animEffect>
                                  </p:childTnLst>
                                </p:cTn>
                              </p:par>
                            </p:childTnLst>
                          </p:cTn>
                        </p:par>
                        <p:par>
                          <p:cTn id="20" fill="hold">
                            <p:stCondLst>
                              <p:cond delay="9500"/>
                            </p:stCondLst>
                            <p:childTnLst>
                              <p:par>
                                <p:cTn id="21" presetID="22" presetClass="entr" presetSubtype="1" fill="hold"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up)">
                                      <p:cBhvr>
                                        <p:cTn id="23" dur="2000"/>
                                        <p:tgtEl>
                                          <p:spTgt spid="3">
                                            <p:txEl>
                                              <p:pRg st="4" end="4"/>
                                            </p:txEl>
                                          </p:spTgt>
                                        </p:tgtEl>
                                      </p:cBhvr>
                                    </p:animEffect>
                                  </p:childTnLst>
                                </p:cTn>
                              </p:par>
                            </p:childTnLst>
                          </p:cTn>
                        </p:par>
                        <p:par>
                          <p:cTn id="24" fill="hold">
                            <p:stCondLst>
                              <p:cond delay="12000"/>
                            </p:stCondLst>
                            <p:childTnLst>
                              <p:par>
                                <p:cTn id="25" presetID="22" presetClass="entr" presetSubtype="1" fill="hold" nodeType="afterEffect">
                                  <p:stCondLst>
                                    <p:cond delay="50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up)">
                                      <p:cBhvr>
                                        <p:cTn id="27" dur="2000"/>
                                        <p:tgtEl>
                                          <p:spTgt spid="3">
                                            <p:txEl>
                                              <p:pRg st="5" end="5"/>
                                            </p:txEl>
                                          </p:spTgt>
                                        </p:tgtEl>
                                      </p:cBhvr>
                                    </p:animEffect>
                                  </p:childTnLst>
                                </p:cTn>
                              </p:par>
                            </p:childTnLst>
                          </p:cTn>
                        </p:par>
                        <p:par>
                          <p:cTn id="28" fill="hold">
                            <p:stCondLst>
                              <p:cond delay="14500"/>
                            </p:stCondLst>
                            <p:childTnLst>
                              <p:par>
                                <p:cTn id="29" presetID="22" presetClass="entr" presetSubtype="1" fill="hold" nodeType="afterEffect">
                                  <p:stCondLst>
                                    <p:cond delay="50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up)">
                                      <p:cBhvr>
                                        <p:cTn id="31" dur="2000"/>
                                        <p:tgtEl>
                                          <p:spTgt spid="3">
                                            <p:txEl>
                                              <p:pRg st="6" end="6"/>
                                            </p:txEl>
                                          </p:spTgt>
                                        </p:tgtEl>
                                      </p:cBhvr>
                                    </p:animEffect>
                                  </p:childTnLst>
                                </p:cTn>
                              </p:par>
                            </p:childTnLst>
                          </p:cTn>
                        </p:par>
                        <p:par>
                          <p:cTn id="32" fill="hold">
                            <p:stCondLst>
                              <p:cond delay="17000"/>
                            </p:stCondLst>
                            <p:childTnLst>
                              <p:par>
                                <p:cTn id="33" presetID="22" presetClass="entr" presetSubtype="1" fill="hold" nodeType="afterEffect">
                                  <p:stCondLst>
                                    <p:cond delay="50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up)">
                                      <p:cBhvr>
                                        <p:cTn id="35"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17739"/>
            <a:ext cx="13004800" cy="1413934"/>
          </a:xfrm>
        </p:spPr>
        <p:txBody>
          <a:bodyPr/>
          <a:lstStyle/>
          <a:p>
            <a:pPr algn="ctr"/>
            <a:r>
              <a:rPr lang="en-US" sz="4400" b="1" dirty="0">
                <a:solidFill>
                  <a:srgbClr val="6C2008"/>
                </a:solidFill>
                <a:latin typeface="+mn-lt"/>
                <a:cs typeface="Times New Roman" panose="02020603050405020304" pitchFamily="18" charset="0"/>
              </a:rPr>
              <a:t>Counseling Supervision: MODULE 3</a:t>
            </a: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904682" y="1831673"/>
            <a:ext cx="11195437" cy="3539876"/>
          </a:xfrm>
        </p:spPr>
        <p:txBody>
          <a:bodyPr>
            <a:normAutofit/>
          </a:bodyPr>
          <a:lstStyle/>
          <a:p>
            <a:pPr marL="0" indent="0">
              <a:buNone/>
            </a:pPr>
            <a:r>
              <a:rPr lang="en-US" sz="2800" b="1" dirty="0">
                <a:solidFill>
                  <a:srgbClr val="6E2639"/>
                </a:solidFill>
              </a:rPr>
              <a:t>Bernard’s Discrimination Model </a:t>
            </a:r>
            <a:r>
              <a:rPr lang="en-US" sz="2800" dirty="0">
                <a:solidFill>
                  <a:srgbClr val="6E2639"/>
                </a:solidFill>
              </a:rPr>
              <a:t>(1979)</a:t>
            </a:r>
          </a:p>
          <a:p>
            <a:pPr lvl="1"/>
            <a:r>
              <a:rPr lang="en-US" sz="2800" dirty="0">
                <a:solidFill>
                  <a:srgbClr val="6E2639"/>
                </a:solidFill>
              </a:rPr>
              <a:t>Originally developed to teach doctoral students how to provide supervision to Masters level students</a:t>
            </a:r>
          </a:p>
          <a:p>
            <a:pPr lvl="1"/>
            <a:r>
              <a:rPr lang="en-US" sz="2800" dirty="0">
                <a:solidFill>
                  <a:srgbClr val="6E2639"/>
                </a:solidFill>
              </a:rPr>
              <a:t>Reduced supervision to its’ core tasks</a:t>
            </a:r>
          </a:p>
          <a:p>
            <a:pPr lvl="1"/>
            <a:r>
              <a:rPr lang="en-US" sz="2800" dirty="0">
                <a:solidFill>
                  <a:srgbClr val="6E2639"/>
                </a:solidFill>
              </a:rPr>
              <a:t>Showed how supervisors need to act and what needed to be focused on</a:t>
            </a:r>
          </a:p>
        </p:txBody>
      </p:sp>
    </p:spTree>
    <p:extLst>
      <p:ext uri="{BB962C8B-B14F-4D97-AF65-F5344CB8AC3E}">
        <p14:creationId xmlns:p14="http://schemas.microsoft.com/office/powerpoint/2010/main" val="1935625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2000"/>
                                        <p:tgtEl>
                                          <p:spTgt spid="3">
                                            <p:txEl>
                                              <p:pRg st="2" end="2"/>
                                            </p:txEl>
                                          </p:spTgt>
                                        </p:tgtEl>
                                      </p:cBhvr>
                                    </p:animEffect>
                                  </p:childTnLst>
                                </p:cTn>
                              </p:par>
                            </p:childTnLst>
                          </p:cTn>
                        </p:par>
                        <p:par>
                          <p:cTn id="16" fill="hold">
                            <p:stCondLst>
                              <p:cond delay="7500"/>
                            </p:stCondLst>
                            <p:childTnLst>
                              <p:par>
                                <p:cTn id="17" presetID="22" presetClass="entr" presetSubtype="1" fill="hold" nodeType="afterEffect">
                                  <p:stCondLst>
                                    <p:cond delay="5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2632"/>
            <a:ext cx="13004800" cy="955888"/>
          </a:xfrm>
        </p:spPr>
        <p:txBody>
          <a:bodyPr/>
          <a:lstStyle/>
          <a:p>
            <a:pPr algn="ctr"/>
            <a:r>
              <a:rPr lang="en-US" sz="4400" b="1" dirty="0">
                <a:solidFill>
                  <a:srgbClr val="6C2008"/>
                </a:solidFill>
                <a:latin typeface="+mn-lt"/>
                <a:cs typeface="Times New Roman" panose="02020603050405020304" pitchFamily="18" charset="0"/>
              </a:rPr>
              <a:t>Counseling Supervision: MODULE 3</a:t>
            </a:r>
            <a:endParaRPr lang="en-US" sz="4400" dirty="0">
              <a:latin typeface="+mn-lt"/>
            </a:endParaRPr>
          </a:p>
        </p:txBody>
      </p:sp>
      <p:sp>
        <p:nvSpPr>
          <p:cNvPr id="3" name="Content Placeholder 2"/>
          <p:cNvSpPr>
            <a:spLocks noGrp="1"/>
          </p:cNvSpPr>
          <p:nvPr>
            <p:ph idx="1"/>
          </p:nvPr>
        </p:nvSpPr>
        <p:spPr>
          <a:xfrm>
            <a:off x="954157" y="1789267"/>
            <a:ext cx="10304891" cy="4785360"/>
          </a:xfrm>
        </p:spPr>
        <p:txBody>
          <a:bodyPr>
            <a:normAutofit/>
          </a:bodyPr>
          <a:lstStyle/>
          <a:p>
            <a:pPr marL="0" indent="0">
              <a:buNone/>
            </a:pPr>
            <a:r>
              <a:rPr lang="en-US" sz="2800" b="1" dirty="0">
                <a:solidFill>
                  <a:srgbClr val="6C2008"/>
                </a:solidFill>
              </a:rPr>
              <a:t>Bernard’s Discrimination Model </a:t>
            </a:r>
            <a:r>
              <a:rPr lang="en-US" sz="2800" dirty="0">
                <a:solidFill>
                  <a:srgbClr val="6C2008"/>
                </a:solidFill>
              </a:rPr>
              <a:t>(1979) (cont.)</a:t>
            </a:r>
          </a:p>
          <a:p>
            <a:pPr marL="0" indent="0">
              <a:buNone/>
            </a:pPr>
            <a:r>
              <a:rPr lang="en-US" sz="2800" dirty="0">
                <a:solidFill>
                  <a:srgbClr val="6C2008"/>
                </a:solidFill>
              </a:rPr>
              <a:t>Focus is on the supervisee’s:</a:t>
            </a:r>
          </a:p>
          <a:p>
            <a:pPr lvl="1"/>
            <a:r>
              <a:rPr lang="en-US" sz="2800" dirty="0">
                <a:solidFill>
                  <a:srgbClr val="6C2008"/>
                </a:solidFill>
              </a:rPr>
              <a:t>Counseling performance or Process skills</a:t>
            </a:r>
          </a:p>
          <a:p>
            <a:pPr lvl="1"/>
            <a:r>
              <a:rPr lang="en-US" sz="2800" dirty="0">
                <a:solidFill>
                  <a:srgbClr val="6C2008"/>
                </a:solidFill>
              </a:rPr>
              <a:t>Conceptualization skills or knowledge</a:t>
            </a:r>
          </a:p>
          <a:p>
            <a:pPr lvl="1"/>
            <a:r>
              <a:rPr lang="en-US" sz="2800" dirty="0">
                <a:solidFill>
                  <a:srgbClr val="6C2008"/>
                </a:solidFill>
              </a:rPr>
              <a:t>Self awareness or Personalization skills</a:t>
            </a:r>
          </a:p>
          <a:p>
            <a:pPr lvl="1"/>
            <a:r>
              <a:rPr lang="en-US" sz="2800" dirty="0">
                <a:solidFill>
                  <a:srgbClr val="6C2008"/>
                </a:solidFill>
              </a:rPr>
              <a:t>Professional role skills</a:t>
            </a:r>
          </a:p>
          <a:p>
            <a:pPr lvl="1"/>
            <a:r>
              <a:rPr lang="en-US" sz="2800" dirty="0">
                <a:solidFill>
                  <a:srgbClr val="6C2008"/>
                </a:solidFill>
              </a:rPr>
              <a:t>Ethical behaviors</a:t>
            </a:r>
          </a:p>
          <a:p>
            <a:endParaRPr lang="en-US" sz="2400" dirty="0">
              <a:solidFill>
                <a:srgbClr val="660033"/>
              </a:solidFill>
            </a:endParaRPr>
          </a:p>
        </p:txBody>
      </p:sp>
    </p:spTree>
    <p:extLst>
      <p:ext uri="{BB962C8B-B14F-4D97-AF65-F5344CB8AC3E}">
        <p14:creationId xmlns:p14="http://schemas.microsoft.com/office/powerpoint/2010/main" val="3539757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2000"/>
                                        <p:tgtEl>
                                          <p:spTgt spid="3">
                                            <p:txEl>
                                              <p:pRg st="2" end="2"/>
                                            </p:txEl>
                                          </p:spTgt>
                                        </p:tgtEl>
                                      </p:cBhvr>
                                    </p:animEffect>
                                  </p:childTnLst>
                                </p:cTn>
                              </p:par>
                            </p:childTnLst>
                          </p:cTn>
                        </p:par>
                        <p:par>
                          <p:cTn id="16" fill="hold">
                            <p:stCondLst>
                              <p:cond delay="7500"/>
                            </p:stCondLst>
                            <p:childTnLst>
                              <p:par>
                                <p:cTn id="17" presetID="22" presetClass="entr" presetSubtype="1" fill="hold" nodeType="afterEffect">
                                  <p:stCondLst>
                                    <p:cond delay="5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2000"/>
                                        <p:tgtEl>
                                          <p:spTgt spid="3">
                                            <p:txEl>
                                              <p:pRg st="3" end="3"/>
                                            </p:txEl>
                                          </p:spTgt>
                                        </p:tgtEl>
                                      </p:cBhvr>
                                    </p:animEffect>
                                  </p:childTnLst>
                                </p:cTn>
                              </p:par>
                            </p:childTnLst>
                          </p:cTn>
                        </p:par>
                        <p:par>
                          <p:cTn id="20" fill="hold">
                            <p:stCondLst>
                              <p:cond delay="10000"/>
                            </p:stCondLst>
                            <p:childTnLst>
                              <p:par>
                                <p:cTn id="21" presetID="22" presetClass="entr" presetSubtype="1" fill="hold"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up)">
                                      <p:cBhvr>
                                        <p:cTn id="23" dur="2000"/>
                                        <p:tgtEl>
                                          <p:spTgt spid="3">
                                            <p:txEl>
                                              <p:pRg st="4" end="4"/>
                                            </p:txEl>
                                          </p:spTgt>
                                        </p:tgtEl>
                                      </p:cBhvr>
                                    </p:animEffect>
                                  </p:childTnLst>
                                </p:cTn>
                              </p:par>
                            </p:childTnLst>
                          </p:cTn>
                        </p:par>
                        <p:par>
                          <p:cTn id="24" fill="hold">
                            <p:stCondLst>
                              <p:cond delay="12500"/>
                            </p:stCondLst>
                            <p:childTnLst>
                              <p:par>
                                <p:cTn id="25" presetID="22" presetClass="entr" presetSubtype="1" fill="hold" nodeType="afterEffect">
                                  <p:stCondLst>
                                    <p:cond delay="50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up)">
                                      <p:cBhvr>
                                        <p:cTn id="27" dur="2000"/>
                                        <p:tgtEl>
                                          <p:spTgt spid="3">
                                            <p:txEl>
                                              <p:pRg st="5" end="5"/>
                                            </p:txEl>
                                          </p:spTgt>
                                        </p:tgtEl>
                                      </p:cBhvr>
                                    </p:animEffect>
                                  </p:childTnLst>
                                </p:cTn>
                              </p:par>
                            </p:childTnLst>
                          </p:cTn>
                        </p:par>
                        <p:par>
                          <p:cTn id="28" fill="hold">
                            <p:stCondLst>
                              <p:cond delay="15000"/>
                            </p:stCondLst>
                            <p:childTnLst>
                              <p:par>
                                <p:cTn id="29" presetID="22" presetClass="entr" presetSubtype="1" fill="hold" nodeType="afterEffect">
                                  <p:stCondLst>
                                    <p:cond delay="50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up)">
                                      <p:cBhvr>
                                        <p:cTn id="31"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6953"/>
            <a:ext cx="13004800" cy="919003"/>
          </a:xfrm>
        </p:spPr>
        <p:txBody>
          <a:bodyPr/>
          <a:lstStyle/>
          <a:p>
            <a:pPr algn="ctr"/>
            <a:r>
              <a:rPr lang="en-US" sz="4400" b="1" dirty="0">
                <a:solidFill>
                  <a:srgbClr val="6C2008"/>
                </a:solidFill>
                <a:latin typeface="+mn-lt"/>
                <a:cs typeface="Times New Roman" panose="02020603050405020304" pitchFamily="18" charset="0"/>
              </a:rPr>
              <a:t>Counseling Supervision: MODULE 3</a:t>
            </a:r>
            <a:endParaRPr lang="en-US" sz="4400" dirty="0">
              <a:latin typeface="+mn-lt"/>
            </a:endParaRPr>
          </a:p>
        </p:txBody>
      </p:sp>
      <p:sp>
        <p:nvSpPr>
          <p:cNvPr id="3" name="Content Placeholder 2"/>
          <p:cNvSpPr>
            <a:spLocks noGrp="1"/>
          </p:cNvSpPr>
          <p:nvPr>
            <p:ph idx="1"/>
          </p:nvPr>
        </p:nvSpPr>
        <p:spPr>
          <a:xfrm>
            <a:off x="822187" y="1899480"/>
            <a:ext cx="11360426" cy="4785360"/>
          </a:xfrm>
        </p:spPr>
        <p:txBody>
          <a:bodyPr>
            <a:normAutofit/>
          </a:bodyPr>
          <a:lstStyle/>
          <a:p>
            <a:pPr marL="0" indent="0">
              <a:buNone/>
            </a:pPr>
            <a:r>
              <a:rPr lang="en-US" sz="2800" b="1" dirty="0">
                <a:solidFill>
                  <a:srgbClr val="6C2008"/>
                </a:solidFill>
              </a:rPr>
              <a:t>Bernard’s Discrimination Model </a:t>
            </a:r>
            <a:r>
              <a:rPr lang="en-US" sz="2800" dirty="0">
                <a:solidFill>
                  <a:srgbClr val="6C2008"/>
                </a:solidFill>
              </a:rPr>
              <a:t>(1979) (cont.)</a:t>
            </a:r>
          </a:p>
          <a:p>
            <a:pPr marL="0" indent="0">
              <a:buNone/>
            </a:pPr>
            <a:endParaRPr lang="en-US" sz="1000" dirty="0">
              <a:solidFill>
                <a:srgbClr val="6C2008"/>
              </a:solidFill>
            </a:endParaRPr>
          </a:p>
          <a:p>
            <a:pPr marL="0" indent="0">
              <a:buNone/>
            </a:pPr>
            <a:r>
              <a:rPr lang="en-US" sz="2800" dirty="0">
                <a:solidFill>
                  <a:srgbClr val="6C2008"/>
                </a:solidFill>
              </a:rPr>
              <a:t>Terminology:</a:t>
            </a:r>
          </a:p>
          <a:p>
            <a:pPr marL="0" indent="0">
              <a:buNone/>
            </a:pPr>
            <a:endParaRPr lang="en-US" sz="1000" dirty="0">
              <a:solidFill>
                <a:srgbClr val="6C2008"/>
              </a:solidFill>
            </a:endParaRPr>
          </a:p>
          <a:p>
            <a:pPr marL="0" indent="0">
              <a:buNone/>
            </a:pPr>
            <a:r>
              <a:rPr lang="en-US" sz="2800" b="1" dirty="0">
                <a:solidFill>
                  <a:srgbClr val="6C2008"/>
                </a:solidFill>
              </a:rPr>
              <a:t>Process Skills </a:t>
            </a:r>
            <a:r>
              <a:rPr lang="en-US" sz="2800" dirty="0">
                <a:solidFill>
                  <a:srgbClr val="6C2008"/>
                </a:solidFill>
              </a:rPr>
              <a:t>– range from simple active listening skills to more advanced skills of interpreting behavior</a:t>
            </a:r>
          </a:p>
          <a:p>
            <a:pPr marL="0" indent="0">
              <a:buNone/>
            </a:pPr>
            <a:r>
              <a:rPr lang="en-US" sz="2800" b="1" dirty="0">
                <a:solidFill>
                  <a:srgbClr val="6C2008"/>
                </a:solidFill>
              </a:rPr>
              <a:t>Conceptualization Skills </a:t>
            </a:r>
            <a:r>
              <a:rPr lang="en-US" sz="2800" dirty="0">
                <a:solidFill>
                  <a:srgbClr val="6C2008"/>
                </a:solidFill>
              </a:rPr>
              <a:t>– ability to make sense of the information the client is presenting, identify themes, discriminate what is essential from what is not</a:t>
            </a:r>
            <a:endParaRPr lang="en-US" sz="2800" b="1" dirty="0">
              <a:solidFill>
                <a:srgbClr val="6C2008"/>
              </a:solidFill>
            </a:endParaRPr>
          </a:p>
          <a:p>
            <a:pPr marL="0" indent="0">
              <a:buNone/>
            </a:pPr>
            <a:endParaRPr lang="en-US" sz="2800" dirty="0">
              <a:solidFill>
                <a:srgbClr val="660033"/>
              </a:solidFill>
            </a:endParaRPr>
          </a:p>
        </p:txBody>
      </p:sp>
    </p:spTree>
    <p:extLst>
      <p:ext uri="{BB962C8B-B14F-4D97-AF65-F5344CB8AC3E}">
        <p14:creationId xmlns:p14="http://schemas.microsoft.com/office/powerpoint/2010/main" val="2032647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500"/>
                            </p:stCondLst>
                            <p:childTnLst>
                              <p:par>
                                <p:cTn id="11" presetID="42" presetClass="entr" presetSubtype="0" fill="hold" nodeType="afterEffect">
                                  <p:stCondLst>
                                    <p:cond delay="50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anim calcmode="lin" valueType="num">
                                      <p:cBhvr>
                                        <p:cTn id="14"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2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6" fill="hold">
                            <p:stCondLst>
                              <p:cond delay="5000"/>
                            </p:stCondLst>
                            <p:childTnLst>
                              <p:par>
                                <p:cTn id="17" presetID="42" presetClass="entr" presetSubtype="0" fill="hold" nodeType="afterEffect">
                                  <p:stCondLst>
                                    <p:cond delay="50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anim calcmode="lin" valueType="num">
                                      <p:cBhvr>
                                        <p:cTn id="20"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2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par>
                          <p:cTn id="22" fill="hold">
                            <p:stCondLst>
                              <p:cond delay="7500"/>
                            </p:stCondLst>
                            <p:childTnLst>
                              <p:par>
                                <p:cTn id="23" presetID="42" presetClass="entr" presetSubtype="0" fill="hold" nodeType="afterEffect">
                                  <p:stCondLst>
                                    <p:cond delay="50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2000"/>
                                        <p:tgtEl>
                                          <p:spTgt spid="3">
                                            <p:txEl>
                                              <p:pRg st="5" end="5"/>
                                            </p:txEl>
                                          </p:spTgt>
                                        </p:tgtEl>
                                      </p:cBhvr>
                                    </p:animEffect>
                                    <p:anim calcmode="lin" valueType="num">
                                      <p:cBhvr>
                                        <p:cTn id="26" dur="2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7" dur="2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8"/>
            <a:ext cx="13004800" cy="1413934"/>
          </a:xfrm>
        </p:spPr>
        <p:txBody>
          <a:bodyPr/>
          <a:lstStyle/>
          <a:p>
            <a:pPr algn="ctr"/>
            <a:r>
              <a:rPr lang="en-US" sz="4000" b="1" dirty="0">
                <a:solidFill>
                  <a:srgbClr val="6C2008"/>
                </a:solidFill>
                <a:latin typeface="Georgia" panose="02040502050405020303" pitchFamily="18" charset="0"/>
                <a:cs typeface="Times New Roman" panose="02020603050405020304" pitchFamily="18" charset="0"/>
              </a:rPr>
              <a:t>Counseling</a:t>
            </a:r>
            <a:r>
              <a:rPr lang="en-US" sz="4400" b="1" dirty="0">
                <a:solidFill>
                  <a:srgbClr val="6C2008"/>
                </a:solidFill>
                <a:latin typeface="Georgia" panose="02040502050405020303" pitchFamily="18" charset="0"/>
                <a:cs typeface="Times New Roman" panose="02020603050405020304" pitchFamily="18" charset="0"/>
              </a:rPr>
              <a:t> Supervision: MODULE 3</a:t>
            </a:r>
            <a:endParaRPr lang="en-US" sz="4400" dirty="0">
              <a:latin typeface="Georgia" panose="02040502050405020303" pitchFamily="18" charset="0"/>
            </a:endParaRPr>
          </a:p>
        </p:txBody>
      </p:sp>
      <p:sp>
        <p:nvSpPr>
          <p:cNvPr id="3" name="Content Placeholder 2"/>
          <p:cNvSpPr>
            <a:spLocks noGrp="1"/>
          </p:cNvSpPr>
          <p:nvPr>
            <p:ph idx="1"/>
          </p:nvPr>
        </p:nvSpPr>
        <p:spPr>
          <a:xfrm>
            <a:off x="944217" y="1803402"/>
            <a:ext cx="10754139" cy="4785360"/>
          </a:xfrm>
        </p:spPr>
        <p:txBody>
          <a:bodyPr>
            <a:normAutofit/>
          </a:bodyPr>
          <a:lstStyle/>
          <a:p>
            <a:pPr marL="0" indent="0">
              <a:buNone/>
            </a:pPr>
            <a:r>
              <a:rPr lang="en-US" sz="2800" b="1" dirty="0">
                <a:solidFill>
                  <a:srgbClr val="6C2008"/>
                </a:solidFill>
              </a:rPr>
              <a:t>Bernard’s Discrimination Model </a:t>
            </a:r>
            <a:r>
              <a:rPr lang="en-US" sz="2800" dirty="0">
                <a:solidFill>
                  <a:srgbClr val="6C2008"/>
                </a:solidFill>
              </a:rPr>
              <a:t>(1979) (cont.)</a:t>
            </a:r>
          </a:p>
          <a:p>
            <a:pPr marL="0" indent="0">
              <a:buNone/>
            </a:pPr>
            <a:endParaRPr lang="en-US" sz="800" dirty="0">
              <a:solidFill>
                <a:srgbClr val="6C2008"/>
              </a:solidFill>
            </a:endParaRPr>
          </a:p>
          <a:p>
            <a:pPr marL="0" indent="0">
              <a:buNone/>
            </a:pPr>
            <a:r>
              <a:rPr lang="en-US" sz="2800" dirty="0">
                <a:solidFill>
                  <a:srgbClr val="6C2008"/>
                </a:solidFill>
              </a:rPr>
              <a:t>Terminology:</a:t>
            </a:r>
          </a:p>
          <a:p>
            <a:pPr marL="0" indent="0">
              <a:buNone/>
            </a:pPr>
            <a:endParaRPr lang="en-US" sz="1000" dirty="0">
              <a:solidFill>
                <a:srgbClr val="6C2008"/>
              </a:solidFill>
            </a:endParaRPr>
          </a:p>
          <a:p>
            <a:pPr marL="0" indent="0">
              <a:buNone/>
            </a:pPr>
            <a:r>
              <a:rPr lang="en-US" sz="2800" b="1" dirty="0">
                <a:solidFill>
                  <a:srgbClr val="6C2008"/>
                </a:solidFill>
              </a:rPr>
              <a:t>Personalization Skills – </a:t>
            </a:r>
            <a:r>
              <a:rPr lang="en-US" sz="2800" dirty="0">
                <a:solidFill>
                  <a:srgbClr val="6C2008"/>
                </a:solidFill>
              </a:rPr>
              <a:t>all of the personal things the supervisee brings to their role as a counselor such as personality, cultural background, sensitivity towards others, sense of humor, etc.</a:t>
            </a:r>
          </a:p>
          <a:p>
            <a:pPr marL="0" indent="0">
              <a:buNone/>
            </a:pPr>
            <a:r>
              <a:rPr lang="en-US" sz="2800" b="1" dirty="0">
                <a:solidFill>
                  <a:srgbClr val="6C2008"/>
                </a:solidFill>
              </a:rPr>
              <a:t>Professional Behavior – </a:t>
            </a:r>
            <a:r>
              <a:rPr lang="en-US" sz="2800" dirty="0">
                <a:solidFill>
                  <a:srgbClr val="6C2008"/>
                </a:solidFill>
              </a:rPr>
              <a:t>ethical and legal issues, management/administrative skills, etc.</a:t>
            </a:r>
            <a:endParaRPr lang="en-US" sz="2800" b="1" dirty="0">
              <a:solidFill>
                <a:srgbClr val="6C2008"/>
              </a:solidFill>
            </a:endParaRPr>
          </a:p>
          <a:p>
            <a:endParaRPr lang="en-US" sz="2800" dirty="0">
              <a:solidFill>
                <a:srgbClr val="660033"/>
              </a:solidFill>
            </a:endParaRPr>
          </a:p>
        </p:txBody>
      </p:sp>
    </p:spTree>
    <p:extLst>
      <p:ext uri="{BB962C8B-B14F-4D97-AF65-F5344CB8AC3E}">
        <p14:creationId xmlns:p14="http://schemas.microsoft.com/office/powerpoint/2010/main" val="3755126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2000"/>
                                        <p:tgtEl>
                                          <p:spTgt spid="3">
                                            <p:txEl>
                                              <p:pRg st="2" end="2"/>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wipe(up)">
                                      <p:cBhvr>
                                        <p:cTn id="15" dur="2000"/>
                                        <p:tgtEl>
                                          <p:spTgt spid="3">
                                            <p:txEl>
                                              <p:pRg st="4" end="4"/>
                                            </p:txEl>
                                          </p:spTgt>
                                        </p:tgtEl>
                                      </p:cBhvr>
                                    </p:animEffect>
                                  </p:childTnLst>
                                </p:cTn>
                              </p:par>
                            </p:childTnLst>
                          </p:cTn>
                        </p:par>
                        <p:par>
                          <p:cTn id="16" fill="hold">
                            <p:stCondLst>
                              <p:cond delay="7500"/>
                            </p:stCondLst>
                            <p:childTnLst>
                              <p:par>
                                <p:cTn id="17" presetID="22" presetClass="entr" presetSubtype="1" fill="hold" nodeType="afterEffect">
                                  <p:stCondLst>
                                    <p:cond delay="50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ipe(up)">
                                      <p:cBhvr>
                                        <p:cTn id="19"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9"/>
            <a:ext cx="13004800" cy="967555"/>
          </a:xfrm>
        </p:spPr>
        <p:txBody>
          <a:bodyPr/>
          <a:lstStyle/>
          <a:p>
            <a:pPr algn="ctr"/>
            <a:r>
              <a:rPr lang="en-US" sz="4400" b="1" dirty="0">
                <a:solidFill>
                  <a:srgbClr val="6C2008"/>
                </a:solidFill>
                <a:cs typeface="Times New Roman" panose="02020603050405020304" pitchFamily="18" charset="0"/>
              </a:rPr>
              <a:t>Counseling Supervision: MODULE 1</a:t>
            </a:r>
            <a:br>
              <a:rPr lang="en-US" sz="4400" b="1" dirty="0">
                <a:solidFill>
                  <a:srgbClr val="6C2008"/>
                </a:solidFill>
                <a:cs typeface="Times New Roman" panose="02020603050405020304" pitchFamily="18" charset="0"/>
              </a:rPr>
            </a:br>
            <a:endParaRPr lang="en-US" sz="4400" dirty="0">
              <a:cs typeface="Times New Roman" panose="02020603050405020304" pitchFamily="18" charset="0"/>
            </a:endParaRPr>
          </a:p>
        </p:txBody>
      </p:sp>
      <p:sp>
        <p:nvSpPr>
          <p:cNvPr id="3" name="Content Placeholder 2"/>
          <p:cNvSpPr>
            <a:spLocks noGrp="1"/>
          </p:cNvSpPr>
          <p:nvPr>
            <p:ph sz="half" idx="1"/>
          </p:nvPr>
        </p:nvSpPr>
        <p:spPr>
          <a:xfrm>
            <a:off x="7746337" y="2875776"/>
            <a:ext cx="4755356" cy="1837178"/>
          </a:xfrm>
        </p:spPr>
        <p:txBody>
          <a:bodyPr>
            <a:noAutofit/>
          </a:bodyPr>
          <a:lstStyle/>
          <a:p>
            <a:pPr marL="0" indent="0" algn="ctr">
              <a:buNone/>
            </a:pPr>
            <a:r>
              <a:rPr lang="en-US" sz="3200" b="1" dirty="0">
                <a:solidFill>
                  <a:srgbClr val="660033"/>
                </a:solidFill>
                <a:cs typeface="Times New Roman" panose="02020603050405020304" pitchFamily="18" charset="0"/>
              </a:rPr>
              <a:t>Ethical Considerations:</a:t>
            </a:r>
          </a:p>
          <a:p>
            <a:r>
              <a:rPr lang="en-US" sz="3200" dirty="0">
                <a:solidFill>
                  <a:srgbClr val="660033"/>
                </a:solidFill>
                <a:cs typeface="Times New Roman" panose="02020603050405020304" pitchFamily="18" charset="0"/>
              </a:rPr>
              <a:t>CRCC Code of Ethics</a:t>
            </a:r>
          </a:p>
          <a:p>
            <a:r>
              <a:rPr lang="en-US" sz="3200" dirty="0">
                <a:solidFill>
                  <a:srgbClr val="660033"/>
                </a:solidFill>
                <a:cs typeface="Times New Roman" panose="02020603050405020304" pitchFamily="18" charset="0"/>
              </a:rPr>
              <a:t>ACA Code of Ethics</a:t>
            </a:r>
          </a:p>
        </p:txBody>
      </p:sp>
      <p:sp>
        <p:nvSpPr>
          <p:cNvPr id="4" name="Content Placeholder 3"/>
          <p:cNvSpPr>
            <a:spLocks noGrp="1"/>
          </p:cNvSpPr>
          <p:nvPr>
            <p:ph sz="half" idx="2"/>
          </p:nvPr>
        </p:nvSpPr>
        <p:spPr>
          <a:xfrm>
            <a:off x="1225494" y="2998573"/>
            <a:ext cx="2548725" cy="1835891"/>
          </a:xfrm>
        </p:spPr>
        <p:txBody>
          <a:bodyPr>
            <a:normAutofit/>
          </a:bodyPr>
          <a:lstStyle/>
          <a:p>
            <a:pPr marL="0" indent="0">
              <a:buNone/>
            </a:pPr>
            <a:r>
              <a:rPr lang="en-US" sz="3200" b="1" dirty="0">
                <a:solidFill>
                  <a:srgbClr val="660033"/>
                </a:solidFill>
                <a:cs typeface="Times New Roman" panose="02020603050405020304" pitchFamily="18" charset="0"/>
              </a:rPr>
              <a:t>Standards:</a:t>
            </a:r>
          </a:p>
          <a:p>
            <a:r>
              <a:rPr lang="en-US" sz="3200" dirty="0">
                <a:solidFill>
                  <a:srgbClr val="660033"/>
                </a:solidFill>
                <a:cs typeface="Times New Roman" panose="02020603050405020304" pitchFamily="18" charset="0"/>
              </a:rPr>
              <a:t>ABEC</a:t>
            </a:r>
          </a:p>
          <a:p>
            <a:r>
              <a:rPr lang="en-US" sz="3200" dirty="0">
                <a:solidFill>
                  <a:srgbClr val="660033"/>
                </a:solidFill>
                <a:cs typeface="Times New Roman" panose="02020603050405020304" pitchFamily="18" charset="0"/>
              </a:rPr>
              <a:t>CACREP</a:t>
            </a:r>
          </a:p>
        </p:txBody>
      </p:sp>
      <p:sp>
        <p:nvSpPr>
          <p:cNvPr id="7" name="Callout: Left-Right Arrow 6">
            <a:extLst>
              <a:ext uri="{FF2B5EF4-FFF2-40B4-BE49-F238E27FC236}">
                <a16:creationId xmlns:a16="http://schemas.microsoft.com/office/drawing/2014/main" id="{43EF328B-650E-4AB5-A9A6-A7D3E419A179}"/>
              </a:ext>
            </a:extLst>
          </p:cNvPr>
          <p:cNvSpPr/>
          <p:nvPr/>
        </p:nvSpPr>
        <p:spPr>
          <a:xfrm>
            <a:off x="4134678" y="2739011"/>
            <a:ext cx="3251200" cy="1837178"/>
          </a:xfrm>
          <a:prstGeom prst="leftRightArrowCallout">
            <a:avLst/>
          </a:prstGeom>
          <a:solidFill>
            <a:srgbClr val="660033"/>
          </a:solidFill>
          <a:ln>
            <a:solidFill>
              <a:srgbClr val="6600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920" b="1" dirty="0">
                <a:solidFill>
                  <a:schemeClr val="bg1"/>
                </a:solidFill>
              </a:rPr>
              <a:t>WE ADHERE TO</a:t>
            </a:r>
          </a:p>
        </p:txBody>
      </p:sp>
    </p:spTree>
    <p:extLst>
      <p:ext uri="{BB962C8B-B14F-4D97-AF65-F5344CB8AC3E}">
        <p14:creationId xmlns:p14="http://schemas.microsoft.com/office/powerpoint/2010/main" val="3859985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3000"/>
                                        <p:tgtEl>
                                          <p:spTgt spid="7"/>
                                        </p:tgtEl>
                                      </p:cBhvr>
                                    </p:animEffect>
                                  </p:childTnLst>
                                </p:cTn>
                              </p:par>
                            </p:childTnLst>
                          </p:cTn>
                        </p:par>
                        <p:par>
                          <p:cTn id="8" fill="hold">
                            <p:stCondLst>
                              <p:cond delay="3500"/>
                            </p:stCondLst>
                            <p:childTnLst>
                              <p:par>
                                <p:cTn id="9" presetID="12" presetClass="entr" presetSubtype="8" fill="hold" nodeType="afterEffect">
                                  <p:stCondLst>
                                    <p:cond delay="500"/>
                                  </p:stCondLst>
                                  <p:childTnLst>
                                    <p:set>
                                      <p:cBhvr>
                                        <p:cTn id="10" dur="1" fill="hold">
                                          <p:stCondLst>
                                            <p:cond delay="0"/>
                                          </p:stCondLst>
                                        </p:cTn>
                                        <p:tgtEl>
                                          <p:spTgt spid="4">
                                            <p:txEl>
                                              <p:pRg st="0" end="0"/>
                                            </p:txEl>
                                          </p:spTgt>
                                        </p:tgtEl>
                                        <p:attrNameLst>
                                          <p:attrName>style.visibility</p:attrName>
                                        </p:attrNameLst>
                                      </p:cBhvr>
                                      <p:to>
                                        <p:strVal val="visible"/>
                                      </p:to>
                                    </p:set>
                                    <p:anim calcmode="lin" valueType="num">
                                      <p:cBhvr additive="base">
                                        <p:cTn id="11" dur="2000"/>
                                        <p:tgtEl>
                                          <p:spTgt spid="4">
                                            <p:txEl>
                                              <p:pRg st="0" end="0"/>
                                            </p:txEl>
                                          </p:spTgt>
                                        </p:tgtEl>
                                        <p:attrNameLst>
                                          <p:attrName>ppt_x</p:attrName>
                                        </p:attrNameLst>
                                      </p:cBhvr>
                                      <p:tavLst>
                                        <p:tav tm="0">
                                          <p:val>
                                            <p:strVal val="#ppt_x-#ppt_w*1.125000"/>
                                          </p:val>
                                        </p:tav>
                                        <p:tav tm="100000">
                                          <p:val>
                                            <p:strVal val="#ppt_x"/>
                                          </p:val>
                                        </p:tav>
                                      </p:tavLst>
                                    </p:anim>
                                    <p:animEffect transition="in" filter="wipe(right)">
                                      <p:cBhvr>
                                        <p:cTn id="12" dur="2000"/>
                                        <p:tgtEl>
                                          <p:spTgt spid="4">
                                            <p:txEl>
                                              <p:pRg st="0" end="0"/>
                                            </p:txEl>
                                          </p:spTgt>
                                        </p:tgtEl>
                                      </p:cBhvr>
                                    </p:animEffect>
                                  </p:childTnLst>
                                </p:cTn>
                              </p:par>
                            </p:childTnLst>
                          </p:cTn>
                        </p:par>
                        <p:par>
                          <p:cTn id="13" fill="hold">
                            <p:stCondLst>
                              <p:cond delay="6000"/>
                            </p:stCondLst>
                            <p:childTnLst>
                              <p:par>
                                <p:cTn id="14" presetID="12" presetClass="entr" presetSubtype="8" fill="hold" nodeType="afterEffect">
                                  <p:stCondLst>
                                    <p:cond delay="500"/>
                                  </p:stCondLst>
                                  <p:childTnLst>
                                    <p:set>
                                      <p:cBhvr>
                                        <p:cTn id="15" dur="1" fill="hold">
                                          <p:stCondLst>
                                            <p:cond delay="0"/>
                                          </p:stCondLst>
                                        </p:cTn>
                                        <p:tgtEl>
                                          <p:spTgt spid="4">
                                            <p:txEl>
                                              <p:pRg st="1" end="1"/>
                                            </p:txEl>
                                          </p:spTgt>
                                        </p:tgtEl>
                                        <p:attrNameLst>
                                          <p:attrName>style.visibility</p:attrName>
                                        </p:attrNameLst>
                                      </p:cBhvr>
                                      <p:to>
                                        <p:strVal val="visible"/>
                                      </p:to>
                                    </p:set>
                                    <p:anim calcmode="lin" valueType="num">
                                      <p:cBhvr additive="base">
                                        <p:cTn id="16" dur="2000"/>
                                        <p:tgtEl>
                                          <p:spTgt spid="4">
                                            <p:txEl>
                                              <p:pRg st="1" end="1"/>
                                            </p:txEl>
                                          </p:spTgt>
                                        </p:tgtEl>
                                        <p:attrNameLst>
                                          <p:attrName>ppt_x</p:attrName>
                                        </p:attrNameLst>
                                      </p:cBhvr>
                                      <p:tavLst>
                                        <p:tav tm="0">
                                          <p:val>
                                            <p:strVal val="#ppt_x-#ppt_w*1.125000"/>
                                          </p:val>
                                        </p:tav>
                                        <p:tav tm="100000">
                                          <p:val>
                                            <p:strVal val="#ppt_x"/>
                                          </p:val>
                                        </p:tav>
                                      </p:tavLst>
                                    </p:anim>
                                    <p:animEffect transition="in" filter="wipe(right)">
                                      <p:cBhvr>
                                        <p:cTn id="17" dur="2000"/>
                                        <p:tgtEl>
                                          <p:spTgt spid="4">
                                            <p:txEl>
                                              <p:pRg st="1" end="1"/>
                                            </p:txEl>
                                          </p:spTgt>
                                        </p:tgtEl>
                                      </p:cBhvr>
                                    </p:animEffect>
                                  </p:childTnLst>
                                </p:cTn>
                              </p:par>
                            </p:childTnLst>
                          </p:cTn>
                        </p:par>
                        <p:par>
                          <p:cTn id="18" fill="hold">
                            <p:stCondLst>
                              <p:cond delay="8500"/>
                            </p:stCondLst>
                            <p:childTnLst>
                              <p:par>
                                <p:cTn id="19" presetID="12" presetClass="entr" presetSubtype="8" fill="hold" nodeType="afterEffect">
                                  <p:stCondLst>
                                    <p:cond delay="50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additive="base">
                                        <p:cTn id="21" dur="2000"/>
                                        <p:tgtEl>
                                          <p:spTgt spid="4">
                                            <p:txEl>
                                              <p:pRg st="2" end="2"/>
                                            </p:txEl>
                                          </p:spTgt>
                                        </p:tgtEl>
                                        <p:attrNameLst>
                                          <p:attrName>ppt_x</p:attrName>
                                        </p:attrNameLst>
                                      </p:cBhvr>
                                      <p:tavLst>
                                        <p:tav tm="0">
                                          <p:val>
                                            <p:strVal val="#ppt_x-#ppt_w*1.125000"/>
                                          </p:val>
                                        </p:tav>
                                        <p:tav tm="100000">
                                          <p:val>
                                            <p:strVal val="#ppt_x"/>
                                          </p:val>
                                        </p:tav>
                                      </p:tavLst>
                                    </p:anim>
                                    <p:animEffect transition="in" filter="wipe(right)">
                                      <p:cBhvr>
                                        <p:cTn id="22" dur="2000"/>
                                        <p:tgtEl>
                                          <p:spTgt spid="4">
                                            <p:txEl>
                                              <p:pRg st="2" end="2"/>
                                            </p:txEl>
                                          </p:spTgt>
                                        </p:tgtEl>
                                      </p:cBhvr>
                                    </p:animEffect>
                                  </p:childTnLst>
                                </p:cTn>
                              </p:par>
                            </p:childTnLst>
                          </p:cTn>
                        </p:par>
                        <p:par>
                          <p:cTn id="23" fill="hold">
                            <p:stCondLst>
                              <p:cond delay="11000"/>
                            </p:stCondLst>
                            <p:childTnLst>
                              <p:par>
                                <p:cTn id="24" presetID="12" presetClass="entr" presetSubtype="2" fill="hold" nodeType="afterEffect">
                                  <p:stCondLst>
                                    <p:cond delay="1000"/>
                                  </p:stCondLst>
                                  <p:childTnLst>
                                    <p:set>
                                      <p:cBhvr>
                                        <p:cTn id="25" dur="1" fill="hold">
                                          <p:stCondLst>
                                            <p:cond delay="0"/>
                                          </p:stCondLst>
                                        </p:cTn>
                                        <p:tgtEl>
                                          <p:spTgt spid="3">
                                            <p:txEl>
                                              <p:pRg st="0" end="0"/>
                                            </p:txEl>
                                          </p:spTgt>
                                        </p:tgtEl>
                                        <p:attrNameLst>
                                          <p:attrName>style.visibility</p:attrName>
                                        </p:attrNameLst>
                                      </p:cBhvr>
                                      <p:to>
                                        <p:strVal val="visible"/>
                                      </p:to>
                                    </p:set>
                                    <p:anim calcmode="lin" valueType="num">
                                      <p:cBhvr additive="base">
                                        <p:cTn id="26" dur="2000"/>
                                        <p:tgtEl>
                                          <p:spTgt spid="3">
                                            <p:txEl>
                                              <p:pRg st="0" end="0"/>
                                            </p:txEl>
                                          </p:spTgt>
                                        </p:tgtEl>
                                        <p:attrNameLst>
                                          <p:attrName>ppt_x</p:attrName>
                                        </p:attrNameLst>
                                      </p:cBhvr>
                                      <p:tavLst>
                                        <p:tav tm="0">
                                          <p:val>
                                            <p:strVal val="#ppt_x+#ppt_w*1.125000"/>
                                          </p:val>
                                        </p:tav>
                                        <p:tav tm="100000">
                                          <p:val>
                                            <p:strVal val="#ppt_x"/>
                                          </p:val>
                                        </p:tav>
                                      </p:tavLst>
                                    </p:anim>
                                    <p:animEffect transition="in" filter="wipe(left)">
                                      <p:cBhvr>
                                        <p:cTn id="27" dur="2000"/>
                                        <p:tgtEl>
                                          <p:spTgt spid="3">
                                            <p:txEl>
                                              <p:pRg st="0" end="0"/>
                                            </p:txEl>
                                          </p:spTgt>
                                        </p:tgtEl>
                                      </p:cBhvr>
                                    </p:animEffect>
                                  </p:childTnLst>
                                </p:cTn>
                              </p:par>
                            </p:childTnLst>
                          </p:cTn>
                        </p:par>
                        <p:par>
                          <p:cTn id="28" fill="hold">
                            <p:stCondLst>
                              <p:cond delay="14000"/>
                            </p:stCondLst>
                            <p:childTnLst>
                              <p:par>
                                <p:cTn id="29" presetID="12" presetClass="entr" presetSubtype="2" fill="hold" nodeType="afterEffect">
                                  <p:stCondLst>
                                    <p:cond delay="500"/>
                                  </p:stCondLst>
                                  <p:childTnLst>
                                    <p:set>
                                      <p:cBhvr>
                                        <p:cTn id="30" dur="1" fill="hold">
                                          <p:stCondLst>
                                            <p:cond delay="0"/>
                                          </p:stCondLst>
                                        </p:cTn>
                                        <p:tgtEl>
                                          <p:spTgt spid="3">
                                            <p:txEl>
                                              <p:pRg st="1" end="1"/>
                                            </p:txEl>
                                          </p:spTgt>
                                        </p:tgtEl>
                                        <p:attrNameLst>
                                          <p:attrName>style.visibility</p:attrName>
                                        </p:attrNameLst>
                                      </p:cBhvr>
                                      <p:to>
                                        <p:strVal val="visible"/>
                                      </p:to>
                                    </p:set>
                                    <p:anim calcmode="lin" valueType="num">
                                      <p:cBhvr additive="base">
                                        <p:cTn id="31" dur="2000"/>
                                        <p:tgtEl>
                                          <p:spTgt spid="3">
                                            <p:txEl>
                                              <p:pRg st="1" end="1"/>
                                            </p:txEl>
                                          </p:spTgt>
                                        </p:tgtEl>
                                        <p:attrNameLst>
                                          <p:attrName>ppt_x</p:attrName>
                                        </p:attrNameLst>
                                      </p:cBhvr>
                                      <p:tavLst>
                                        <p:tav tm="0">
                                          <p:val>
                                            <p:strVal val="#ppt_x+#ppt_w*1.125000"/>
                                          </p:val>
                                        </p:tav>
                                        <p:tav tm="100000">
                                          <p:val>
                                            <p:strVal val="#ppt_x"/>
                                          </p:val>
                                        </p:tav>
                                      </p:tavLst>
                                    </p:anim>
                                    <p:animEffect transition="in" filter="wipe(left)">
                                      <p:cBhvr>
                                        <p:cTn id="32" dur="2000"/>
                                        <p:tgtEl>
                                          <p:spTgt spid="3">
                                            <p:txEl>
                                              <p:pRg st="1" end="1"/>
                                            </p:txEl>
                                          </p:spTgt>
                                        </p:tgtEl>
                                      </p:cBhvr>
                                    </p:animEffect>
                                  </p:childTnLst>
                                </p:cTn>
                              </p:par>
                            </p:childTnLst>
                          </p:cTn>
                        </p:par>
                        <p:par>
                          <p:cTn id="33" fill="hold">
                            <p:stCondLst>
                              <p:cond delay="16500"/>
                            </p:stCondLst>
                            <p:childTnLst>
                              <p:par>
                                <p:cTn id="34" presetID="12" presetClass="entr" presetSubtype="2" fill="hold" nodeType="afterEffect">
                                  <p:stCondLst>
                                    <p:cond delay="1000"/>
                                  </p:stCondLst>
                                  <p:childTnLst>
                                    <p:set>
                                      <p:cBhvr>
                                        <p:cTn id="35" dur="1" fill="hold">
                                          <p:stCondLst>
                                            <p:cond delay="0"/>
                                          </p:stCondLst>
                                        </p:cTn>
                                        <p:tgtEl>
                                          <p:spTgt spid="3">
                                            <p:txEl>
                                              <p:pRg st="2" end="2"/>
                                            </p:txEl>
                                          </p:spTgt>
                                        </p:tgtEl>
                                        <p:attrNameLst>
                                          <p:attrName>style.visibility</p:attrName>
                                        </p:attrNameLst>
                                      </p:cBhvr>
                                      <p:to>
                                        <p:strVal val="visible"/>
                                      </p:to>
                                    </p:set>
                                    <p:anim calcmode="lin" valueType="num">
                                      <p:cBhvr additive="base">
                                        <p:cTn id="36" dur="2000"/>
                                        <p:tgtEl>
                                          <p:spTgt spid="3">
                                            <p:txEl>
                                              <p:pRg st="2" end="2"/>
                                            </p:txEl>
                                          </p:spTgt>
                                        </p:tgtEl>
                                        <p:attrNameLst>
                                          <p:attrName>ppt_x</p:attrName>
                                        </p:attrNameLst>
                                      </p:cBhvr>
                                      <p:tavLst>
                                        <p:tav tm="0">
                                          <p:val>
                                            <p:strVal val="#ppt_x+#ppt_w*1.125000"/>
                                          </p:val>
                                        </p:tav>
                                        <p:tav tm="100000">
                                          <p:val>
                                            <p:strVal val="#ppt_x"/>
                                          </p:val>
                                        </p:tav>
                                      </p:tavLst>
                                    </p:anim>
                                    <p:animEffect transition="in" filter="wipe(left)">
                                      <p:cBhvr>
                                        <p:cTn id="3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0088" y="2349781"/>
            <a:ext cx="11944626" cy="1503290"/>
          </a:xfrm>
        </p:spPr>
        <p:txBody>
          <a:bodyPr/>
          <a:lstStyle/>
          <a:p>
            <a:pPr algn="ctr"/>
            <a:r>
              <a:rPr lang="en-US" sz="4400" b="1" dirty="0">
                <a:solidFill>
                  <a:srgbClr val="6C2008"/>
                </a:solidFill>
                <a:latin typeface="+mn-lt"/>
                <a:cs typeface="Times New Roman" panose="02020603050405020304" pitchFamily="18" charset="0"/>
              </a:rPr>
              <a:t>End</a:t>
            </a:r>
            <a:br>
              <a:rPr lang="en-US" sz="4400" b="1" dirty="0">
                <a:solidFill>
                  <a:srgbClr val="6C2008"/>
                </a:solidFill>
                <a:latin typeface="+mn-lt"/>
                <a:cs typeface="Times New Roman" panose="02020603050405020304" pitchFamily="18" charset="0"/>
              </a:rPr>
            </a:br>
            <a:r>
              <a:rPr lang="en-US" sz="4400" b="1" dirty="0">
                <a:solidFill>
                  <a:srgbClr val="6C2008"/>
                </a:solidFill>
                <a:latin typeface="+mn-lt"/>
                <a:cs typeface="Times New Roman" panose="02020603050405020304" pitchFamily="18" charset="0"/>
              </a:rPr>
              <a:t>Counseling Supervision: MODULE 3</a:t>
            </a:r>
            <a:endParaRPr lang="en-US" sz="4400" dirty="0">
              <a:latin typeface="+mn-lt"/>
            </a:endParaRPr>
          </a:p>
        </p:txBody>
      </p:sp>
    </p:spTree>
    <p:extLst>
      <p:ext uri="{BB962C8B-B14F-4D97-AF65-F5344CB8AC3E}">
        <p14:creationId xmlns:p14="http://schemas.microsoft.com/office/powerpoint/2010/main" val="19499519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323" y="2098591"/>
            <a:ext cx="12312153" cy="3118017"/>
          </a:xfrm>
        </p:spPr>
        <p:txBody>
          <a:bodyPr>
            <a:noAutofit/>
          </a:bodyPr>
          <a:lstStyle/>
          <a:p>
            <a:pPr algn="ctr"/>
            <a:r>
              <a:rPr lang="en-US" sz="4400" b="1" dirty="0">
                <a:solidFill>
                  <a:srgbClr val="6C2008"/>
                </a:solidFill>
                <a:latin typeface="+mn-lt"/>
                <a:cs typeface="Times New Roman" panose="02020603050405020304" pitchFamily="18" charset="0"/>
              </a:rPr>
              <a:t>Counseling Supervision</a:t>
            </a:r>
            <a:br>
              <a:rPr lang="en-US" sz="4400" b="1" dirty="0">
                <a:solidFill>
                  <a:srgbClr val="6C2008"/>
                </a:solidFill>
                <a:latin typeface="+mn-lt"/>
                <a:cs typeface="Times New Roman" panose="02020603050405020304" pitchFamily="18" charset="0"/>
              </a:rPr>
            </a:br>
            <a:br>
              <a:rPr lang="en-US" sz="4400" b="1" dirty="0">
                <a:solidFill>
                  <a:srgbClr val="6C2008"/>
                </a:solidFill>
                <a:latin typeface="+mn-lt"/>
                <a:cs typeface="Times New Roman" panose="02020603050405020304" pitchFamily="18" charset="0"/>
              </a:rPr>
            </a:br>
            <a:r>
              <a:rPr lang="en-US" sz="4400" b="1" dirty="0">
                <a:solidFill>
                  <a:srgbClr val="6C2008"/>
                </a:solidFill>
                <a:latin typeface="+mn-lt"/>
                <a:cs typeface="Times New Roman" panose="02020603050405020304" pitchFamily="18" charset="0"/>
              </a:rPr>
              <a:t>MODULE 4</a:t>
            </a:r>
            <a:br>
              <a:rPr lang="en-US" sz="4400" b="1" dirty="0">
                <a:solidFill>
                  <a:srgbClr val="6C2008"/>
                </a:solidFill>
                <a:latin typeface="+mn-lt"/>
                <a:cs typeface="Times New Roman" panose="02020603050405020304" pitchFamily="18" charset="0"/>
              </a:rPr>
            </a:br>
            <a:r>
              <a:rPr lang="en-US" sz="4400" dirty="0">
                <a:solidFill>
                  <a:srgbClr val="6C2008"/>
                </a:solidFill>
                <a:latin typeface="+mn-lt"/>
              </a:rPr>
              <a:t>UA LITTLE ROCK FIELDWORK </a:t>
            </a:r>
            <a:br>
              <a:rPr lang="en-US" sz="4400" dirty="0">
                <a:solidFill>
                  <a:srgbClr val="6C2008"/>
                </a:solidFill>
                <a:latin typeface="+mn-lt"/>
              </a:rPr>
            </a:br>
            <a:endParaRPr lang="en-US" sz="4400" dirty="0">
              <a:latin typeface="+mn-lt"/>
            </a:endParaRPr>
          </a:p>
        </p:txBody>
      </p:sp>
    </p:spTree>
    <p:extLst>
      <p:ext uri="{BB962C8B-B14F-4D97-AF65-F5344CB8AC3E}">
        <p14:creationId xmlns:p14="http://schemas.microsoft.com/office/powerpoint/2010/main" val="17517350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4827"/>
            <a:ext cx="13004800" cy="900630"/>
          </a:xfrm>
        </p:spPr>
        <p:txBody>
          <a:bodyPr/>
          <a:lstStyle/>
          <a:p>
            <a:pPr algn="ctr"/>
            <a:r>
              <a:rPr lang="en-US" sz="4400" b="1" dirty="0">
                <a:solidFill>
                  <a:srgbClr val="6C2008"/>
                </a:solidFill>
                <a:latin typeface="+mj-lt"/>
              </a:rPr>
              <a:t>Our Program</a:t>
            </a:r>
          </a:p>
        </p:txBody>
      </p:sp>
      <p:sp>
        <p:nvSpPr>
          <p:cNvPr id="3" name="Content Placeholder 2"/>
          <p:cNvSpPr>
            <a:spLocks noGrp="1"/>
          </p:cNvSpPr>
          <p:nvPr>
            <p:ph idx="1"/>
          </p:nvPr>
        </p:nvSpPr>
        <p:spPr>
          <a:xfrm>
            <a:off x="218364" y="1235458"/>
            <a:ext cx="12286625" cy="4689492"/>
          </a:xfrm>
        </p:spPr>
        <p:txBody>
          <a:bodyPr>
            <a:noAutofit/>
          </a:bodyPr>
          <a:lstStyle/>
          <a:p>
            <a:pPr marL="0" indent="0">
              <a:buNone/>
            </a:pPr>
            <a:r>
              <a:rPr lang="en-US" sz="2800" dirty="0">
                <a:solidFill>
                  <a:srgbClr val="6C2008"/>
                </a:solidFill>
              </a:rPr>
              <a:t>Master of Arts in Counseling with an Emphasis in Rehabilitation Counseling</a:t>
            </a:r>
          </a:p>
          <a:p>
            <a:pPr marL="0" indent="0">
              <a:buNone/>
            </a:pPr>
            <a:endParaRPr lang="en-US" sz="1600" dirty="0">
              <a:solidFill>
                <a:srgbClr val="6C2008"/>
              </a:solidFill>
            </a:endParaRPr>
          </a:p>
          <a:p>
            <a:pPr marL="0" indent="0">
              <a:buNone/>
            </a:pPr>
            <a:r>
              <a:rPr lang="en-US" sz="2800" dirty="0">
                <a:solidFill>
                  <a:srgbClr val="6C2008"/>
                </a:solidFill>
              </a:rPr>
              <a:t>Accredited by CACREP and subject to their standards for Rehabilitation Counseling programs</a:t>
            </a:r>
          </a:p>
          <a:p>
            <a:pPr marL="0" indent="0">
              <a:buNone/>
            </a:pPr>
            <a:endParaRPr lang="en-US" sz="1100" dirty="0">
              <a:solidFill>
                <a:srgbClr val="6C2008"/>
              </a:solidFill>
            </a:endParaRPr>
          </a:p>
          <a:p>
            <a:pPr marL="0" indent="0">
              <a:buNone/>
            </a:pPr>
            <a:r>
              <a:rPr lang="en-US" sz="2800" b="1" dirty="0">
                <a:solidFill>
                  <a:srgbClr val="6C2008"/>
                </a:solidFill>
              </a:rPr>
              <a:t>60 hour program </a:t>
            </a:r>
            <a:r>
              <a:rPr lang="en-US" sz="2800" dirty="0">
                <a:solidFill>
                  <a:srgbClr val="6C2008"/>
                </a:solidFill>
              </a:rPr>
              <a:t>(Fieldwork is 15 hours) </a:t>
            </a:r>
          </a:p>
          <a:p>
            <a:r>
              <a:rPr lang="en-US" sz="2800" dirty="0">
                <a:solidFill>
                  <a:srgbClr val="6C2008"/>
                </a:solidFill>
              </a:rPr>
              <a:t>COUN 7365 Rehabilitation Counseling Practicum 3 semester hours</a:t>
            </a:r>
          </a:p>
          <a:p>
            <a:r>
              <a:rPr lang="en-US" sz="2800" dirty="0">
                <a:solidFill>
                  <a:srgbClr val="6C2008"/>
                </a:solidFill>
              </a:rPr>
              <a:t>COUN 7660 Rehabilitation Counseling Internship 12* semester hours</a:t>
            </a:r>
          </a:p>
          <a:p>
            <a:pPr marL="0" indent="0" algn="ctr">
              <a:buNone/>
            </a:pPr>
            <a:r>
              <a:rPr lang="en-US" sz="2800" dirty="0">
                <a:solidFill>
                  <a:srgbClr val="6C2008"/>
                </a:solidFill>
              </a:rPr>
              <a:t> </a:t>
            </a:r>
            <a:r>
              <a:rPr lang="en-US" sz="2000" dirty="0">
                <a:solidFill>
                  <a:srgbClr val="6C2008"/>
                </a:solidFill>
              </a:rPr>
              <a:t>(*two six semester hour sections taken concurrently or consecutively)</a:t>
            </a:r>
            <a:endParaRPr lang="en-US" sz="2800" dirty="0">
              <a:solidFill>
                <a:srgbClr val="6C2008"/>
              </a:solidFill>
            </a:endParaRPr>
          </a:p>
        </p:txBody>
      </p:sp>
    </p:spTree>
    <p:extLst>
      <p:ext uri="{BB962C8B-B14F-4D97-AF65-F5344CB8AC3E}">
        <p14:creationId xmlns:p14="http://schemas.microsoft.com/office/powerpoint/2010/main" val="2661510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2000"/>
                                        <p:tgtEl>
                                          <p:spTgt spid="3">
                                            <p:txEl>
                                              <p:pRg st="2" end="2"/>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wipe(up)">
                                      <p:cBhvr>
                                        <p:cTn id="15" dur="2000"/>
                                        <p:tgtEl>
                                          <p:spTgt spid="3">
                                            <p:txEl>
                                              <p:pRg st="4" end="4"/>
                                            </p:txEl>
                                          </p:spTgt>
                                        </p:tgtEl>
                                      </p:cBhvr>
                                    </p:animEffect>
                                  </p:childTnLst>
                                </p:cTn>
                              </p:par>
                            </p:childTnLst>
                          </p:cTn>
                        </p:par>
                        <p:par>
                          <p:cTn id="16" fill="hold">
                            <p:stCondLst>
                              <p:cond delay="7500"/>
                            </p:stCondLst>
                            <p:childTnLst>
                              <p:par>
                                <p:cTn id="17" presetID="22" presetClass="entr" presetSubtype="1" fill="hold" nodeType="afterEffect">
                                  <p:stCondLst>
                                    <p:cond delay="50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ipe(up)">
                                      <p:cBhvr>
                                        <p:cTn id="19" dur="2000"/>
                                        <p:tgtEl>
                                          <p:spTgt spid="3">
                                            <p:txEl>
                                              <p:pRg st="5" end="5"/>
                                            </p:txEl>
                                          </p:spTgt>
                                        </p:tgtEl>
                                      </p:cBhvr>
                                    </p:animEffect>
                                  </p:childTnLst>
                                </p:cTn>
                              </p:par>
                            </p:childTnLst>
                          </p:cTn>
                        </p:par>
                        <p:par>
                          <p:cTn id="20" fill="hold">
                            <p:stCondLst>
                              <p:cond delay="10000"/>
                            </p:stCondLst>
                            <p:childTnLst>
                              <p:par>
                                <p:cTn id="21" presetID="22" presetClass="entr" presetSubtype="1" fill="hold" nodeType="afterEffect">
                                  <p:stCondLst>
                                    <p:cond delay="50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wipe(up)">
                                      <p:cBhvr>
                                        <p:cTn id="23" dur="2000"/>
                                        <p:tgtEl>
                                          <p:spTgt spid="3">
                                            <p:txEl>
                                              <p:pRg st="6" end="6"/>
                                            </p:txEl>
                                          </p:spTgt>
                                        </p:tgtEl>
                                      </p:cBhvr>
                                    </p:animEffect>
                                  </p:childTnLst>
                                </p:cTn>
                              </p:par>
                            </p:childTnLst>
                          </p:cTn>
                        </p:par>
                        <p:par>
                          <p:cTn id="24" fill="hold">
                            <p:stCondLst>
                              <p:cond delay="12500"/>
                            </p:stCondLst>
                            <p:childTnLst>
                              <p:par>
                                <p:cTn id="25" presetID="22" presetClass="entr" presetSubtype="1" fill="hold" nodeType="afterEffect">
                                  <p:stCondLst>
                                    <p:cond delay="50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up)">
                                      <p:cBhvr>
                                        <p:cTn id="2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792" y="-434984"/>
            <a:ext cx="12777216" cy="1366672"/>
          </a:xfrm>
        </p:spPr>
        <p:txBody>
          <a:bodyPr>
            <a:noAutofit/>
          </a:bodyPr>
          <a:lstStyle/>
          <a:p>
            <a:pPr algn="ctr">
              <a:lnSpc>
                <a:spcPct val="100000"/>
              </a:lnSpc>
            </a:pPr>
            <a:br>
              <a:rPr lang="en-US" sz="4400" dirty="0">
                <a:solidFill>
                  <a:srgbClr val="660033"/>
                </a:solidFill>
                <a:latin typeface="+mj-lt"/>
              </a:rPr>
            </a:br>
            <a:r>
              <a:rPr lang="en-US" sz="4400" b="1" dirty="0">
                <a:solidFill>
                  <a:srgbClr val="6C2008"/>
                </a:solidFill>
              </a:rPr>
              <a:t>Student Responsibilities</a:t>
            </a:r>
            <a:br>
              <a:rPr lang="en-US" sz="4400" dirty="0">
                <a:solidFill>
                  <a:srgbClr val="660033"/>
                </a:solidFill>
              </a:rPr>
            </a:br>
            <a:endParaRPr lang="en-US" sz="4400" dirty="0"/>
          </a:p>
        </p:txBody>
      </p:sp>
      <p:sp>
        <p:nvSpPr>
          <p:cNvPr id="3" name="Content Placeholder 2"/>
          <p:cNvSpPr>
            <a:spLocks noGrp="1"/>
          </p:cNvSpPr>
          <p:nvPr>
            <p:ph idx="1"/>
          </p:nvPr>
        </p:nvSpPr>
        <p:spPr>
          <a:xfrm>
            <a:off x="0" y="1099945"/>
            <a:ext cx="13004800" cy="5450841"/>
          </a:xfrm>
        </p:spPr>
        <p:txBody>
          <a:bodyPr>
            <a:noAutofit/>
          </a:bodyPr>
          <a:lstStyle/>
          <a:p>
            <a:r>
              <a:rPr lang="en-US" sz="2800" dirty="0">
                <a:solidFill>
                  <a:srgbClr val="6C2008"/>
                </a:solidFill>
                <a:latin typeface="+mn-lt"/>
              </a:rPr>
              <a:t>All sections are on-line utilizing the Blackboard Learning Platform</a:t>
            </a:r>
          </a:p>
          <a:p>
            <a:r>
              <a:rPr lang="en-US" sz="2800" dirty="0">
                <a:solidFill>
                  <a:srgbClr val="6C2008"/>
                </a:solidFill>
                <a:latin typeface="+mn-lt"/>
              </a:rPr>
              <a:t>Students are responsible for submitting an application for these courses during the terms preceding their anticipated starting date</a:t>
            </a:r>
          </a:p>
          <a:p>
            <a:r>
              <a:rPr lang="en-US" sz="2800" dirty="0">
                <a:solidFill>
                  <a:srgbClr val="6C2008"/>
                </a:solidFill>
                <a:latin typeface="+mn-lt"/>
              </a:rPr>
              <a:t>Students are responsible for locating suitable sites and completing the required documentation</a:t>
            </a:r>
          </a:p>
          <a:p>
            <a:r>
              <a:rPr lang="en-US" sz="2800" dirty="0">
                <a:solidFill>
                  <a:srgbClr val="6C2008"/>
                </a:solidFill>
                <a:latin typeface="+mn-lt"/>
              </a:rPr>
              <a:t>Students are required to obtain and maintain professional liability insurance during the entire time they are engaged in these courses</a:t>
            </a:r>
          </a:p>
          <a:p>
            <a:r>
              <a:rPr lang="en-US" sz="2800" dirty="0">
                <a:solidFill>
                  <a:srgbClr val="6C2008"/>
                </a:solidFill>
                <a:latin typeface="+mn-lt"/>
              </a:rPr>
              <a:t>Students are encouraged to initiate the application process for licensure/certification during their practicum </a:t>
            </a:r>
          </a:p>
          <a:p>
            <a:r>
              <a:rPr lang="en-US" sz="2800" dirty="0">
                <a:solidFill>
                  <a:srgbClr val="6C2008"/>
                </a:solidFill>
                <a:latin typeface="+mn-lt"/>
              </a:rPr>
              <a:t>Students will be assigned to fieldwork sections by the Fieldwork Coordinator</a:t>
            </a:r>
          </a:p>
        </p:txBody>
      </p:sp>
    </p:spTree>
    <p:extLst>
      <p:ext uri="{BB962C8B-B14F-4D97-AF65-F5344CB8AC3E}">
        <p14:creationId xmlns:p14="http://schemas.microsoft.com/office/powerpoint/2010/main" val="1901828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2000"/>
                                        <p:tgtEl>
                                          <p:spTgt spid="3">
                                            <p:txEl>
                                              <p:pRg st="2" end="2"/>
                                            </p:txEl>
                                          </p:spTgt>
                                        </p:tgtEl>
                                      </p:cBhvr>
                                    </p:animEffect>
                                  </p:childTnLst>
                                </p:cTn>
                              </p:par>
                            </p:childTnLst>
                          </p:cTn>
                        </p:par>
                        <p:par>
                          <p:cTn id="16" fill="hold">
                            <p:stCondLst>
                              <p:cond delay="7500"/>
                            </p:stCondLst>
                            <p:childTnLst>
                              <p:par>
                                <p:cTn id="17" presetID="22" presetClass="entr" presetSubtype="1" fill="hold" nodeType="afterEffect">
                                  <p:stCondLst>
                                    <p:cond delay="5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2000"/>
                                        <p:tgtEl>
                                          <p:spTgt spid="3">
                                            <p:txEl>
                                              <p:pRg st="3" end="3"/>
                                            </p:txEl>
                                          </p:spTgt>
                                        </p:tgtEl>
                                      </p:cBhvr>
                                    </p:animEffect>
                                  </p:childTnLst>
                                </p:cTn>
                              </p:par>
                            </p:childTnLst>
                          </p:cTn>
                        </p:par>
                        <p:par>
                          <p:cTn id="20" fill="hold">
                            <p:stCondLst>
                              <p:cond delay="10000"/>
                            </p:stCondLst>
                            <p:childTnLst>
                              <p:par>
                                <p:cTn id="21" presetID="22" presetClass="entr" presetSubtype="1" fill="hold"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up)">
                                      <p:cBhvr>
                                        <p:cTn id="23" dur="2000"/>
                                        <p:tgtEl>
                                          <p:spTgt spid="3">
                                            <p:txEl>
                                              <p:pRg st="4" end="4"/>
                                            </p:txEl>
                                          </p:spTgt>
                                        </p:tgtEl>
                                      </p:cBhvr>
                                    </p:animEffect>
                                  </p:childTnLst>
                                </p:cTn>
                              </p:par>
                            </p:childTnLst>
                          </p:cTn>
                        </p:par>
                        <p:par>
                          <p:cTn id="24" fill="hold">
                            <p:stCondLst>
                              <p:cond delay="12500"/>
                            </p:stCondLst>
                            <p:childTnLst>
                              <p:par>
                                <p:cTn id="25" presetID="22" presetClass="entr" presetSubtype="1" fill="hold" nodeType="afterEffect">
                                  <p:stCondLst>
                                    <p:cond delay="50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up)">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3081"/>
            <a:ext cx="13004800" cy="1250211"/>
          </a:xfrm>
        </p:spPr>
        <p:txBody>
          <a:bodyPr>
            <a:noAutofit/>
          </a:bodyPr>
          <a:lstStyle/>
          <a:p>
            <a:pPr algn="ctr"/>
            <a:br>
              <a:rPr lang="en-US" sz="4400" dirty="0">
                <a:solidFill>
                  <a:srgbClr val="660033"/>
                </a:solidFill>
                <a:latin typeface="+mn-lt"/>
              </a:rPr>
            </a:br>
            <a:r>
              <a:rPr lang="en-US" sz="4400" b="1" dirty="0">
                <a:solidFill>
                  <a:srgbClr val="6C2008"/>
                </a:solidFill>
                <a:latin typeface="+mn-lt"/>
              </a:rPr>
              <a:t>Student Responsibilities</a:t>
            </a:r>
            <a:br>
              <a:rPr lang="en-US" sz="4400" dirty="0">
                <a:solidFill>
                  <a:srgbClr val="6C2008"/>
                </a:solidFill>
                <a:latin typeface="+mn-lt"/>
              </a:rPr>
            </a:br>
            <a:endParaRPr lang="en-US" sz="4400" dirty="0">
              <a:solidFill>
                <a:srgbClr val="6C2008"/>
              </a:solidFill>
              <a:latin typeface="+mn-lt"/>
            </a:endParaRPr>
          </a:p>
        </p:txBody>
      </p:sp>
      <p:sp>
        <p:nvSpPr>
          <p:cNvPr id="3" name="Content Placeholder 2"/>
          <p:cNvSpPr>
            <a:spLocks noGrp="1"/>
          </p:cNvSpPr>
          <p:nvPr>
            <p:ph idx="1"/>
          </p:nvPr>
        </p:nvSpPr>
        <p:spPr>
          <a:xfrm>
            <a:off x="289782" y="1163940"/>
            <a:ext cx="12425238" cy="5197737"/>
          </a:xfrm>
        </p:spPr>
        <p:txBody>
          <a:bodyPr>
            <a:noAutofit/>
          </a:bodyPr>
          <a:lstStyle/>
          <a:p>
            <a:pPr marL="0" indent="0">
              <a:buNone/>
            </a:pPr>
            <a:r>
              <a:rPr lang="en-US" sz="2800" b="1" dirty="0">
                <a:solidFill>
                  <a:srgbClr val="6C2008"/>
                </a:solidFill>
                <a:latin typeface="+mn-lt"/>
              </a:rPr>
              <a:t>Each week practicum and internship students will:</a:t>
            </a:r>
          </a:p>
          <a:p>
            <a:pPr lvl="1"/>
            <a:r>
              <a:rPr lang="en-US" sz="2800" dirty="0">
                <a:solidFill>
                  <a:srgbClr val="6C2008"/>
                </a:solidFill>
              </a:rPr>
              <a:t>Participate in Individual and Group Supervision with Faculty and Site supervisors</a:t>
            </a:r>
          </a:p>
          <a:p>
            <a:pPr lvl="1"/>
            <a:r>
              <a:rPr lang="en-US" sz="2800" dirty="0">
                <a:solidFill>
                  <a:srgbClr val="6C2008"/>
                </a:solidFill>
              </a:rPr>
              <a:t>Participate in weekly discussion forums</a:t>
            </a:r>
          </a:p>
          <a:p>
            <a:pPr lvl="1"/>
            <a:r>
              <a:rPr lang="en-US" sz="2800" dirty="0">
                <a:solidFill>
                  <a:srgbClr val="6C2008"/>
                </a:solidFill>
              </a:rPr>
              <a:t>Complete and submit all assignments on/before due date</a:t>
            </a:r>
          </a:p>
          <a:p>
            <a:pPr lvl="1"/>
            <a:r>
              <a:rPr lang="en-US" sz="2800" dirty="0">
                <a:solidFill>
                  <a:srgbClr val="6C2008"/>
                </a:solidFill>
              </a:rPr>
              <a:t>Complete and submit weekly log</a:t>
            </a:r>
          </a:p>
          <a:p>
            <a:pPr marL="487695" lvl="1" indent="0">
              <a:buNone/>
            </a:pPr>
            <a:r>
              <a:rPr lang="en-US" sz="2800" b="1" dirty="0">
                <a:solidFill>
                  <a:srgbClr val="6C2008"/>
                </a:solidFill>
              </a:rPr>
              <a:t>Other Requirements</a:t>
            </a:r>
            <a:r>
              <a:rPr lang="en-US" sz="2800" dirty="0">
                <a:solidFill>
                  <a:srgbClr val="6C2008"/>
                </a:solidFill>
              </a:rPr>
              <a:t>:</a:t>
            </a:r>
          </a:p>
          <a:p>
            <a:pPr lvl="1"/>
            <a:r>
              <a:rPr lang="en-US" sz="2800" dirty="0">
                <a:solidFill>
                  <a:srgbClr val="6C2008"/>
                </a:solidFill>
              </a:rPr>
              <a:t>Practicum students will record 5 counseling sessions for review by supervisors (one of these must be as leader or co-leader of a group session)</a:t>
            </a:r>
          </a:p>
          <a:p>
            <a:pPr lvl="1"/>
            <a:r>
              <a:rPr lang="en-US" sz="2800" dirty="0">
                <a:solidFill>
                  <a:srgbClr val="6C2008"/>
                </a:solidFill>
              </a:rPr>
              <a:t>Completion of all evaluations and other documentation</a:t>
            </a:r>
          </a:p>
        </p:txBody>
      </p:sp>
    </p:spTree>
    <p:extLst>
      <p:ext uri="{BB962C8B-B14F-4D97-AF65-F5344CB8AC3E}">
        <p14:creationId xmlns:p14="http://schemas.microsoft.com/office/powerpoint/2010/main" val="2111047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2000"/>
                                        <p:tgtEl>
                                          <p:spTgt spid="3">
                                            <p:txEl>
                                              <p:pRg st="2" end="2"/>
                                            </p:txEl>
                                          </p:spTgt>
                                        </p:tgtEl>
                                      </p:cBhvr>
                                    </p:animEffect>
                                  </p:childTnLst>
                                </p:cTn>
                              </p:par>
                            </p:childTnLst>
                          </p:cTn>
                        </p:par>
                        <p:par>
                          <p:cTn id="16" fill="hold">
                            <p:stCondLst>
                              <p:cond delay="7500"/>
                            </p:stCondLst>
                            <p:childTnLst>
                              <p:par>
                                <p:cTn id="17" presetID="22" presetClass="entr" presetSubtype="1" fill="hold" nodeType="afterEffect">
                                  <p:stCondLst>
                                    <p:cond delay="5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2000"/>
                                        <p:tgtEl>
                                          <p:spTgt spid="3">
                                            <p:txEl>
                                              <p:pRg st="3" end="3"/>
                                            </p:txEl>
                                          </p:spTgt>
                                        </p:tgtEl>
                                      </p:cBhvr>
                                    </p:animEffect>
                                  </p:childTnLst>
                                </p:cTn>
                              </p:par>
                            </p:childTnLst>
                          </p:cTn>
                        </p:par>
                        <p:par>
                          <p:cTn id="20" fill="hold">
                            <p:stCondLst>
                              <p:cond delay="10000"/>
                            </p:stCondLst>
                            <p:childTnLst>
                              <p:par>
                                <p:cTn id="21" presetID="22" presetClass="entr" presetSubtype="1" fill="hold"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up)">
                                      <p:cBhvr>
                                        <p:cTn id="23" dur="2000"/>
                                        <p:tgtEl>
                                          <p:spTgt spid="3">
                                            <p:txEl>
                                              <p:pRg st="4" end="4"/>
                                            </p:txEl>
                                          </p:spTgt>
                                        </p:tgtEl>
                                      </p:cBhvr>
                                    </p:animEffect>
                                  </p:childTnLst>
                                </p:cTn>
                              </p:par>
                            </p:childTnLst>
                          </p:cTn>
                        </p:par>
                        <p:par>
                          <p:cTn id="24" fill="hold">
                            <p:stCondLst>
                              <p:cond delay="12500"/>
                            </p:stCondLst>
                            <p:childTnLst>
                              <p:par>
                                <p:cTn id="25" presetID="22" presetClass="entr" presetSubtype="1" fill="hold" nodeType="afterEffect">
                                  <p:stCondLst>
                                    <p:cond delay="50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up)">
                                      <p:cBhvr>
                                        <p:cTn id="27" dur="2000"/>
                                        <p:tgtEl>
                                          <p:spTgt spid="3">
                                            <p:txEl>
                                              <p:pRg st="5" end="5"/>
                                            </p:txEl>
                                          </p:spTgt>
                                        </p:tgtEl>
                                      </p:cBhvr>
                                    </p:animEffect>
                                  </p:childTnLst>
                                </p:cTn>
                              </p:par>
                            </p:childTnLst>
                          </p:cTn>
                        </p:par>
                        <p:par>
                          <p:cTn id="28" fill="hold">
                            <p:stCondLst>
                              <p:cond delay="15000"/>
                            </p:stCondLst>
                            <p:childTnLst>
                              <p:par>
                                <p:cTn id="29" presetID="22" presetClass="entr" presetSubtype="1" fill="hold" nodeType="afterEffect">
                                  <p:stCondLst>
                                    <p:cond delay="50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up)">
                                      <p:cBhvr>
                                        <p:cTn id="31" dur="2000"/>
                                        <p:tgtEl>
                                          <p:spTgt spid="3">
                                            <p:txEl>
                                              <p:pRg st="6" end="6"/>
                                            </p:txEl>
                                          </p:spTgt>
                                        </p:tgtEl>
                                      </p:cBhvr>
                                    </p:animEffect>
                                  </p:childTnLst>
                                </p:cTn>
                              </p:par>
                            </p:childTnLst>
                          </p:cTn>
                        </p:par>
                        <p:par>
                          <p:cTn id="32" fill="hold">
                            <p:stCondLst>
                              <p:cond delay="17500"/>
                            </p:stCondLst>
                            <p:childTnLst>
                              <p:par>
                                <p:cTn id="33" presetID="22" presetClass="entr" presetSubtype="1" fill="hold" nodeType="afterEffect">
                                  <p:stCondLst>
                                    <p:cond delay="50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up)">
                                      <p:cBhvr>
                                        <p:cTn id="35"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2888"/>
            <a:ext cx="13004800" cy="1228314"/>
          </a:xfrm>
        </p:spPr>
        <p:txBody>
          <a:bodyPr/>
          <a:lstStyle/>
          <a:p>
            <a:pPr algn="ctr"/>
            <a:r>
              <a:rPr lang="en-US" sz="4400" b="1" dirty="0">
                <a:solidFill>
                  <a:srgbClr val="6C2008"/>
                </a:solidFill>
                <a:latin typeface="+mj-lt"/>
              </a:rPr>
              <a:t>Required Fieldwork Hours</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886718911"/>
              </p:ext>
            </p:extLst>
          </p:nvPr>
        </p:nvGraphicFramePr>
        <p:xfrm>
          <a:off x="1611244" y="1531202"/>
          <a:ext cx="9782311" cy="4373138"/>
        </p:xfrm>
        <a:graphic>
          <a:graphicData uri="http://schemas.openxmlformats.org/drawingml/2006/table">
            <a:tbl>
              <a:tblPr firstRow="1" bandRow="1">
                <a:tableStyleId>{8A107856-5554-42FB-B03E-39F5DBC370BA}</a:tableStyleId>
              </a:tblPr>
              <a:tblGrid>
                <a:gridCol w="3361635">
                  <a:extLst>
                    <a:ext uri="{9D8B030D-6E8A-4147-A177-3AD203B41FA5}">
                      <a16:colId xmlns:a16="http://schemas.microsoft.com/office/drawing/2014/main" val="20000"/>
                    </a:ext>
                  </a:extLst>
                </a:gridCol>
                <a:gridCol w="2932043">
                  <a:extLst>
                    <a:ext uri="{9D8B030D-6E8A-4147-A177-3AD203B41FA5}">
                      <a16:colId xmlns:a16="http://schemas.microsoft.com/office/drawing/2014/main" val="20001"/>
                    </a:ext>
                  </a:extLst>
                </a:gridCol>
                <a:gridCol w="3488633">
                  <a:extLst>
                    <a:ext uri="{9D8B030D-6E8A-4147-A177-3AD203B41FA5}">
                      <a16:colId xmlns:a16="http://schemas.microsoft.com/office/drawing/2014/main" val="20002"/>
                    </a:ext>
                  </a:extLst>
                </a:gridCol>
              </a:tblGrid>
              <a:tr h="487052">
                <a:tc>
                  <a:txBody>
                    <a:bodyPr/>
                    <a:lstStyle/>
                    <a:p>
                      <a:pPr algn="ctr"/>
                      <a:r>
                        <a:rPr lang="en-US" sz="2000" dirty="0">
                          <a:solidFill>
                            <a:schemeClr val="bg1"/>
                          </a:solidFill>
                        </a:rPr>
                        <a:t>HOURS</a:t>
                      </a:r>
                    </a:p>
                  </a:txBody>
                  <a:tcPr marL="97536" marR="97536" marT="48768" marB="48768">
                    <a:solidFill>
                      <a:srgbClr val="6E2639"/>
                    </a:solidFill>
                  </a:tcPr>
                </a:tc>
                <a:tc>
                  <a:txBody>
                    <a:bodyPr/>
                    <a:lstStyle/>
                    <a:p>
                      <a:pPr algn="ctr"/>
                      <a:r>
                        <a:rPr lang="en-US" sz="2000" dirty="0">
                          <a:solidFill>
                            <a:schemeClr val="bg1"/>
                          </a:solidFill>
                        </a:rPr>
                        <a:t>PRACTICUM</a:t>
                      </a:r>
                    </a:p>
                  </a:txBody>
                  <a:tcPr marL="97536" marR="97536" marT="48768" marB="48768">
                    <a:solidFill>
                      <a:srgbClr val="6E2639"/>
                    </a:solidFill>
                  </a:tcPr>
                </a:tc>
                <a:tc>
                  <a:txBody>
                    <a:bodyPr/>
                    <a:lstStyle/>
                    <a:p>
                      <a:pPr algn="ctr"/>
                      <a:r>
                        <a:rPr lang="en-US" sz="2000" dirty="0">
                          <a:solidFill>
                            <a:schemeClr val="bg1"/>
                          </a:solidFill>
                        </a:rPr>
                        <a:t>INTERNSHIP</a:t>
                      </a:r>
                    </a:p>
                  </a:txBody>
                  <a:tcPr marL="97536" marR="97536" marT="48768" marB="48768">
                    <a:solidFill>
                      <a:srgbClr val="6E2639"/>
                    </a:solidFill>
                  </a:tcPr>
                </a:tc>
                <a:extLst>
                  <a:ext uri="{0D108BD9-81ED-4DB2-BD59-A6C34878D82A}">
                    <a16:rowId xmlns:a16="http://schemas.microsoft.com/office/drawing/2014/main" val="10000"/>
                  </a:ext>
                </a:extLst>
              </a:tr>
              <a:tr h="888469">
                <a:tc>
                  <a:txBody>
                    <a:bodyPr/>
                    <a:lstStyle/>
                    <a:p>
                      <a:r>
                        <a:rPr lang="en-US" sz="2000" dirty="0">
                          <a:solidFill>
                            <a:schemeClr val="tx1"/>
                          </a:solidFill>
                        </a:rPr>
                        <a:t>TOTAL SERVICE HOURS</a:t>
                      </a:r>
                    </a:p>
                  </a:txBody>
                  <a:tcPr marL="97536" marR="97536" marT="48768" marB="48768">
                    <a:solidFill>
                      <a:srgbClr val="A7A9AC"/>
                    </a:solidFill>
                  </a:tcPr>
                </a:tc>
                <a:tc>
                  <a:txBody>
                    <a:bodyPr/>
                    <a:lstStyle/>
                    <a:p>
                      <a:pPr algn="ctr"/>
                      <a:r>
                        <a:rPr lang="en-US" sz="2000" dirty="0">
                          <a:solidFill>
                            <a:schemeClr val="tx1"/>
                          </a:solidFill>
                        </a:rPr>
                        <a:t>100</a:t>
                      </a:r>
                    </a:p>
                  </a:txBody>
                  <a:tcPr marL="97536" marR="97536" marT="48768" marB="48768">
                    <a:solidFill>
                      <a:srgbClr val="A7A9AC"/>
                    </a:solidFill>
                  </a:tcPr>
                </a:tc>
                <a:tc>
                  <a:txBody>
                    <a:bodyPr/>
                    <a:lstStyle/>
                    <a:p>
                      <a:pPr algn="ctr"/>
                      <a:r>
                        <a:rPr lang="en-US" sz="2000" dirty="0">
                          <a:solidFill>
                            <a:schemeClr val="tx1"/>
                          </a:solidFill>
                        </a:rPr>
                        <a:t>   600*</a:t>
                      </a:r>
                    </a:p>
                  </a:txBody>
                  <a:tcPr marL="97536" marR="97536" marT="48768" marB="48768">
                    <a:solidFill>
                      <a:srgbClr val="A7A9AC"/>
                    </a:solidFill>
                  </a:tcPr>
                </a:tc>
                <a:extLst>
                  <a:ext uri="{0D108BD9-81ED-4DB2-BD59-A6C34878D82A}">
                    <a16:rowId xmlns:a16="http://schemas.microsoft.com/office/drawing/2014/main" val="10001"/>
                  </a:ext>
                </a:extLst>
              </a:tr>
              <a:tr h="745161">
                <a:tc>
                  <a:txBody>
                    <a:bodyPr/>
                    <a:lstStyle/>
                    <a:p>
                      <a:r>
                        <a:rPr lang="en-US" sz="2000" dirty="0">
                          <a:solidFill>
                            <a:schemeClr val="tx1"/>
                          </a:solidFill>
                        </a:rPr>
                        <a:t>DIRECT SERVICE HOURS</a:t>
                      </a:r>
                    </a:p>
                  </a:txBody>
                  <a:tcPr marL="97536" marR="97536" marT="48768" marB="48768">
                    <a:solidFill>
                      <a:srgbClr val="A7A9AC"/>
                    </a:solidFill>
                  </a:tcPr>
                </a:tc>
                <a:tc>
                  <a:txBody>
                    <a:bodyPr/>
                    <a:lstStyle/>
                    <a:p>
                      <a:pPr algn="ctr"/>
                      <a:r>
                        <a:rPr lang="en-US" sz="2000" dirty="0">
                          <a:solidFill>
                            <a:schemeClr val="tx1"/>
                          </a:solidFill>
                        </a:rPr>
                        <a:t>40</a:t>
                      </a:r>
                    </a:p>
                  </a:txBody>
                  <a:tcPr marL="97536" marR="97536" marT="48768" marB="48768">
                    <a:solidFill>
                      <a:srgbClr val="A7A9AC"/>
                    </a:solidFill>
                  </a:tcPr>
                </a:tc>
                <a:tc>
                  <a:txBody>
                    <a:bodyPr/>
                    <a:lstStyle/>
                    <a:p>
                      <a:pPr algn="ctr"/>
                      <a:r>
                        <a:rPr lang="en-US" sz="2000" dirty="0">
                          <a:solidFill>
                            <a:schemeClr val="tx1"/>
                          </a:solidFill>
                        </a:rPr>
                        <a:t>240</a:t>
                      </a:r>
                    </a:p>
                  </a:txBody>
                  <a:tcPr marL="97536" marR="97536" marT="48768" marB="48768">
                    <a:solidFill>
                      <a:srgbClr val="A7A9AC"/>
                    </a:solidFill>
                  </a:tcPr>
                </a:tc>
                <a:extLst>
                  <a:ext uri="{0D108BD9-81ED-4DB2-BD59-A6C34878D82A}">
                    <a16:rowId xmlns:a16="http://schemas.microsoft.com/office/drawing/2014/main" val="10002"/>
                  </a:ext>
                </a:extLst>
              </a:tr>
              <a:tr h="741274">
                <a:tc>
                  <a:txBody>
                    <a:bodyPr/>
                    <a:lstStyle/>
                    <a:p>
                      <a:r>
                        <a:rPr lang="en-US" sz="2000" dirty="0">
                          <a:solidFill>
                            <a:schemeClr val="tx1"/>
                          </a:solidFill>
                        </a:rPr>
                        <a:t>INDIRECT SERVICE HOURS</a:t>
                      </a:r>
                    </a:p>
                  </a:txBody>
                  <a:tcPr marL="97536" marR="97536" marT="48768" marB="48768">
                    <a:solidFill>
                      <a:srgbClr val="A7A9AC"/>
                    </a:solidFill>
                  </a:tcPr>
                </a:tc>
                <a:tc>
                  <a:txBody>
                    <a:bodyPr/>
                    <a:lstStyle/>
                    <a:p>
                      <a:pPr algn="ctr"/>
                      <a:r>
                        <a:rPr lang="en-US" sz="2000" dirty="0">
                          <a:solidFill>
                            <a:schemeClr val="tx1"/>
                          </a:solidFill>
                        </a:rPr>
                        <a:t>60</a:t>
                      </a:r>
                    </a:p>
                  </a:txBody>
                  <a:tcPr marL="97536" marR="97536" marT="48768" marB="48768">
                    <a:solidFill>
                      <a:srgbClr val="A7A9AC"/>
                    </a:solidFill>
                  </a:tcPr>
                </a:tc>
                <a:tc>
                  <a:txBody>
                    <a:bodyPr/>
                    <a:lstStyle/>
                    <a:p>
                      <a:pPr algn="ctr"/>
                      <a:r>
                        <a:rPr lang="en-US" sz="2000" dirty="0">
                          <a:solidFill>
                            <a:schemeClr val="tx1"/>
                          </a:solidFill>
                        </a:rPr>
                        <a:t>360</a:t>
                      </a:r>
                    </a:p>
                  </a:txBody>
                  <a:tcPr marL="97536" marR="97536" marT="48768" marB="48768">
                    <a:solidFill>
                      <a:srgbClr val="A7A9AC"/>
                    </a:solidFill>
                  </a:tcPr>
                </a:tc>
                <a:extLst>
                  <a:ext uri="{0D108BD9-81ED-4DB2-BD59-A6C34878D82A}">
                    <a16:rowId xmlns:a16="http://schemas.microsoft.com/office/drawing/2014/main" val="10003"/>
                  </a:ext>
                </a:extLst>
              </a:tr>
              <a:tr h="757266">
                <a:tc>
                  <a:txBody>
                    <a:bodyPr/>
                    <a:lstStyle/>
                    <a:p>
                      <a:r>
                        <a:rPr lang="en-US" sz="2000" dirty="0">
                          <a:solidFill>
                            <a:schemeClr val="tx1"/>
                          </a:solidFill>
                        </a:rPr>
                        <a:t>INDIVIDUAL SUPERVISION HOURS</a:t>
                      </a:r>
                    </a:p>
                  </a:txBody>
                  <a:tcPr marL="97536" marR="97536" marT="48768" marB="48768">
                    <a:solidFill>
                      <a:srgbClr val="A7A9AC"/>
                    </a:solidFill>
                  </a:tcPr>
                </a:tc>
                <a:tc>
                  <a:txBody>
                    <a:bodyPr/>
                    <a:lstStyle/>
                    <a:p>
                      <a:pPr algn="ctr"/>
                      <a:r>
                        <a:rPr lang="en-US" sz="2000" dirty="0">
                          <a:solidFill>
                            <a:schemeClr val="tx1"/>
                          </a:solidFill>
                        </a:rPr>
                        <a:t>1.0 PER WEEK </a:t>
                      </a:r>
                    </a:p>
                  </a:txBody>
                  <a:tcPr marL="97536" marR="97536" marT="48768" marB="48768">
                    <a:solidFill>
                      <a:srgbClr val="A7A9AC"/>
                    </a:solidFill>
                  </a:tcPr>
                </a:tc>
                <a:tc>
                  <a:txBody>
                    <a:bodyPr/>
                    <a:lstStyle/>
                    <a:p>
                      <a:pPr algn="ctr"/>
                      <a:r>
                        <a:rPr lang="en-US" sz="2000" dirty="0">
                          <a:solidFill>
                            <a:schemeClr val="tx1"/>
                          </a:solidFill>
                        </a:rPr>
                        <a:t>1.0 PER WEEK </a:t>
                      </a:r>
                    </a:p>
                  </a:txBody>
                  <a:tcPr marL="97536" marR="97536" marT="48768" marB="48768">
                    <a:solidFill>
                      <a:srgbClr val="A7A9AC"/>
                    </a:solidFill>
                  </a:tcPr>
                </a:tc>
                <a:extLst>
                  <a:ext uri="{0D108BD9-81ED-4DB2-BD59-A6C34878D82A}">
                    <a16:rowId xmlns:a16="http://schemas.microsoft.com/office/drawing/2014/main" val="10004"/>
                  </a:ext>
                </a:extLst>
              </a:tr>
              <a:tr h="753916">
                <a:tc>
                  <a:txBody>
                    <a:bodyPr/>
                    <a:lstStyle/>
                    <a:p>
                      <a:r>
                        <a:rPr lang="en-US" sz="2000" dirty="0">
                          <a:solidFill>
                            <a:schemeClr val="tx1"/>
                          </a:solidFill>
                        </a:rPr>
                        <a:t>GROUP SUPERVISION HOURS</a:t>
                      </a:r>
                    </a:p>
                  </a:txBody>
                  <a:tcPr marL="97536" marR="97536" marT="48768" marB="48768">
                    <a:solidFill>
                      <a:srgbClr val="A7A9AC"/>
                    </a:solidFill>
                  </a:tcPr>
                </a:tc>
                <a:tc>
                  <a:txBody>
                    <a:bodyPr/>
                    <a:lstStyle/>
                    <a:p>
                      <a:pPr algn="ctr"/>
                      <a:r>
                        <a:rPr lang="en-US" sz="2000" dirty="0">
                          <a:solidFill>
                            <a:schemeClr val="tx1"/>
                          </a:solidFill>
                        </a:rPr>
                        <a:t>1.5 PER WEEK</a:t>
                      </a:r>
                    </a:p>
                  </a:txBody>
                  <a:tcPr marL="97536" marR="97536" marT="48768" marB="48768">
                    <a:solidFill>
                      <a:srgbClr val="A7A9AC"/>
                    </a:solidFill>
                  </a:tcPr>
                </a:tc>
                <a:tc>
                  <a:txBody>
                    <a:bodyPr/>
                    <a:lstStyle/>
                    <a:p>
                      <a:pPr algn="ctr"/>
                      <a:r>
                        <a:rPr lang="en-US" sz="2000" dirty="0">
                          <a:solidFill>
                            <a:schemeClr val="tx1"/>
                          </a:solidFill>
                        </a:rPr>
                        <a:t>1.5 PER WEEK</a:t>
                      </a:r>
                    </a:p>
                  </a:txBody>
                  <a:tcPr marL="97536" marR="97536" marT="48768" marB="48768">
                    <a:solidFill>
                      <a:srgbClr val="A7A9AC"/>
                    </a:solidFill>
                  </a:tcPr>
                </a:tc>
                <a:extLst>
                  <a:ext uri="{0D108BD9-81ED-4DB2-BD59-A6C34878D82A}">
                    <a16:rowId xmlns:a16="http://schemas.microsoft.com/office/drawing/2014/main" val="10005"/>
                  </a:ext>
                </a:extLst>
              </a:tr>
            </a:tbl>
          </a:graphicData>
        </a:graphic>
      </p:graphicFrame>
      <p:sp>
        <p:nvSpPr>
          <p:cNvPr id="11" name="TextBox 10"/>
          <p:cNvSpPr txBox="1"/>
          <p:nvPr/>
        </p:nvSpPr>
        <p:spPr>
          <a:xfrm>
            <a:off x="7891669" y="2315817"/>
            <a:ext cx="3293164" cy="523220"/>
          </a:xfrm>
          <a:prstGeom prst="rect">
            <a:avLst/>
          </a:prstGeom>
          <a:noFill/>
        </p:spPr>
        <p:txBody>
          <a:bodyPr wrap="square" rtlCol="0">
            <a:spAutoFit/>
          </a:bodyPr>
          <a:lstStyle/>
          <a:p>
            <a:pPr marL="304810" indent="-304810">
              <a:buClr>
                <a:srgbClr val="660033"/>
              </a:buClr>
              <a:buFont typeface="Calibri" panose="020F0502020204030204" pitchFamily="34" charset="0"/>
              <a:buChar char="*"/>
            </a:pPr>
            <a:r>
              <a:rPr lang="en-US" sz="1400" dirty="0">
                <a:solidFill>
                  <a:schemeClr val="bg1"/>
                </a:solidFill>
              </a:rPr>
              <a:t>Requires completion of  2 sections of COUN 7660 (300 hours each)</a:t>
            </a:r>
          </a:p>
        </p:txBody>
      </p:sp>
    </p:spTree>
    <p:extLst>
      <p:ext uri="{BB962C8B-B14F-4D97-AF65-F5344CB8AC3E}">
        <p14:creationId xmlns:p14="http://schemas.microsoft.com/office/powerpoint/2010/main" val="497771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50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3000"/>
                                        <p:tgtEl>
                                          <p:spTgt spid="10"/>
                                        </p:tgtEl>
                                      </p:cBhvr>
                                    </p:animEffect>
                                  </p:childTnLst>
                                </p:cTn>
                              </p:par>
                            </p:childTnLst>
                          </p:cTn>
                        </p:par>
                        <p:par>
                          <p:cTn id="8" fill="hold">
                            <p:stCondLst>
                              <p:cond delay="3500"/>
                            </p:stCondLst>
                            <p:childTnLst>
                              <p:par>
                                <p:cTn id="9" presetID="10" presetClass="entr" presetSubtype="0" fill="hold" grpId="0" nodeType="afterEffect">
                                  <p:stCondLst>
                                    <p:cond delay="50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3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040" y="346430"/>
            <a:ext cx="12110720" cy="845596"/>
          </a:xfrm>
        </p:spPr>
        <p:txBody>
          <a:bodyPr/>
          <a:lstStyle/>
          <a:p>
            <a:pPr algn="ctr"/>
            <a:r>
              <a:rPr lang="en-US" sz="4400" b="1" dirty="0">
                <a:solidFill>
                  <a:srgbClr val="6C2008"/>
                </a:solidFill>
                <a:latin typeface="+mj-lt"/>
              </a:rPr>
              <a:t>Weekly Log</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19107159"/>
              </p:ext>
            </p:extLst>
          </p:nvPr>
        </p:nvGraphicFramePr>
        <p:xfrm>
          <a:off x="393148" y="3011714"/>
          <a:ext cx="12218504" cy="3279897"/>
        </p:xfrm>
        <a:graphic>
          <a:graphicData uri="http://schemas.openxmlformats.org/drawingml/2006/table">
            <a:tbl>
              <a:tblPr firstRow="1" firstCol="1" bandRow="1">
                <a:tableStyleId>{5C22544A-7EE6-4342-B048-85BDC9FD1C3A}</a:tableStyleId>
              </a:tblPr>
              <a:tblGrid>
                <a:gridCol w="2940142">
                  <a:extLst>
                    <a:ext uri="{9D8B030D-6E8A-4147-A177-3AD203B41FA5}">
                      <a16:colId xmlns:a16="http://schemas.microsoft.com/office/drawing/2014/main" val="20000"/>
                    </a:ext>
                  </a:extLst>
                </a:gridCol>
                <a:gridCol w="3057748">
                  <a:extLst>
                    <a:ext uri="{9D8B030D-6E8A-4147-A177-3AD203B41FA5}">
                      <a16:colId xmlns:a16="http://schemas.microsoft.com/office/drawing/2014/main" val="20001"/>
                    </a:ext>
                  </a:extLst>
                </a:gridCol>
                <a:gridCol w="346867">
                  <a:extLst>
                    <a:ext uri="{9D8B030D-6E8A-4147-A177-3AD203B41FA5}">
                      <a16:colId xmlns:a16="http://schemas.microsoft.com/office/drawing/2014/main" val="20002"/>
                    </a:ext>
                  </a:extLst>
                </a:gridCol>
                <a:gridCol w="1411267">
                  <a:extLst>
                    <a:ext uri="{9D8B030D-6E8A-4147-A177-3AD203B41FA5}">
                      <a16:colId xmlns:a16="http://schemas.microsoft.com/office/drawing/2014/main" val="20003"/>
                    </a:ext>
                  </a:extLst>
                </a:gridCol>
                <a:gridCol w="4462480">
                  <a:extLst>
                    <a:ext uri="{9D8B030D-6E8A-4147-A177-3AD203B41FA5}">
                      <a16:colId xmlns:a16="http://schemas.microsoft.com/office/drawing/2014/main" val="20004"/>
                    </a:ext>
                  </a:extLst>
                </a:gridCol>
              </a:tblGrid>
              <a:tr h="367594">
                <a:tc>
                  <a:txBody>
                    <a:bodyPr/>
                    <a:lstStyle/>
                    <a:p>
                      <a:pPr marL="0" marR="0">
                        <a:spcBef>
                          <a:spcPts val="0"/>
                        </a:spcBef>
                        <a:spcAft>
                          <a:spcPts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pPr>
                      <a:r>
                        <a:rPr lang="en-US" sz="1500" dirty="0">
                          <a:solidFill>
                            <a:schemeClr val="bg1"/>
                          </a:solidFill>
                          <a:effectLst/>
                        </a:rPr>
                        <a:t>MONDAY</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gridSpan="2">
                  <a:txBody>
                    <a:bodyPr/>
                    <a:lstStyle/>
                    <a:p>
                      <a:pPr marL="0" marR="0" algn="r">
                        <a:spcBef>
                          <a:spcPts val="0"/>
                        </a:spcBef>
                        <a:spcAft>
                          <a:spcPts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pPr>
                      <a:r>
                        <a:rPr lang="en-US" sz="1500" dirty="0">
                          <a:solidFill>
                            <a:schemeClr val="bg1"/>
                          </a:solidFill>
                          <a:effectLst/>
                        </a:rPr>
                        <a:t> </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hMerge="1">
                  <a:txBody>
                    <a:bodyPr/>
                    <a:lstStyle/>
                    <a:p>
                      <a:endParaRPr lang="en-US"/>
                    </a:p>
                  </a:txBody>
                  <a:tcPr/>
                </a:tc>
                <a:tc>
                  <a:txBody>
                    <a:bodyPr/>
                    <a:lstStyle/>
                    <a:p>
                      <a:pPr marL="0" marR="0" algn="r">
                        <a:spcBef>
                          <a:spcPts val="0"/>
                        </a:spcBef>
                        <a:spcAft>
                          <a:spcPts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pPr>
                      <a:r>
                        <a:rPr lang="en-US" sz="1500" dirty="0">
                          <a:solidFill>
                            <a:schemeClr val="bg1"/>
                          </a:solidFill>
                          <a:effectLst/>
                        </a:rPr>
                        <a:t>DATE</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pPr>
                      <a:r>
                        <a:rPr lang="en-US" sz="1500" dirty="0">
                          <a:solidFill>
                            <a:schemeClr val="bg1"/>
                          </a:solidFill>
                          <a:effectLst/>
                        </a:rPr>
                        <a:t> </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extLst>
                  <a:ext uri="{0D108BD9-81ED-4DB2-BD59-A6C34878D82A}">
                    <a16:rowId xmlns:a16="http://schemas.microsoft.com/office/drawing/2014/main" val="10000"/>
                  </a:ext>
                </a:extLst>
              </a:tr>
              <a:tr h="1441929">
                <a:tc gridSpan="5">
                  <a:txBody>
                    <a:bodyPr/>
                    <a:lstStyle/>
                    <a:p>
                      <a:pPr marL="0" marR="0">
                        <a:spcBef>
                          <a:spcPts val="0"/>
                        </a:spcBef>
                        <a:spcAft>
                          <a:spcPts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pPr>
                      <a:r>
                        <a:rPr lang="en-US" sz="1500" dirty="0">
                          <a:solidFill>
                            <a:schemeClr val="bg1"/>
                          </a:solidFill>
                          <a:effectLst/>
                        </a:rPr>
                        <a:t> </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1102780">
                <a:tc>
                  <a:txBody>
                    <a:bodyPr/>
                    <a:lstStyle/>
                    <a:p>
                      <a:pPr marL="0" marR="0">
                        <a:spcBef>
                          <a:spcPts val="0"/>
                        </a:spcBef>
                        <a:spcAft>
                          <a:spcPts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pPr>
                      <a:r>
                        <a:rPr lang="en-US" sz="1500" dirty="0">
                          <a:solidFill>
                            <a:schemeClr val="bg1"/>
                          </a:solidFill>
                          <a:effectLst/>
                        </a:rPr>
                        <a:t>INDIVIDUAL SUPERVISION</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pPr>
                      <a:r>
                        <a:rPr lang="en-US" sz="1500">
                          <a:solidFill>
                            <a:schemeClr val="bg1"/>
                          </a:solidFill>
                          <a:effectLst/>
                        </a:rPr>
                        <a:t>GROUP/CLASS SUPERVISION</a:t>
                      </a:r>
                      <a:endParaRPr lang="en-US" sz="13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gridSpan="2">
                  <a:txBody>
                    <a:bodyPr/>
                    <a:lstStyle/>
                    <a:p>
                      <a:pPr marL="0" marR="0">
                        <a:spcBef>
                          <a:spcPts val="0"/>
                        </a:spcBef>
                        <a:spcAft>
                          <a:spcPts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pPr>
                      <a:r>
                        <a:rPr lang="en-US" sz="1500">
                          <a:solidFill>
                            <a:schemeClr val="bg1"/>
                          </a:solidFill>
                          <a:effectLst/>
                        </a:rPr>
                        <a:t>DIRECT SERVICE HOURS</a:t>
                      </a:r>
                      <a:endParaRPr lang="en-US" sz="13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hMerge="1">
                  <a:txBody>
                    <a:bodyPr/>
                    <a:lstStyle/>
                    <a:p>
                      <a:endParaRPr lang="en-US"/>
                    </a:p>
                  </a:txBody>
                  <a:tcPr/>
                </a:tc>
                <a:tc>
                  <a:txBody>
                    <a:bodyPr/>
                    <a:lstStyle/>
                    <a:p>
                      <a:pPr marL="0" marR="0">
                        <a:spcBef>
                          <a:spcPts val="0"/>
                        </a:spcBef>
                        <a:spcAft>
                          <a:spcPts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pPr>
                      <a:r>
                        <a:rPr lang="en-US" sz="1500" dirty="0">
                          <a:solidFill>
                            <a:schemeClr val="bg1"/>
                          </a:solidFill>
                          <a:effectLst/>
                        </a:rPr>
                        <a:t>INDIRECT SERVICE HOURS </a:t>
                      </a:r>
                      <a:r>
                        <a:rPr lang="en-US" sz="900" dirty="0">
                          <a:solidFill>
                            <a:schemeClr val="bg1"/>
                          </a:solidFill>
                          <a:effectLst/>
                        </a:rPr>
                        <a:t>(INCL. SITE SUPERVISION)</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extLst>
                  <a:ext uri="{0D108BD9-81ED-4DB2-BD59-A6C34878D82A}">
                    <a16:rowId xmlns:a16="http://schemas.microsoft.com/office/drawing/2014/main" val="10002"/>
                  </a:ext>
                </a:extLst>
              </a:tr>
              <a:tr h="367594">
                <a:tc>
                  <a:txBody>
                    <a:bodyPr/>
                    <a:lstStyle/>
                    <a:p>
                      <a:pPr marL="0" marR="0">
                        <a:spcBef>
                          <a:spcPts val="0"/>
                        </a:spcBef>
                        <a:spcAft>
                          <a:spcPts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pPr>
                      <a:r>
                        <a:rPr lang="en-US" sz="1500" dirty="0">
                          <a:solidFill>
                            <a:schemeClr val="bg1"/>
                          </a:solidFill>
                          <a:effectLst/>
                        </a:rPr>
                        <a:t> </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pPr>
                      <a:r>
                        <a:rPr lang="en-US" sz="1500" dirty="0">
                          <a:solidFill>
                            <a:schemeClr val="bg1"/>
                          </a:solidFill>
                          <a:effectLst/>
                        </a:rPr>
                        <a:t> </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gridSpan="2">
                  <a:txBody>
                    <a:bodyPr/>
                    <a:lstStyle/>
                    <a:p>
                      <a:pPr marL="0" marR="0">
                        <a:spcBef>
                          <a:spcPts val="0"/>
                        </a:spcBef>
                        <a:spcAft>
                          <a:spcPts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pPr>
                      <a:r>
                        <a:rPr lang="en-US" sz="1500" dirty="0">
                          <a:solidFill>
                            <a:schemeClr val="bg1"/>
                          </a:solidFill>
                          <a:effectLst/>
                        </a:rPr>
                        <a:t> </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hMerge="1">
                  <a:txBody>
                    <a:bodyPr/>
                    <a:lstStyle/>
                    <a:p>
                      <a:endParaRPr lang="en-US"/>
                    </a:p>
                  </a:txBody>
                  <a:tcPr/>
                </a:tc>
                <a:tc>
                  <a:txBody>
                    <a:bodyPr/>
                    <a:lstStyle/>
                    <a:p>
                      <a:pPr marL="0" marR="0">
                        <a:spcBef>
                          <a:spcPts val="0"/>
                        </a:spcBef>
                        <a:spcAft>
                          <a:spcPts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pPr>
                      <a:r>
                        <a:rPr lang="en-US" sz="1500" dirty="0">
                          <a:solidFill>
                            <a:schemeClr val="bg1"/>
                          </a:solidFill>
                          <a:effectLst/>
                        </a:rPr>
                        <a:t> </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extLst>
                  <a:ext uri="{0D108BD9-81ED-4DB2-BD59-A6C34878D82A}">
                    <a16:rowId xmlns:a16="http://schemas.microsoft.com/office/drawing/2014/main" val="10003"/>
                  </a:ext>
                </a:extLst>
              </a:tr>
            </a:tbl>
          </a:graphicData>
        </a:graphic>
      </p:graphicFrame>
      <p:sp>
        <p:nvSpPr>
          <p:cNvPr id="6" name="Rectangle 1"/>
          <p:cNvSpPr>
            <a:spLocks noChangeArrowheads="1"/>
          </p:cNvSpPr>
          <p:nvPr/>
        </p:nvSpPr>
        <p:spPr bwMode="auto">
          <a:xfrm>
            <a:off x="393148" y="1141661"/>
            <a:ext cx="12164612" cy="208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defRPr>
                <a:solidFill>
                  <a:schemeClr val="tx1"/>
                </a:solidFill>
                <a:latin typeface="Arial" panose="020B0604020202020204" pitchFamily="34" charset="0"/>
              </a:defRPr>
            </a:lvl1pPr>
            <a:lvl2pPr eaLnBrk="0" fontAlgn="base" hangingPunct="0">
              <a:spcBef>
                <a:spcPct val="0"/>
              </a:spcBef>
              <a:spcAft>
                <a:spcPct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defRPr>
                <a:solidFill>
                  <a:schemeClr val="tx1"/>
                </a:solidFill>
                <a:latin typeface="Arial" panose="020B0604020202020204" pitchFamily="34" charset="0"/>
              </a:defRPr>
            </a:lvl2pPr>
            <a:lvl3pPr eaLnBrk="0" fontAlgn="base" hangingPunct="0">
              <a:spcBef>
                <a:spcPct val="0"/>
              </a:spcBef>
              <a:spcAft>
                <a:spcPct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defRPr>
                <a:solidFill>
                  <a:schemeClr val="tx1"/>
                </a:solidFill>
                <a:latin typeface="Arial" panose="020B0604020202020204" pitchFamily="34" charset="0"/>
              </a:defRPr>
            </a:lvl3pPr>
            <a:lvl4pPr eaLnBrk="0" fontAlgn="base" hangingPunct="0">
              <a:spcBef>
                <a:spcPct val="0"/>
              </a:spcBef>
              <a:spcAft>
                <a:spcPct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defRPr>
                <a:solidFill>
                  <a:schemeClr val="tx1"/>
                </a:solidFill>
                <a:latin typeface="Arial" panose="020B0604020202020204" pitchFamily="34" charset="0"/>
              </a:defRPr>
            </a:lvl4pPr>
            <a:lvl5pPr eaLnBrk="0" fontAlgn="base" hangingPunct="0">
              <a:spcBef>
                <a:spcPct val="0"/>
              </a:spcBef>
              <a:spcAft>
                <a:spcPct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defRPr>
                <a:solidFill>
                  <a:schemeClr val="tx1"/>
                </a:solidFill>
                <a:latin typeface="Arial" panose="020B0604020202020204" pitchFamily="34" charset="0"/>
              </a:defRPr>
            </a:lvl5pPr>
            <a:lvl6pPr eaLnBrk="0" fontAlgn="base" hangingPunct="0">
              <a:spcBef>
                <a:spcPct val="0"/>
              </a:spcBef>
              <a:spcAft>
                <a:spcPct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defRPr>
                <a:solidFill>
                  <a:schemeClr val="tx1"/>
                </a:solidFill>
                <a:latin typeface="Arial" panose="020B0604020202020204" pitchFamily="34" charset="0"/>
              </a:defRPr>
            </a:lvl6pPr>
            <a:lvl7pPr eaLnBrk="0" fontAlgn="base" hangingPunct="0">
              <a:spcBef>
                <a:spcPct val="0"/>
              </a:spcBef>
              <a:spcAft>
                <a:spcPct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defRPr>
                <a:solidFill>
                  <a:schemeClr val="tx1"/>
                </a:solidFill>
                <a:latin typeface="Arial" panose="020B0604020202020204" pitchFamily="34" charset="0"/>
              </a:defRPr>
            </a:lvl7pPr>
            <a:lvl8pPr eaLnBrk="0" fontAlgn="base" hangingPunct="0">
              <a:spcBef>
                <a:spcPct val="0"/>
              </a:spcBef>
              <a:spcAft>
                <a:spcPct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defRPr>
                <a:solidFill>
                  <a:schemeClr val="tx1"/>
                </a:solidFill>
                <a:latin typeface="Arial" panose="020B0604020202020204" pitchFamily="34" charset="0"/>
              </a:defRPr>
            </a:lvl8pPr>
            <a:lvl9pPr eaLnBrk="0" fontAlgn="base" hangingPunct="0">
              <a:spcBef>
                <a:spcPct val="0"/>
              </a:spcBef>
              <a:spcAft>
                <a:spcPct val="0"/>
              </a:spcAft>
              <a:tabLst>
                <a:tab pos="-685800" algn="l"/>
                <a:tab pos="-457200" algn="l"/>
                <a:tab pos="0" algn="l"/>
                <a:tab pos="457200" algn="l"/>
                <a:tab pos="914400" algn="l"/>
                <a:tab pos="1371600" algn="l"/>
                <a:tab pos="1828800" algn="l"/>
                <a:tab pos="2286000" algn="l"/>
                <a:tab pos="2743200" algn="l"/>
                <a:tab pos="2971800" algn="l"/>
                <a:tab pos="3200400" algn="l"/>
                <a:tab pos="3657600" algn="l"/>
                <a:tab pos="4114800" algn="l"/>
                <a:tab pos="6000750" algn="r"/>
              </a:tabLst>
              <a:defRPr>
                <a:solidFill>
                  <a:schemeClr val="tx1"/>
                </a:solidFill>
                <a:latin typeface="Arial" panose="020B0604020202020204" pitchFamily="34" charset="0"/>
              </a:defRPr>
            </a:lvl9pPr>
          </a:lstStyle>
          <a:p>
            <a:pPr algn="ctr"/>
            <a:r>
              <a:rPr lang="en-US" altLang="en-US" sz="1173" dirty="0">
                <a:solidFill>
                  <a:srgbClr val="000000"/>
                </a:solidFill>
                <a:ea typeface="Times New Roman" panose="02020603050405020304" pitchFamily="18" charset="0"/>
              </a:rPr>
              <a:t>UNIVERSITY OF ARKANSAS AT LITTLE ROCK</a:t>
            </a:r>
            <a:endParaRPr lang="en-US" altLang="en-US" sz="1173" dirty="0"/>
          </a:p>
          <a:p>
            <a:pPr algn="ctr"/>
            <a:r>
              <a:rPr lang="en-US" altLang="en-US" sz="1173" dirty="0">
                <a:solidFill>
                  <a:srgbClr val="000000"/>
                </a:solidFill>
                <a:ea typeface="Times New Roman" panose="02020603050405020304" pitchFamily="18" charset="0"/>
              </a:rPr>
              <a:t>MASTER OF ARTS IN COUNSELING</a:t>
            </a:r>
            <a:endParaRPr lang="en-US" altLang="en-US" sz="1173" dirty="0"/>
          </a:p>
          <a:p>
            <a:pPr algn="ctr"/>
            <a:r>
              <a:rPr lang="en-US" altLang="en-US" sz="1173" dirty="0">
                <a:solidFill>
                  <a:srgbClr val="000000"/>
                </a:solidFill>
                <a:ea typeface="Times New Roman" panose="02020603050405020304" pitchFamily="18" charset="0"/>
              </a:rPr>
              <a:t>WITH EMPHASIS IN REHABILITATION COUNSELING</a:t>
            </a:r>
            <a:r>
              <a:rPr lang="en-US" altLang="en-US" sz="1173" dirty="0">
                <a:solidFill>
                  <a:srgbClr val="800000"/>
                </a:solidFill>
                <a:ea typeface="Times New Roman" panose="02020603050405020304" pitchFamily="18" charset="0"/>
              </a:rPr>
              <a:t>   </a:t>
            </a:r>
            <a:endParaRPr lang="en-US" altLang="en-US" sz="1173" dirty="0"/>
          </a:p>
          <a:p>
            <a:pPr algn="ctr"/>
            <a:r>
              <a:rPr lang="en-US" altLang="en-US" sz="1707" b="1" dirty="0">
                <a:solidFill>
                  <a:srgbClr val="6C2008"/>
                </a:solidFill>
                <a:ea typeface="Times New Roman" panose="02020603050405020304" pitchFamily="18" charset="0"/>
              </a:rPr>
              <a:t>PRACTICUM LOG - COUN 7365</a:t>
            </a:r>
            <a:endParaRPr lang="en-US" altLang="en-US" sz="1493" b="1" i="1" dirty="0">
              <a:solidFill>
                <a:srgbClr val="6C2008"/>
              </a:solidFill>
              <a:ea typeface="Times New Roman" panose="02020603050405020304" pitchFamily="18" charset="0"/>
            </a:endParaRPr>
          </a:p>
          <a:p>
            <a:r>
              <a:rPr lang="en-US" altLang="en-US" sz="1280" b="1" dirty="0">
                <a:solidFill>
                  <a:srgbClr val="000000"/>
                </a:solidFill>
                <a:ea typeface="Times New Roman" panose="02020603050405020304" pitchFamily="18" charset="0"/>
              </a:rPr>
              <a:t>This log is to be completed by the Practicum Student for every week during the Practicum and is to be submitted to the Site Supervisor and to the Faculty Supervisor. Faculty individual and group supervision hours </a:t>
            </a:r>
            <a:r>
              <a:rPr lang="en-US" altLang="en-US" sz="1280" b="1" u="sng" dirty="0">
                <a:solidFill>
                  <a:srgbClr val="000000"/>
                </a:solidFill>
                <a:ea typeface="Times New Roman" panose="02020603050405020304" pitchFamily="18" charset="0"/>
              </a:rPr>
              <a:t>do not</a:t>
            </a:r>
            <a:r>
              <a:rPr lang="en-US" altLang="en-US" sz="1280" b="1" dirty="0">
                <a:solidFill>
                  <a:srgbClr val="000000"/>
                </a:solidFill>
                <a:ea typeface="Times New Roman" panose="02020603050405020304" pitchFamily="18" charset="0"/>
              </a:rPr>
              <a:t> count toward direct and indirect hour. However, site supervision does count toward indirect hours. </a:t>
            </a:r>
            <a:r>
              <a:rPr lang="en-US" altLang="en-US" sz="1280" b="1" u="sng" dirty="0">
                <a:solidFill>
                  <a:srgbClr val="000000"/>
                </a:solidFill>
                <a:ea typeface="Times New Roman" panose="02020603050405020304" pitchFamily="18" charset="0"/>
              </a:rPr>
              <a:t>ALL LOGS ARE TO BE TYPED AND SUBMITTED AS WORD OR PDF DOCUMENTS.</a:t>
            </a:r>
            <a:r>
              <a:rPr lang="en-US" altLang="en-US" sz="1280" b="1" dirty="0">
                <a:solidFill>
                  <a:srgbClr val="000000"/>
                </a:solidFill>
                <a:ea typeface="Times New Roman" panose="02020603050405020304" pitchFamily="18" charset="0"/>
              </a:rPr>
              <a:t> </a:t>
            </a:r>
            <a:endParaRPr lang="en-US" altLang="en-US" sz="1173" dirty="0"/>
          </a:p>
          <a:p>
            <a:r>
              <a:rPr lang="en-US" altLang="en-US" sz="1280" dirty="0">
                <a:solidFill>
                  <a:srgbClr val="000000"/>
                </a:solidFill>
                <a:ea typeface="Times New Roman" panose="02020603050405020304" pitchFamily="18" charset="0"/>
              </a:rPr>
              <a:t>Practicum Student Name: _______________________________________    Week of: ____________________</a:t>
            </a:r>
            <a:endParaRPr lang="en-US" altLang="en-US" sz="1173" dirty="0"/>
          </a:p>
          <a:p>
            <a:r>
              <a:rPr lang="en-US" altLang="en-US" sz="1280" dirty="0">
                <a:solidFill>
                  <a:srgbClr val="000000"/>
                </a:solidFill>
                <a:ea typeface="Times New Roman" panose="02020603050405020304" pitchFamily="18" charset="0"/>
              </a:rPr>
              <a:t>Practicum Site Name:  _______________________________________________________________________</a:t>
            </a:r>
            <a:endParaRPr lang="en-US" altLang="en-US" sz="1173" dirty="0"/>
          </a:p>
          <a:p>
            <a:endParaRPr lang="en-US" altLang="en-US" sz="1920" dirty="0"/>
          </a:p>
        </p:txBody>
      </p:sp>
    </p:spTree>
    <p:extLst>
      <p:ext uri="{BB962C8B-B14F-4D97-AF65-F5344CB8AC3E}">
        <p14:creationId xmlns:p14="http://schemas.microsoft.com/office/powerpoint/2010/main" val="3387823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50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2000"/>
                                        <p:tgtEl>
                                          <p:spTgt spid="6"/>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wipe(up)">
                                      <p:cBhvr>
                                        <p:cTn id="1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040" y="365195"/>
            <a:ext cx="12110720" cy="896045"/>
          </a:xfrm>
        </p:spPr>
        <p:txBody>
          <a:bodyPr/>
          <a:lstStyle/>
          <a:p>
            <a:pPr algn="ctr"/>
            <a:r>
              <a:rPr lang="en-US" sz="4400" b="1" dirty="0">
                <a:solidFill>
                  <a:srgbClr val="6C2008"/>
                </a:solidFill>
                <a:latin typeface="+mj-lt"/>
              </a:rPr>
              <a:t>Weekly Log</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10517381"/>
              </p:ext>
            </p:extLst>
          </p:nvPr>
        </p:nvGraphicFramePr>
        <p:xfrm>
          <a:off x="447040" y="1918306"/>
          <a:ext cx="12232640" cy="3951894"/>
        </p:xfrm>
        <a:graphic>
          <a:graphicData uri="http://schemas.openxmlformats.org/drawingml/2006/table">
            <a:tbl>
              <a:tblPr firstRow="1" firstCol="1">
                <a:tableStyleId>{5C22544A-7EE6-4342-B048-85BDC9FD1C3A}</a:tableStyleId>
              </a:tblPr>
              <a:tblGrid>
                <a:gridCol w="7322778">
                  <a:extLst>
                    <a:ext uri="{9D8B030D-6E8A-4147-A177-3AD203B41FA5}">
                      <a16:colId xmlns:a16="http://schemas.microsoft.com/office/drawing/2014/main" val="20000"/>
                    </a:ext>
                  </a:extLst>
                </a:gridCol>
                <a:gridCol w="2252961">
                  <a:extLst>
                    <a:ext uri="{9D8B030D-6E8A-4147-A177-3AD203B41FA5}">
                      <a16:colId xmlns:a16="http://schemas.microsoft.com/office/drawing/2014/main" val="20001"/>
                    </a:ext>
                  </a:extLst>
                </a:gridCol>
                <a:gridCol w="307222">
                  <a:extLst>
                    <a:ext uri="{9D8B030D-6E8A-4147-A177-3AD203B41FA5}">
                      <a16:colId xmlns:a16="http://schemas.microsoft.com/office/drawing/2014/main" val="20002"/>
                    </a:ext>
                  </a:extLst>
                </a:gridCol>
                <a:gridCol w="2349679">
                  <a:extLst>
                    <a:ext uri="{9D8B030D-6E8A-4147-A177-3AD203B41FA5}">
                      <a16:colId xmlns:a16="http://schemas.microsoft.com/office/drawing/2014/main" val="20003"/>
                    </a:ext>
                  </a:extLst>
                </a:gridCol>
              </a:tblGrid>
              <a:tr h="658649">
                <a:tc>
                  <a:txBody>
                    <a:bodyPr/>
                    <a:lstStyle/>
                    <a:p>
                      <a:pPr marL="0" marR="0" algn="ctr">
                        <a:spcBef>
                          <a:spcPts val="0"/>
                        </a:spcBef>
                        <a:spcAft>
                          <a:spcPts val="0"/>
                        </a:spcAft>
                      </a:pPr>
                      <a:r>
                        <a:rPr lang="en-US" sz="1300" dirty="0">
                          <a:solidFill>
                            <a:schemeClr val="bg1"/>
                          </a:solidFill>
                          <a:effectLst/>
                        </a:rPr>
                        <a:t>CATEGORY</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lgn="ctr">
                        <a:spcBef>
                          <a:spcPts val="0"/>
                        </a:spcBef>
                        <a:spcAft>
                          <a:spcPts val="0"/>
                        </a:spcAft>
                      </a:pPr>
                      <a:r>
                        <a:rPr lang="en-US" sz="1300" dirty="0">
                          <a:solidFill>
                            <a:schemeClr val="bg1"/>
                          </a:solidFill>
                          <a:effectLst/>
                        </a:rPr>
                        <a:t>WEEKLY TOTAL</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lgn="ctr">
                        <a:spcBef>
                          <a:spcPts val="0"/>
                        </a:spcBef>
                        <a:spcAft>
                          <a:spcPts val="0"/>
                        </a:spcAft>
                      </a:pPr>
                      <a:r>
                        <a:rPr lang="en-US" sz="1300" dirty="0">
                          <a:solidFill>
                            <a:schemeClr val="bg1"/>
                          </a:solidFill>
                          <a:effectLst/>
                        </a:rPr>
                        <a:t> </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lgn="ctr">
                        <a:spcBef>
                          <a:spcPts val="0"/>
                        </a:spcBef>
                        <a:spcAft>
                          <a:spcPts val="0"/>
                        </a:spcAft>
                      </a:pPr>
                      <a:r>
                        <a:rPr lang="en-US" sz="1300" dirty="0">
                          <a:solidFill>
                            <a:schemeClr val="bg1"/>
                          </a:solidFill>
                          <a:effectLst/>
                        </a:rPr>
                        <a:t>SEMESTER TOTAL</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extLst>
                  <a:ext uri="{0D108BD9-81ED-4DB2-BD59-A6C34878D82A}">
                    <a16:rowId xmlns:a16="http://schemas.microsoft.com/office/drawing/2014/main" val="10000"/>
                  </a:ext>
                </a:extLst>
              </a:tr>
              <a:tr h="658649">
                <a:tc>
                  <a:txBody>
                    <a:bodyPr/>
                    <a:lstStyle/>
                    <a:p>
                      <a:pPr marL="0" marR="0">
                        <a:spcBef>
                          <a:spcPts val="0"/>
                        </a:spcBef>
                        <a:spcAft>
                          <a:spcPts val="0"/>
                        </a:spcAft>
                      </a:pPr>
                      <a:r>
                        <a:rPr lang="en-US" sz="1300" dirty="0">
                          <a:solidFill>
                            <a:schemeClr val="bg1"/>
                          </a:solidFill>
                          <a:effectLst/>
                        </a:rPr>
                        <a:t>INDIVIDUAL SUPERVISION HOURS</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pPr>
                      <a:r>
                        <a:rPr lang="en-US" sz="1300">
                          <a:solidFill>
                            <a:schemeClr val="bg1"/>
                          </a:solidFill>
                          <a:effectLst/>
                        </a:rPr>
                        <a:t> </a:t>
                      </a:r>
                      <a:endParaRPr lang="en-US" sz="13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pPr>
                      <a:r>
                        <a:rPr lang="en-US" sz="1300">
                          <a:solidFill>
                            <a:schemeClr val="bg1"/>
                          </a:solidFill>
                          <a:effectLst/>
                        </a:rPr>
                        <a:t> </a:t>
                      </a:r>
                      <a:endParaRPr lang="en-US" sz="13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pPr>
                      <a:r>
                        <a:rPr lang="en-US" sz="1300" dirty="0">
                          <a:solidFill>
                            <a:schemeClr val="bg1"/>
                          </a:solidFill>
                          <a:effectLst/>
                        </a:rPr>
                        <a:t> </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extLst>
                  <a:ext uri="{0D108BD9-81ED-4DB2-BD59-A6C34878D82A}">
                    <a16:rowId xmlns:a16="http://schemas.microsoft.com/office/drawing/2014/main" val="10001"/>
                  </a:ext>
                </a:extLst>
              </a:tr>
              <a:tr h="658649">
                <a:tc>
                  <a:txBody>
                    <a:bodyPr/>
                    <a:lstStyle/>
                    <a:p>
                      <a:pPr marL="0" marR="0">
                        <a:spcBef>
                          <a:spcPts val="0"/>
                        </a:spcBef>
                        <a:spcAft>
                          <a:spcPts val="0"/>
                        </a:spcAft>
                      </a:pPr>
                      <a:r>
                        <a:rPr lang="en-US" sz="1300" dirty="0">
                          <a:solidFill>
                            <a:schemeClr val="bg1"/>
                          </a:solidFill>
                          <a:effectLst/>
                        </a:rPr>
                        <a:t>GROUP/CLASS SUPERVISION HOURS</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pPr>
                      <a:r>
                        <a:rPr lang="en-US" sz="1300">
                          <a:solidFill>
                            <a:schemeClr val="bg1"/>
                          </a:solidFill>
                          <a:effectLst/>
                        </a:rPr>
                        <a:t> </a:t>
                      </a:r>
                      <a:endParaRPr lang="en-US" sz="13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pPr>
                      <a:r>
                        <a:rPr lang="en-US" sz="1300">
                          <a:solidFill>
                            <a:schemeClr val="bg1"/>
                          </a:solidFill>
                          <a:effectLst/>
                        </a:rPr>
                        <a:t> </a:t>
                      </a:r>
                      <a:endParaRPr lang="en-US" sz="13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pPr>
                      <a:r>
                        <a:rPr lang="en-US" sz="1300" dirty="0">
                          <a:solidFill>
                            <a:schemeClr val="bg1"/>
                          </a:solidFill>
                          <a:effectLst/>
                        </a:rPr>
                        <a:t> </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extLst>
                  <a:ext uri="{0D108BD9-81ED-4DB2-BD59-A6C34878D82A}">
                    <a16:rowId xmlns:a16="http://schemas.microsoft.com/office/drawing/2014/main" val="10002"/>
                  </a:ext>
                </a:extLst>
              </a:tr>
              <a:tr h="658649">
                <a:tc>
                  <a:txBody>
                    <a:bodyPr/>
                    <a:lstStyle/>
                    <a:p>
                      <a:pPr marL="0" marR="0">
                        <a:spcBef>
                          <a:spcPts val="0"/>
                        </a:spcBef>
                        <a:spcAft>
                          <a:spcPts val="0"/>
                        </a:spcAft>
                      </a:pPr>
                      <a:r>
                        <a:rPr lang="en-US" sz="1300" dirty="0">
                          <a:solidFill>
                            <a:schemeClr val="bg1"/>
                          </a:solidFill>
                          <a:effectLst/>
                        </a:rPr>
                        <a:t>DIRECT SERVICE HOURS</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pPr>
                      <a:r>
                        <a:rPr lang="en-US" sz="1300">
                          <a:solidFill>
                            <a:schemeClr val="bg1"/>
                          </a:solidFill>
                          <a:effectLst/>
                        </a:rPr>
                        <a:t> </a:t>
                      </a:r>
                      <a:endParaRPr lang="en-US" sz="13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pPr>
                      <a:r>
                        <a:rPr lang="en-US" sz="1300">
                          <a:solidFill>
                            <a:schemeClr val="bg1"/>
                          </a:solidFill>
                          <a:effectLst/>
                        </a:rPr>
                        <a:t> </a:t>
                      </a:r>
                      <a:endParaRPr lang="en-US" sz="13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pPr>
                      <a:r>
                        <a:rPr lang="en-US" sz="1300" dirty="0">
                          <a:solidFill>
                            <a:schemeClr val="bg1"/>
                          </a:solidFill>
                          <a:effectLst/>
                        </a:rPr>
                        <a:t> </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extLst>
                  <a:ext uri="{0D108BD9-81ED-4DB2-BD59-A6C34878D82A}">
                    <a16:rowId xmlns:a16="http://schemas.microsoft.com/office/drawing/2014/main" val="10003"/>
                  </a:ext>
                </a:extLst>
              </a:tr>
              <a:tr h="658649">
                <a:tc>
                  <a:txBody>
                    <a:bodyPr/>
                    <a:lstStyle/>
                    <a:p>
                      <a:pPr marL="0" marR="0">
                        <a:spcBef>
                          <a:spcPts val="0"/>
                        </a:spcBef>
                        <a:spcAft>
                          <a:spcPts val="0"/>
                        </a:spcAft>
                      </a:pPr>
                      <a:r>
                        <a:rPr lang="en-US" sz="1300" dirty="0">
                          <a:solidFill>
                            <a:schemeClr val="bg1"/>
                          </a:solidFill>
                          <a:effectLst/>
                        </a:rPr>
                        <a:t>INDIRECT SERVICE HOURS </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pPr>
                      <a:r>
                        <a:rPr lang="en-US" sz="1300">
                          <a:solidFill>
                            <a:schemeClr val="bg1"/>
                          </a:solidFill>
                          <a:effectLst/>
                        </a:rPr>
                        <a:t> </a:t>
                      </a:r>
                      <a:endParaRPr lang="en-US" sz="13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pPr>
                      <a:r>
                        <a:rPr lang="en-US" sz="1300">
                          <a:solidFill>
                            <a:schemeClr val="bg1"/>
                          </a:solidFill>
                          <a:effectLst/>
                        </a:rPr>
                        <a:t> </a:t>
                      </a:r>
                      <a:endParaRPr lang="en-US" sz="13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pPr>
                      <a:r>
                        <a:rPr lang="en-US" sz="1300" dirty="0">
                          <a:solidFill>
                            <a:schemeClr val="bg1"/>
                          </a:solidFill>
                          <a:effectLst/>
                        </a:rPr>
                        <a:t> </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extLst>
                  <a:ext uri="{0D108BD9-81ED-4DB2-BD59-A6C34878D82A}">
                    <a16:rowId xmlns:a16="http://schemas.microsoft.com/office/drawing/2014/main" val="10004"/>
                  </a:ext>
                </a:extLst>
              </a:tr>
              <a:tr h="658649">
                <a:tc>
                  <a:txBody>
                    <a:bodyPr/>
                    <a:lstStyle/>
                    <a:p>
                      <a:pPr marL="0" marR="0">
                        <a:spcBef>
                          <a:spcPts val="0"/>
                        </a:spcBef>
                        <a:spcAft>
                          <a:spcPts val="0"/>
                        </a:spcAft>
                      </a:pPr>
                      <a:r>
                        <a:rPr lang="en-US" sz="1300" dirty="0">
                          <a:solidFill>
                            <a:schemeClr val="bg1"/>
                          </a:solidFill>
                          <a:effectLst/>
                        </a:rPr>
                        <a:t>TOTAL DIRECT AND INDIRECT SERVICE HOURS</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pPr>
                      <a:r>
                        <a:rPr lang="en-US" sz="1300" dirty="0">
                          <a:solidFill>
                            <a:schemeClr val="bg1"/>
                          </a:solidFill>
                          <a:effectLst/>
                        </a:rPr>
                        <a:t> </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pPr>
                      <a:r>
                        <a:rPr lang="en-US" sz="1300">
                          <a:solidFill>
                            <a:schemeClr val="bg1"/>
                          </a:solidFill>
                          <a:effectLst/>
                        </a:rPr>
                        <a:t> </a:t>
                      </a:r>
                      <a:endParaRPr lang="en-US" sz="13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tc>
                  <a:txBody>
                    <a:bodyPr/>
                    <a:lstStyle/>
                    <a:p>
                      <a:pPr marL="0" marR="0">
                        <a:spcBef>
                          <a:spcPts val="0"/>
                        </a:spcBef>
                        <a:spcAft>
                          <a:spcPts val="0"/>
                        </a:spcAft>
                      </a:pPr>
                      <a:r>
                        <a:rPr lang="en-US" sz="1300" dirty="0">
                          <a:solidFill>
                            <a:schemeClr val="bg1"/>
                          </a:solidFill>
                          <a:effectLst/>
                        </a:rPr>
                        <a:t> </a:t>
                      </a:r>
                      <a:endParaRPr lang="en-US" sz="13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73152" marR="73152" marT="0" marB="0">
                    <a:solidFill>
                      <a:srgbClr val="660033"/>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472492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28831"/>
            <a:ext cx="13004800" cy="872969"/>
          </a:xfrm>
        </p:spPr>
        <p:txBody>
          <a:bodyPr>
            <a:noAutofit/>
          </a:bodyPr>
          <a:lstStyle/>
          <a:p>
            <a:pPr algn="ctr"/>
            <a:r>
              <a:rPr lang="en-US" sz="4400" b="1" dirty="0">
                <a:solidFill>
                  <a:srgbClr val="6C2008"/>
                </a:solidFill>
              </a:rPr>
              <a:t>Weekly Log Entries</a:t>
            </a:r>
            <a:br>
              <a:rPr lang="en-US" sz="4400" dirty="0">
                <a:solidFill>
                  <a:srgbClr val="660033"/>
                </a:solidFill>
              </a:rPr>
            </a:br>
            <a:endParaRPr lang="en-US" sz="4400" dirty="0"/>
          </a:p>
        </p:txBody>
      </p:sp>
      <p:sp>
        <p:nvSpPr>
          <p:cNvPr id="3" name="Content Placeholder 2"/>
          <p:cNvSpPr>
            <a:spLocks noGrp="1"/>
          </p:cNvSpPr>
          <p:nvPr>
            <p:ph idx="1"/>
          </p:nvPr>
        </p:nvSpPr>
        <p:spPr>
          <a:xfrm>
            <a:off x="457200" y="1639732"/>
            <a:ext cx="12433852" cy="4224356"/>
          </a:xfrm>
        </p:spPr>
        <p:txBody>
          <a:bodyPr>
            <a:normAutofit/>
          </a:bodyPr>
          <a:lstStyle/>
          <a:p>
            <a:pPr marL="0" indent="0">
              <a:buNone/>
            </a:pPr>
            <a:r>
              <a:rPr lang="en-US" sz="2800" b="1" dirty="0">
                <a:solidFill>
                  <a:srgbClr val="6C2008"/>
                </a:solidFill>
              </a:rPr>
              <a:t>Direct Service </a:t>
            </a:r>
            <a:r>
              <a:rPr lang="en-US" sz="2800" dirty="0">
                <a:solidFill>
                  <a:srgbClr val="6C2008"/>
                </a:solidFill>
              </a:rPr>
              <a:t>- supervised use of counseling, consultation, or related professional skills with actual clients (can be individuals, couples, families, or groups) for the purpose of fostering social, cognitive, behavioral, and/or affective change. These activities must involve interaction with others and may include: (1) assessment, (2) counseling, (3) psycho-educational activities, and (4) consultation. </a:t>
            </a:r>
          </a:p>
          <a:p>
            <a:pPr marL="0" indent="0">
              <a:buNone/>
            </a:pPr>
            <a:endParaRPr lang="en-US" sz="1400" dirty="0">
              <a:solidFill>
                <a:srgbClr val="6C2008"/>
              </a:solidFill>
            </a:endParaRPr>
          </a:p>
          <a:p>
            <a:pPr marL="0" indent="0">
              <a:buNone/>
            </a:pPr>
            <a:r>
              <a:rPr lang="en-US" sz="2800" dirty="0">
                <a:solidFill>
                  <a:srgbClr val="6C2008"/>
                </a:solidFill>
              </a:rPr>
              <a:t>The following would </a:t>
            </a:r>
            <a:r>
              <a:rPr lang="en-US" sz="2800" u="sng" dirty="0">
                <a:solidFill>
                  <a:srgbClr val="6C2008"/>
                </a:solidFill>
              </a:rPr>
              <a:t>not</a:t>
            </a:r>
            <a:r>
              <a:rPr lang="en-US" sz="2800" dirty="0">
                <a:solidFill>
                  <a:srgbClr val="6C2008"/>
                </a:solidFill>
              </a:rPr>
              <a:t> be considered direct service: (1) observing others providing counseling or related services, (2) record keeping, (3) administrative duties, (4) clinical and/or administrative supervision. </a:t>
            </a:r>
          </a:p>
        </p:txBody>
      </p:sp>
    </p:spTree>
    <p:extLst>
      <p:ext uri="{BB962C8B-B14F-4D97-AF65-F5344CB8AC3E}">
        <p14:creationId xmlns:p14="http://schemas.microsoft.com/office/powerpoint/2010/main" val="2355129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391" y="279919"/>
            <a:ext cx="13004800" cy="791884"/>
          </a:xfrm>
        </p:spPr>
        <p:txBody>
          <a:bodyPr>
            <a:noAutofit/>
          </a:bodyPr>
          <a:lstStyle/>
          <a:p>
            <a:pPr algn="ctr"/>
            <a:r>
              <a:rPr lang="en-US" sz="4400" b="1" dirty="0">
                <a:solidFill>
                  <a:srgbClr val="6C2008"/>
                </a:solidFill>
              </a:rPr>
              <a:t>Faculty Responsibilities</a:t>
            </a:r>
            <a:br>
              <a:rPr lang="en-US" sz="4400" dirty="0">
                <a:solidFill>
                  <a:srgbClr val="660033"/>
                </a:solidFill>
              </a:rPr>
            </a:br>
            <a:endParaRPr lang="en-US" sz="4400" dirty="0"/>
          </a:p>
        </p:txBody>
      </p:sp>
      <p:sp>
        <p:nvSpPr>
          <p:cNvPr id="3" name="Content Placeholder 2"/>
          <p:cNvSpPr>
            <a:spLocks noGrp="1"/>
          </p:cNvSpPr>
          <p:nvPr>
            <p:ph idx="1"/>
          </p:nvPr>
        </p:nvSpPr>
        <p:spPr>
          <a:xfrm>
            <a:off x="459408" y="1815008"/>
            <a:ext cx="12085983" cy="3685183"/>
          </a:xfrm>
        </p:spPr>
        <p:txBody>
          <a:bodyPr/>
          <a:lstStyle/>
          <a:p>
            <a:r>
              <a:rPr lang="en-US" sz="2800" dirty="0">
                <a:solidFill>
                  <a:srgbClr val="6C2008"/>
                </a:solidFill>
              </a:rPr>
              <a:t>Provide an average of 1 hour per week of individual supervision for each student in the section</a:t>
            </a:r>
          </a:p>
          <a:p>
            <a:r>
              <a:rPr lang="en-US" sz="2800" dirty="0">
                <a:solidFill>
                  <a:srgbClr val="6C2008"/>
                </a:solidFill>
              </a:rPr>
              <a:t>Provide an average of 1</a:t>
            </a:r>
            <a:r>
              <a:rPr lang="en-US" altLang="en-US" sz="2800" dirty="0">
                <a:solidFill>
                  <a:srgbClr val="660033"/>
                </a:solidFill>
              </a:rPr>
              <a:t> ½</a:t>
            </a:r>
            <a:r>
              <a:rPr lang="en-US" sz="2800" baseline="30000" dirty="0">
                <a:solidFill>
                  <a:srgbClr val="6C2008"/>
                </a:solidFill>
              </a:rPr>
              <a:t> </a:t>
            </a:r>
            <a:r>
              <a:rPr lang="en-US" sz="2800" dirty="0">
                <a:solidFill>
                  <a:srgbClr val="6C2008"/>
                </a:solidFill>
              </a:rPr>
              <a:t>hours per week of group supervision for each course section</a:t>
            </a:r>
          </a:p>
          <a:p>
            <a:r>
              <a:rPr lang="en-US" sz="2800" dirty="0">
                <a:solidFill>
                  <a:srgbClr val="6C2008"/>
                </a:solidFill>
              </a:rPr>
              <a:t>Review, analyze and grade all assignments, weekly logs and participation</a:t>
            </a:r>
          </a:p>
          <a:p>
            <a:r>
              <a:rPr lang="en-US" sz="2800" dirty="0">
                <a:solidFill>
                  <a:srgbClr val="6C2008"/>
                </a:solidFill>
              </a:rPr>
              <a:t>Identify and resolve problems involving satisfactory progress, satisfactory skill level, ethical standards, compliance with school and site policies/procedures/standards and client care</a:t>
            </a:r>
          </a:p>
          <a:p>
            <a:endParaRPr lang="en-US" dirty="0">
              <a:solidFill>
                <a:srgbClr val="660033"/>
              </a:solidFill>
            </a:endParaRPr>
          </a:p>
        </p:txBody>
      </p:sp>
    </p:spTree>
    <p:extLst>
      <p:ext uri="{BB962C8B-B14F-4D97-AF65-F5344CB8AC3E}">
        <p14:creationId xmlns:p14="http://schemas.microsoft.com/office/powerpoint/2010/main" val="1675961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2000"/>
                                        <p:tgtEl>
                                          <p:spTgt spid="3">
                                            <p:txEl>
                                              <p:pRg st="2" end="2"/>
                                            </p:txEl>
                                          </p:spTgt>
                                        </p:tgtEl>
                                      </p:cBhvr>
                                    </p:animEffect>
                                  </p:childTnLst>
                                </p:cTn>
                              </p:par>
                            </p:childTnLst>
                          </p:cTn>
                        </p:par>
                        <p:par>
                          <p:cTn id="16" fill="hold">
                            <p:stCondLst>
                              <p:cond delay="7500"/>
                            </p:stCondLst>
                            <p:childTnLst>
                              <p:par>
                                <p:cTn id="17" presetID="22" presetClass="entr" presetSubtype="1" fill="hold" nodeType="afterEffect">
                                  <p:stCondLst>
                                    <p:cond delay="5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950" y="381665"/>
            <a:ext cx="13004800" cy="1328752"/>
          </a:xfrm>
        </p:spPr>
        <p:txBody>
          <a:bodyPr>
            <a:noAutofit/>
          </a:bodyPr>
          <a:lstStyle/>
          <a:p>
            <a:pPr algn="ctr"/>
            <a:r>
              <a:rPr lang="en-US" altLang="en-US" sz="4400" b="1" dirty="0">
                <a:solidFill>
                  <a:srgbClr val="660033"/>
                </a:solidFill>
                <a:latin typeface="+mn-lt"/>
                <a:cs typeface="Times New Roman" panose="02020603050405020304" pitchFamily="18" charset="0"/>
              </a:rPr>
              <a:t>Supervisor Qualifications</a:t>
            </a:r>
            <a:br>
              <a:rPr lang="en-US" sz="4400" dirty="0">
                <a:solidFill>
                  <a:srgbClr val="660033"/>
                </a:solidFill>
                <a:latin typeface="+mn-lt"/>
                <a:cs typeface="Times New Roman" panose="02020603050405020304" pitchFamily="18" charset="0"/>
              </a:rPr>
            </a:br>
            <a:endParaRPr lang="en-US" sz="4400" dirty="0">
              <a:latin typeface="+mn-lt"/>
              <a:cs typeface="Times New Roman" panose="02020603050405020304" pitchFamily="18" charset="0"/>
            </a:endParaRPr>
          </a:p>
        </p:txBody>
      </p:sp>
      <p:sp>
        <p:nvSpPr>
          <p:cNvPr id="3" name="Content Placeholder 2"/>
          <p:cNvSpPr>
            <a:spLocks noGrp="1"/>
          </p:cNvSpPr>
          <p:nvPr>
            <p:ph idx="1"/>
          </p:nvPr>
        </p:nvSpPr>
        <p:spPr>
          <a:xfrm>
            <a:off x="296850" y="1455972"/>
            <a:ext cx="12609002" cy="4735443"/>
          </a:xfrm>
        </p:spPr>
        <p:txBody>
          <a:bodyPr>
            <a:normAutofit/>
          </a:bodyPr>
          <a:lstStyle/>
          <a:p>
            <a:pPr marL="0" indent="0" eaLnBrk="0" fontAlgn="base" hangingPunct="0">
              <a:spcBef>
                <a:spcPct val="0"/>
              </a:spcBef>
              <a:spcAft>
                <a:spcPct val="0"/>
              </a:spcAft>
              <a:buNone/>
            </a:pPr>
            <a:r>
              <a:rPr lang="en-US" sz="2800" dirty="0">
                <a:solidFill>
                  <a:srgbClr val="660033"/>
                </a:solidFill>
                <a:latin typeface="Georgia" panose="02040502050405020303" pitchFamily="18" charset="0"/>
                <a:cs typeface="Times New Roman" panose="02020603050405020304" pitchFamily="18" charset="0"/>
              </a:rPr>
              <a:t>CACREP 2016 STANDARDS SECTION 3: PROFESSIONAL PRACTICE</a:t>
            </a:r>
          </a:p>
          <a:p>
            <a:pPr marL="0" indent="0" eaLnBrk="0" fontAlgn="base" hangingPunct="0">
              <a:spcBef>
                <a:spcPct val="0"/>
              </a:spcBef>
              <a:spcAft>
                <a:spcPct val="0"/>
              </a:spcAft>
              <a:buNone/>
            </a:pPr>
            <a:endParaRPr lang="en-US" altLang="en-US" sz="2800" dirty="0">
              <a:solidFill>
                <a:srgbClr val="660033"/>
              </a:solidFill>
              <a:latin typeface="Georgia" panose="02040502050405020303" pitchFamily="18" charset="0"/>
              <a:cs typeface="Times New Roman" panose="02020603050405020304" pitchFamily="18" charset="0"/>
            </a:endParaRPr>
          </a:p>
          <a:p>
            <a:pPr marL="0" indent="0" eaLnBrk="0" fontAlgn="base" hangingPunct="0">
              <a:spcBef>
                <a:spcPct val="0"/>
              </a:spcBef>
              <a:spcAft>
                <a:spcPct val="0"/>
              </a:spcAft>
              <a:buNone/>
            </a:pPr>
            <a:r>
              <a:rPr lang="en-US" altLang="en-US" sz="2800" dirty="0">
                <a:solidFill>
                  <a:srgbClr val="660033"/>
                </a:solidFill>
                <a:latin typeface="Georgia" panose="02040502050405020303" pitchFamily="18" charset="0"/>
                <a:cs typeface="Times New Roman" panose="02020603050405020304" pitchFamily="18" charset="0"/>
              </a:rPr>
              <a:t>P. Site supervisors have (1) a minimum of a master’s degree, preferably in counseling, or a related profession; (2) relevant certifications and/or licenses; (3) a minimum of two years of pertinent professional experience in the specialty area in which the student is enrolled; (4) knowledge of the program’s expectations, requirements, and evaluation procedures for students; and (5) relevant training in counseling supervision.</a:t>
            </a:r>
          </a:p>
          <a:p>
            <a:pPr marL="0" indent="0" eaLnBrk="0" fontAlgn="base" hangingPunct="0">
              <a:spcBef>
                <a:spcPct val="0"/>
              </a:spcBef>
              <a:spcAft>
                <a:spcPct val="0"/>
              </a:spcAft>
              <a:buNone/>
            </a:pPr>
            <a:endParaRPr lang="en-US" altLang="en-US" sz="2800" dirty="0">
              <a:solidFill>
                <a:srgbClr val="660033"/>
              </a:solidFill>
              <a:latin typeface="Georgia" panose="02040502050405020303" pitchFamily="18" charset="0"/>
              <a:cs typeface="Times New Roman" panose="02020603050405020304" pitchFamily="18" charset="0"/>
            </a:endParaRPr>
          </a:p>
          <a:p>
            <a:pPr marL="0" indent="0" eaLnBrk="0" fontAlgn="base" hangingPunct="0">
              <a:spcBef>
                <a:spcPct val="0"/>
              </a:spcBef>
              <a:spcAft>
                <a:spcPct val="0"/>
              </a:spcAft>
              <a:buNone/>
            </a:pPr>
            <a:r>
              <a:rPr lang="en-US" altLang="en-US" sz="2800" dirty="0">
                <a:solidFill>
                  <a:srgbClr val="660033"/>
                </a:solidFill>
                <a:latin typeface="Georgia" panose="02040502050405020303" pitchFamily="18" charset="0"/>
                <a:cs typeface="Times New Roman" panose="02020603050405020304" pitchFamily="18" charset="0"/>
              </a:rPr>
              <a:t>Q. Orientation, consultation, and professional development opportunities are provided by counselor education program faculty to site supervisors. </a:t>
            </a:r>
          </a:p>
          <a:p>
            <a:pPr marL="0" indent="0" eaLnBrk="0" fontAlgn="base" hangingPunct="0">
              <a:spcBef>
                <a:spcPct val="0"/>
              </a:spcBef>
              <a:spcAft>
                <a:spcPct val="0"/>
              </a:spcAft>
              <a:buNone/>
            </a:pPr>
            <a:endParaRPr lang="en-US" altLang="en-US" sz="2800" dirty="0">
              <a:solidFill>
                <a:srgbClr val="660033"/>
              </a:solidFill>
              <a:latin typeface="Georgia" panose="02040502050405020303" pitchFamily="18" charset="0"/>
            </a:endParaRPr>
          </a:p>
          <a:p>
            <a:endParaRPr lang="en-US" sz="2800" dirty="0">
              <a:latin typeface="Georgia" panose="02040502050405020303" pitchFamily="18" charset="0"/>
            </a:endParaRPr>
          </a:p>
        </p:txBody>
      </p:sp>
    </p:spTree>
    <p:extLst>
      <p:ext uri="{BB962C8B-B14F-4D97-AF65-F5344CB8AC3E}">
        <p14:creationId xmlns:p14="http://schemas.microsoft.com/office/powerpoint/2010/main" val="4131125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up)">
                                      <p:cBhvr>
                                        <p:cTn id="7" dur="2000"/>
                                        <p:tgtEl>
                                          <p:spTgt spid="3">
                                            <p:txEl>
                                              <p:pRg st="2" end="2"/>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up)">
                                      <p:cBhvr>
                                        <p:cTn id="11" dur="2000"/>
                                        <p:tgtEl>
                                          <p:spTgt spid="3">
                                            <p:txEl>
                                              <p:pRg st="0" end="0"/>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wipe(up)">
                                      <p:cBhvr>
                                        <p:cTn id="15"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6300"/>
            <a:ext cx="13004800" cy="957051"/>
          </a:xfrm>
        </p:spPr>
        <p:txBody>
          <a:bodyPr>
            <a:noAutofit/>
          </a:bodyPr>
          <a:lstStyle/>
          <a:p>
            <a:pPr algn="ctr"/>
            <a:r>
              <a:rPr lang="en-US" sz="4400" b="1" dirty="0">
                <a:solidFill>
                  <a:srgbClr val="6C2008"/>
                </a:solidFill>
              </a:rPr>
              <a:t>Site Supervisor Responsibilities</a:t>
            </a:r>
            <a:br>
              <a:rPr lang="en-US" sz="4400" b="1" dirty="0">
                <a:solidFill>
                  <a:srgbClr val="6C2008"/>
                </a:solidFill>
              </a:rPr>
            </a:br>
            <a:endParaRPr lang="en-US" sz="4400" b="1" dirty="0">
              <a:solidFill>
                <a:srgbClr val="6C2008"/>
              </a:solidFill>
            </a:endParaRPr>
          </a:p>
        </p:txBody>
      </p:sp>
      <p:sp>
        <p:nvSpPr>
          <p:cNvPr id="3" name="Content Placeholder 2"/>
          <p:cNvSpPr>
            <a:spLocks noGrp="1"/>
          </p:cNvSpPr>
          <p:nvPr>
            <p:ph idx="1"/>
          </p:nvPr>
        </p:nvSpPr>
        <p:spPr>
          <a:xfrm>
            <a:off x="455656" y="1799845"/>
            <a:ext cx="12312153" cy="4670529"/>
          </a:xfrm>
        </p:spPr>
        <p:txBody>
          <a:bodyPr/>
          <a:lstStyle/>
          <a:p>
            <a:r>
              <a:rPr lang="en-US" sz="2800" dirty="0">
                <a:solidFill>
                  <a:srgbClr val="6C2008"/>
                </a:solidFill>
              </a:rPr>
              <a:t>Provide  an average of 1 hour per week of individual supervision for each student in the section</a:t>
            </a:r>
          </a:p>
          <a:p>
            <a:r>
              <a:rPr lang="en-US" sz="2800" dirty="0">
                <a:solidFill>
                  <a:srgbClr val="6C2008"/>
                </a:solidFill>
              </a:rPr>
              <a:t>Provide training, space, equipment and support needed to complete the objectives of the course</a:t>
            </a:r>
          </a:p>
          <a:p>
            <a:r>
              <a:rPr lang="en-US" sz="2800" dirty="0">
                <a:solidFill>
                  <a:srgbClr val="6C2008"/>
                </a:solidFill>
              </a:rPr>
              <a:t>Monitor and provide feedback on the student’s performance</a:t>
            </a:r>
          </a:p>
          <a:p>
            <a:r>
              <a:rPr lang="en-US" sz="2800" dirty="0">
                <a:solidFill>
                  <a:srgbClr val="6C2008"/>
                </a:solidFill>
              </a:rPr>
              <a:t>Identify and report problems involving satisfactory progress, satisfactory skill level, ethical standards, compliance with school and site policies/procedures/standards and client care</a:t>
            </a:r>
          </a:p>
          <a:p>
            <a:r>
              <a:rPr lang="en-US" sz="2800" dirty="0">
                <a:solidFill>
                  <a:srgbClr val="6C2008"/>
                </a:solidFill>
              </a:rPr>
              <a:t>Complete mid-term and end-of-term evaluations</a:t>
            </a:r>
          </a:p>
          <a:p>
            <a:endParaRPr lang="en-US" dirty="0">
              <a:solidFill>
                <a:srgbClr val="660033"/>
              </a:solidFill>
            </a:endParaRPr>
          </a:p>
        </p:txBody>
      </p:sp>
    </p:spTree>
    <p:extLst>
      <p:ext uri="{BB962C8B-B14F-4D97-AF65-F5344CB8AC3E}">
        <p14:creationId xmlns:p14="http://schemas.microsoft.com/office/powerpoint/2010/main" val="1799412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2000"/>
                                        <p:tgtEl>
                                          <p:spTgt spid="3">
                                            <p:txEl>
                                              <p:pRg st="0" end="0"/>
                                            </p:txEl>
                                          </p:spTgt>
                                        </p:tgtEl>
                                      </p:cBhvr>
                                    </p:animEffect>
                                  </p:childTnLst>
                                </p:cTn>
                              </p:par>
                            </p:childTnLst>
                          </p:cTn>
                        </p:par>
                        <p:par>
                          <p:cTn id="8" fill="hold">
                            <p:stCondLst>
                              <p:cond delay="2500"/>
                            </p:stCondLst>
                            <p:childTnLst>
                              <p:par>
                                <p:cTn id="9" presetID="22" presetClass="entr" presetSubtype="1" fill="hold" nodeType="afterEffect">
                                  <p:stCondLst>
                                    <p:cond delay="50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up)">
                                      <p:cBhvr>
                                        <p:cTn id="11" dur="2000"/>
                                        <p:tgtEl>
                                          <p:spTgt spid="3">
                                            <p:txEl>
                                              <p:pRg st="1" end="1"/>
                                            </p:txEl>
                                          </p:spTgt>
                                        </p:tgtEl>
                                      </p:cBhvr>
                                    </p:animEffect>
                                  </p:childTnLst>
                                </p:cTn>
                              </p:par>
                            </p:childTnLst>
                          </p:cTn>
                        </p:par>
                        <p:par>
                          <p:cTn id="12" fill="hold">
                            <p:stCondLst>
                              <p:cond delay="5000"/>
                            </p:stCondLst>
                            <p:childTnLst>
                              <p:par>
                                <p:cTn id="13" presetID="22" presetClass="entr" presetSubtype="1" fill="hold" nodeType="afterEffect">
                                  <p:stCondLst>
                                    <p:cond delay="50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up)">
                                      <p:cBhvr>
                                        <p:cTn id="15" dur="2000"/>
                                        <p:tgtEl>
                                          <p:spTgt spid="3">
                                            <p:txEl>
                                              <p:pRg st="2" end="2"/>
                                            </p:txEl>
                                          </p:spTgt>
                                        </p:tgtEl>
                                      </p:cBhvr>
                                    </p:animEffect>
                                  </p:childTnLst>
                                </p:cTn>
                              </p:par>
                            </p:childTnLst>
                          </p:cTn>
                        </p:par>
                        <p:par>
                          <p:cTn id="16" fill="hold">
                            <p:stCondLst>
                              <p:cond delay="7500"/>
                            </p:stCondLst>
                            <p:childTnLst>
                              <p:par>
                                <p:cTn id="17" presetID="22" presetClass="entr" presetSubtype="1" fill="hold" nodeType="afterEffect">
                                  <p:stCondLst>
                                    <p:cond delay="50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up)">
                                      <p:cBhvr>
                                        <p:cTn id="19" dur="2000"/>
                                        <p:tgtEl>
                                          <p:spTgt spid="3">
                                            <p:txEl>
                                              <p:pRg st="3" end="3"/>
                                            </p:txEl>
                                          </p:spTgt>
                                        </p:tgtEl>
                                      </p:cBhvr>
                                    </p:animEffect>
                                  </p:childTnLst>
                                </p:cTn>
                              </p:par>
                            </p:childTnLst>
                          </p:cTn>
                        </p:par>
                        <p:par>
                          <p:cTn id="20" fill="hold">
                            <p:stCondLst>
                              <p:cond delay="10000"/>
                            </p:stCondLst>
                            <p:childTnLst>
                              <p:par>
                                <p:cTn id="21" presetID="22" presetClass="entr" presetSubtype="1" fill="hold" nodeType="afterEffect">
                                  <p:stCondLst>
                                    <p:cond delay="50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up)">
                                      <p:cBhvr>
                                        <p:cTn id="23"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16718"/>
            <a:ext cx="13004800" cy="4240695"/>
          </a:xfrm>
        </p:spPr>
        <p:txBody>
          <a:bodyPr>
            <a:normAutofit/>
          </a:bodyPr>
          <a:lstStyle/>
          <a:p>
            <a:pPr marL="0" indent="0" algn="ctr">
              <a:buNone/>
            </a:pPr>
            <a:endParaRPr lang="en-US" sz="4400" dirty="0">
              <a:solidFill>
                <a:srgbClr val="660033"/>
              </a:solidFill>
            </a:endParaRPr>
          </a:p>
          <a:p>
            <a:pPr marL="0" indent="0" algn="ctr">
              <a:buNone/>
            </a:pPr>
            <a:endParaRPr lang="en-US" sz="4400" dirty="0">
              <a:solidFill>
                <a:srgbClr val="660033"/>
              </a:solidFill>
            </a:endParaRPr>
          </a:p>
          <a:p>
            <a:pPr marL="0" indent="0" algn="ctr">
              <a:buNone/>
            </a:pPr>
            <a:r>
              <a:rPr lang="en-US" sz="4400" b="1" dirty="0">
                <a:solidFill>
                  <a:srgbClr val="6C2008"/>
                </a:solidFill>
                <a:cs typeface="Times New Roman" panose="02020603050405020304" pitchFamily="18" charset="0"/>
              </a:rPr>
              <a:t>End </a:t>
            </a:r>
            <a:br>
              <a:rPr lang="en-US" sz="4400" b="1" dirty="0">
                <a:solidFill>
                  <a:srgbClr val="6C2008"/>
                </a:solidFill>
                <a:cs typeface="Times New Roman" panose="02020603050405020304" pitchFamily="18" charset="0"/>
              </a:rPr>
            </a:br>
            <a:r>
              <a:rPr lang="en-US" sz="4400" b="1" dirty="0">
                <a:solidFill>
                  <a:srgbClr val="6C2008"/>
                </a:solidFill>
                <a:cs typeface="Times New Roman" panose="02020603050405020304" pitchFamily="18" charset="0"/>
              </a:rPr>
              <a:t>Counseling Supervision: MODULE 4</a:t>
            </a:r>
            <a:endParaRPr lang="en-US" sz="4400" dirty="0">
              <a:solidFill>
                <a:srgbClr val="660033"/>
              </a:solidFill>
            </a:endParaRPr>
          </a:p>
        </p:txBody>
      </p:sp>
    </p:spTree>
    <p:extLst>
      <p:ext uri="{BB962C8B-B14F-4D97-AF65-F5344CB8AC3E}">
        <p14:creationId xmlns:p14="http://schemas.microsoft.com/office/powerpoint/2010/main" val="307124961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9468"/>
            <a:ext cx="13004800" cy="804509"/>
          </a:xfrm>
        </p:spPr>
        <p:txBody>
          <a:bodyPr/>
          <a:lstStyle/>
          <a:p>
            <a:pPr algn="ctr"/>
            <a:r>
              <a:rPr lang="en-US" sz="4400" b="1" dirty="0">
                <a:solidFill>
                  <a:srgbClr val="6C2008"/>
                </a:solidFill>
                <a:latin typeface="+mn-lt"/>
                <a:cs typeface="Times New Roman" panose="02020603050405020304" pitchFamily="18" charset="0"/>
              </a:rPr>
              <a:t>Counseling Supervision: Appendix</a:t>
            </a:r>
            <a:endParaRPr lang="en-US" sz="4400" dirty="0">
              <a:latin typeface="+mn-lt"/>
            </a:endParaRPr>
          </a:p>
        </p:txBody>
      </p:sp>
      <p:sp>
        <p:nvSpPr>
          <p:cNvPr id="3" name="Content Placeholder 2"/>
          <p:cNvSpPr>
            <a:spLocks noGrp="1"/>
          </p:cNvSpPr>
          <p:nvPr>
            <p:ph idx="1"/>
          </p:nvPr>
        </p:nvSpPr>
        <p:spPr>
          <a:xfrm>
            <a:off x="0" y="1904979"/>
            <a:ext cx="13004800" cy="5260253"/>
          </a:xfrm>
        </p:spPr>
        <p:txBody>
          <a:bodyPr>
            <a:normAutofit/>
          </a:bodyPr>
          <a:lstStyle/>
          <a:p>
            <a:pPr marL="0" indent="0" algn="ctr">
              <a:buNone/>
            </a:pPr>
            <a:r>
              <a:rPr lang="en-US" sz="4400" dirty="0">
                <a:solidFill>
                  <a:srgbClr val="6C2008"/>
                </a:solidFill>
                <a:cs typeface="Times New Roman" panose="02020603050405020304" pitchFamily="18" charset="0"/>
              </a:rPr>
              <a:t>REVIEW OF STANDARDS </a:t>
            </a:r>
          </a:p>
          <a:p>
            <a:pPr marL="0" indent="0" algn="ctr">
              <a:buNone/>
            </a:pPr>
            <a:r>
              <a:rPr lang="en-US" sz="4400" dirty="0">
                <a:solidFill>
                  <a:srgbClr val="6C2008"/>
                </a:solidFill>
                <a:cs typeface="Times New Roman" panose="02020603050405020304" pitchFamily="18" charset="0"/>
              </a:rPr>
              <a:t>PERTAINING TO SUPERVISION</a:t>
            </a:r>
          </a:p>
          <a:p>
            <a:pPr marL="0" indent="0">
              <a:buNone/>
            </a:pPr>
            <a:endParaRPr lang="en-US" sz="2400" dirty="0">
              <a:solidFill>
                <a:srgbClr val="660033"/>
              </a:solidFill>
            </a:endParaRPr>
          </a:p>
        </p:txBody>
      </p:sp>
      <p:graphicFrame>
        <p:nvGraphicFramePr>
          <p:cNvPr id="4" name="Table 3">
            <a:extLst>
              <a:ext uri="{FF2B5EF4-FFF2-40B4-BE49-F238E27FC236}">
                <a16:creationId xmlns:a16="http://schemas.microsoft.com/office/drawing/2014/main" id="{81CEC5D8-1FB3-425A-9811-5C94740671BE}"/>
              </a:ext>
            </a:extLst>
          </p:cNvPr>
          <p:cNvGraphicFramePr>
            <a:graphicFrameLocks noGrp="1"/>
          </p:cNvGraphicFramePr>
          <p:nvPr>
            <p:extLst>
              <p:ext uri="{D42A27DB-BD31-4B8C-83A1-F6EECF244321}">
                <p14:modId xmlns:p14="http://schemas.microsoft.com/office/powerpoint/2010/main" val="1044518646"/>
              </p:ext>
            </p:extLst>
          </p:nvPr>
        </p:nvGraphicFramePr>
        <p:xfrm>
          <a:off x="1844375" y="3958635"/>
          <a:ext cx="9316050" cy="2426526"/>
        </p:xfrm>
        <a:graphic>
          <a:graphicData uri="http://schemas.openxmlformats.org/drawingml/2006/table">
            <a:tbl>
              <a:tblPr firstRow="1" bandRow="1">
                <a:tableStyleId>{5C22544A-7EE6-4342-B048-85BDC9FD1C3A}</a:tableStyleId>
              </a:tblPr>
              <a:tblGrid>
                <a:gridCol w="9316050">
                  <a:extLst>
                    <a:ext uri="{9D8B030D-6E8A-4147-A177-3AD203B41FA5}">
                      <a16:colId xmlns:a16="http://schemas.microsoft.com/office/drawing/2014/main" val="55790058"/>
                    </a:ext>
                  </a:extLst>
                </a:gridCol>
              </a:tblGrid>
              <a:tr h="6341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400" b="1" dirty="0">
                          <a:solidFill>
                            <a:srgbClr val="6C2008"/>
                          </a:solidFill>
                          <a:latin typeface="Times New Roman" panose="02020603050405020304" pitchFamily="18" charset="0"/>
                          <a:cs typeface="Times New Roman" panose="02020603050405020304" pitchFamily="18" charset="0"/>
                        </a:rPr>
                        <a:t>CACREP ACCREDITATION STANDARDS</a:t>
                      </a:r>
                      <a:endParaRPr lang="en-US" sz="1500" b="1" dirty="0">
                        <a:solidFill>
                          <a:srgbClr val="6C2008"/>
                        </a:solidFill>
                        <a:latin typeface="Times New Roman" panose="02020603050405020304" pitchFamily="18" charset="0"/>
                        <a:cs typeface="Times New Roman" panose="02020603050405020304" pitchFamily="18" charset="0"/>
                      </a:endParaRPr>
                    </a:p>
                  </a:txBody>
                  <a:tcPr marL="97536" marR="97536" marT="48768" marB="48768">
                    <a:noFill/>
                  </a:tcPr>
                </a:tc>
                <a:extLst>
                  <a:ext uri="{0D108BD9-81ED-4DB2-BD59-A6C34878D82A}">
                    <a16:rowId xmlns:a16="http://schemas.microsoft.com/office/drawing/2014/main" val="72586754"/>
                  </a:ext>
                </a:extLst>
              </a:tr>
              <a:tr h="65853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400" b="1" dirty="0">
                          <a:solidFill>
                            <a:srgbClr val="6C2008"/>
                          </a:solidFill>
                          <a:latin typeface="Times New Roman" panose="02020603050405020304" pitchFamily="18" charset="0"/>
                          <a:cs typeface="Times New Roman" panose="02020603050405020304" pitchFamily="18" charset="0"/>
                        </a:rPr>
                        <a:t>CRCC CODE OF ETHICS</a:t>
                      </a:r>
                      <a:endParaRPr lang="en-US" sz="1700" b="1" dirty="0">
                        <a:solidFill>
                          <a:srgbClr val="6C2008"/>
                        </a:solidFill>
                        <a:latin typeface="Times New Roman" panose="02020603050405020304" pitchFamily="18" charset="0"/>
                        <a:cs typeface="Times New Roman" panose="02020603050405020304" pitchFamily="18" charset="0"/>
                      </a:endParaRPr>
                    </a:p>
                  </a:txBody>
                  <a:tcPr marL="97536" marR="97536" marT="48768" marB="48768">
                    <a:noFill/>
                  </a:tcPr>
                </a:tc>
                <a:extLst>
                  <a:ext uri="{0D108BD9-81ED-4DB2-BD59-A6C34878D82A}">
                    <a16:rowId xmlns:a16="http://schemas.microsoft.com/office/drawing/2014/main" val="2949236800"/>
                  </a:ext>
                </a:extLst>
              </a:tr>
              <a:tr h="85365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400" b="1" dirty="0">
                          <a:solidFill>
                            <a:srgbClr val="6C2008"/>
                          </a:solidFill>
                          <a:latin typeface="Times New Roman" panose="02020603050405020304" pitchFamily="18" charset="0"/>
                          <a:cs typeface="Times New Roman" panose="02020603050405020304" pitchFamily="18" charset="0"/>
                        </a:rPr>
                        <a:t>ACA CODE OF ETHICS</a:t>
                      </a:r>
                    </a:p>
                    <a:p>
                      <a:pPr algn="ctr"/>
                      <a:endParaRPr lang="en-US" sz="3400" b="1" dirty="0">
                        <a:solidFill>
                          <a:srgbClr val="6C2008"/>
                        </a:solidFill>
                        <a:latin typeface="Times New Roman" panose="02020603050405020304" pitchFamily="18" charset="0"/>
                        <a:cs typeface="Times New Roman" panose="02020603050405020304" pitchFamily="18" charset="0"/>
                      </a:endParaRPr>
                    </a:p>
                  </a:txBody>
                  <a:tcPr marL="97536" marR="97536" marT="48768" marB="48768">
                    <a:noFill/>
                  </a:tcPr>
                </a:tc>
                <a:extLst>
                  <a:ext uri="{0D108BD9-81ED-4DB2-BD59-A6C34878D82A}">
                    <a16:rowId xmlns:a16="http://schemas.microsoft.com/office/drawing/2014/main" val="1884550091"/>
                  </a:ext>
                </a:extLst>
              </a:tr>
            </a:tbl>
          </a:graphicData>
        </a:graphic>
      </p:graphicFrame>
    </p:spTree>
    <p:extLst>
      <p:ext uri="{BB962C8B-B14F-4D97-AF65-F5344CB8AC3E}">
        <p14:creationId xmlns:p14="http://schemas.microsoft.com/office/powerpoint/2010/main" val="918361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3000"/>
                                        <p:tgtEl>
                                          <p:spTgt spid="3">
                                            <p:txEl>
                                              <p:pRg st="0" end="0"/>
                                            </p:txEl>
                                          </p:spTgt>
                                        </p:tgtEl>
                                      </p:cBhvr>
                                    </p:animEffect>
                                  </p:childTnLst>
                                </p:cTn>
                              </p:par>
                              <p:par>
                                <p:cTn id="8" presetID="22" presetClass="entr" presetSubtype="1" fill="hold" nodeType="withEffect">
                                  <p:stCondLst>
                                    <p:cond delay="50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up)">
                                      <p:cBhvr>
                                        <p:cTn id="10" dur="3000"/>
                                        <p:tgtEl>
                                          <p:spTgt spid="3">
                                            <p:txEl>
                                              <p:pRg st="1" end="1"/>
                                            </p:txEl>
                                          </p:spTgt>
                                        </p:tgtEl>
                                      </p:cBhvr>
                                    </p:animEffect>
                                  </p:childTnLst>
                                </p:cTn>
                              </p:par>
                            </p:childTnLst>
                          </p:cTn>
                        </p:par>
                        <p:par>
                          <p:cTn id="11" fill="hold">
                            <p:stCondLst>
                              <p:cond delay="3500"/>
                            </p:stCondLst>
                            <p:childTnLst>
                              <p:par>
                                <p:cTn id="12" presetID="22" presetClass="entr" presetSubtype="1" fill="hold" nodeType="afterEffect">
                                  <p:stCondLst>
                                    <p:cond delay="1000"/>
                                  </p:stCondLst>
                                  <p:childTnLst>
                                    <p:set>
                                      <p:cBhvr>
                                        <p:cTn id="13" dur="1" fill="hold">
                                          <p:stCondLst>
                                            <p:cond delay="0"/>
                                          </p:stCondLst>
                                        </p:cTn>
                                        <p:tgtEl>
                                          <p:spTgt spid="4"/>
                                        </p:tgtEl>
                                        <p:attrNameLst>
                                          <p:attrName>style.visibility</p:attrName>
                                        </p:attrNameLst>
                                      </p:cBhvr>
                                      <p:to>
                                        <p:strVal val="visible"/>
                                      </p:to>
                                    </p:set>
                                    <p:animEffect transition="in" filter="wipe(up)">
                                      <p:cBhvr>
                                        <p:cTn id="14"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256"/>
            <a:ext cx="13004800" cy="1345324"/>
          </a:xfrm>
        </p:spPr>
        <p:txBody>
          <a:bodyPr>
            <a:normAutofit fontScale="90000"/>
          </a:bodyPr>
          <a:lstStyle/>
          <a:p>
            <a:pPr algn="ctr"/>
            <a:br>
              <a:rPr lang="en-US" sz="4900" dirty="0">
                <a:solidFill>
                  <a:srgbClr val="660033"/>
                </a:solidFill>
              </a:rPr>
            </a:br>
            <a:r>
              <a:rPr lang="en-US" sz="4900" b="1" dirty="0">
                <a:solidFill>
                  <a:srgbClr val="6C2008"/>
                </a:solidFill>
              </a:rPr>
              <a:t>CACREP 2016 STANDARDS SECTION 3: PROFESSIONAL PRACTICE</a:t>
            </a:r>
            <a:br>
              <a:rPr lang="en-US" b="1" dirty="0">
                <a:solidFill>
                  <a:srgbClr val="660033"/>
                </a:solidFill>
              </a:rPr>
            </a:br>
            <a:endParaRPr lang="en-US" dirty="0"/>
          </a:p>
        </p:txBody>
      </p:sp>
      <p:sp>
        <p:nvSpPr>
          <p:cNvPr id="3" name="Content Placeholder 2"/>
          <p:cNvSpPr>
            <a:spLocks noGrp="1"/>
          </p:cNvSpPr>
          <p:nvPr>
            <p:ph idx="1"/>
          </p:nvPr>
        </p:nvSpPr>
        <p:spPr>
          <a:xfrm>
            <a:off x="348756" y="2048347"/>
            <a:ext cx="12453509" cy="4169663"/>
          </a:xfrm>
        </p:spPr>
        <p:txBody>
          <a:bodyPr>
            <a:normAutofit/>
          </a:bodyPr>
          <a:lstStyle/>
          <a:p>
            <a:pPr marL="0" indent="0">
              <a:buNone/>
            </a:pPr>
            <a:r>
              <a:rPr lang="en-US" sz="2800" dirty="0">
                <a:solidFill>
                  <a:srgbClr val="6C2008"/>
                </a:solidFill>
              </a:rPr>
              <a:t>Professional practice, which includes practicum and internship, provides for the application of theory and the development of counseling skills under supervision. These experiences will provide opportunities for students to counsel clients who represent the ethnic and demographic diversity of their community. </a:t>
            </a:r>
          </a:p>
          <a:p>
            <a:pPr marL="0" indent="0">
              <a:buNone/>
            </a:pPr>
            <a:r>
              <a:rPr lang="en-US" sz="2800" dirty="0">
                <a:solidFill>
                  <a:srgbClr val="6C2008"/>
                </a:solidFill>
              </a:rPr>
              <a:t>The following standards apply to entry-level programs for which accreditation is being sought.</a:t>
            </a:r>
          </a:p>
          <a:p>
            <a:pPr marL="0" indent="0">
              <a:buNone/>
            </a:pPr>
            <a:endParaRPr lang="en-US" sz="2800" dirty="0">
              <a:solidFill>
                <a:srgbClr val="660033"/>
              </a:solidFill>
            </a:endParaRPr>
          </a:p>
          <a:p>
            <a:endParaRPr lang="en-US" sz="2800" dirty="0"/>
          </a:p>
        </p:txBody>
      </p:sp>
    </p:spTree>
    <p:extLst>
      <p:ext uri="{BB962C8B-B14F-4D97-AF65-F5344CB8AC3E}">
        <p14:creationId xmlns:p14="http://schemas.microsoft.com/office/powerpoint/2010/main" val="13143663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6163"/>
            <a:ext cx="13004800" cy="1311692"/>
          </a:xfrm>
        </p:spPr>
        <p:txBody>
          <a:bodyPr>
            <a:normAutofit fontScale="90000"/>
          </a:bodyPr>
          <a:lstStyle/>
          <a:p>
            <a:pPr algn="ctr"/>
            <a:br>
              <a:rPr lang="en-US" sz="5227" b="1" dirty="0">
                <a:solidFill>
                  <a:srgbClr val="6C2008"/>
                </a:solidFill>
              </a:rPr>
            </a:br>
            <a:r>
              <a:rPr lang="en-US" sz="4900" b="1" dirty="0">
                <a:solidFill>
                  <a:srgbClr val="6C2008"/>
                </a:solidFill>
              </a:rPr>
              <a:t>CACREP 2016 STANDARDS SECTION 3: </a:t>
            </a:r>
            <a:br>
              <a:rPr lang="en-US" sz="4900" b="1" dirty="0">
                <a:solidFill>
                  <a:srgbClr val="6C2008"/>
                </a:solidFill>
              </a:rPr>
            </a:br>
            <a:r>
              <a:rPr lang="en-US" sz="4900" b="1" dirty="0">
                <a:solidFill>
                  <a:srgbClr val="6C2008"/>
                </a:solidFill>
              </a:rPr>
              <a:t>PROFESSIONAL PRACTICE</a:t>
            </a:r>
            <a:br>
              <a:rPr lang="en-US" sz="4900" b="1" dirty="0">
                <a:solidFill>
                  <a:srgbClr val="660033"/>
                </a:solidFill>
              </a:rPr>
            </a:br>
            <a:endParaRPr lang="en-US" sz="4900" dirty="0"/>
          </a:p>
        </p:txBody>
      </p:sp>
      <p:sp>
        <p:nvSpPr>
          <p:cNvPr id="3" name="Content Placeholder 2"/>
          <p:cNvSpPr>
            <a:spLocks noGrp="1"/>
          </p:cNvSpPr>
          <p:nvPr>
            <p:ph idx="1"/>
          </p:nvPr>
        </p:nvSpPr>
        <p:spPr>
          <a:xfrm>
            <a:off x="533952" y="1981338"/>
            <a:ext cx="11936896" cy="4825508"/>
          </a:xfrm>
        </p:spPr>
        <p:txBody>
          <a:bodyPr>
            <a:normAutofit/>
          </a:bodyPr>
          <a:lstStyle/>
          <a:p>
            <a:pPr marL="0" indent="0">
              <a:buNone/>
            </a:pPr>
            <a:r>
              <a:rPr lang="en-US" sz="2800" dirty="0">
                <a:solidFill>
                  <a:srgbClr val="6C2008"/>
                </a:solidFill>
              </a:rPr>
              <a:t>ENTRY-LEVEL PROFESSIONAL PRACTICE</a:t>
            </a:r>
          </a:p>
          <a:p>
            <a:pPr marL="0" indent="0">
              <a:buNone/>
            </a:pPr>
            <a:r>
              <a:rPr lang="en-US" sz="2800" b="1" dirty="0">
                <a:solidFill>
                  <a:srgbClr val="6C2008"/>
                </a:solidFill>
              </a:rPr>
              <a:t>A</a:t>
            </a:r>
            <a:r>
              <a:rPr lang="en-US" sz="2800" dirty="0">
                <a:solidFill>
                  <a:srgbClr val="6C2008"/>
                </a:solidFill>
              </a:rPr>
              <a:t>. Students are covered by individual professional counseling liability insurance policies while enrolled in practicum and internship.</a:t>
            </a:r>
          </a:p>
          <a:p>
            <a:pPr marL="0" indent="0">
              <a:buNone/>
            </a:pPr>
            <a:r>
              <a:rPr lang="en-US" sz="2800" b="1" dirty="0">
                <a:solidFill>
                  <a:srgbClr val="6C2008"/>
                </a:solidFill>
              </a:rPr>
              <a:t>B</a:t>
            </a:r>
            <a:r>
              <a:rPr lang="en-US" sz="2800" dirty="0">
                <a:solidFill>
                  <a:srgbClr val="6C2008"/>
                </a:solidFill>
              </a:rPr>
              <a:t>. Supervision of practicum and internship students includes program-appropriate audio/video recordings and/or live supervision of students’ interactions with clients.</a:t>
            </a:r>
          </a:p>
          <a:p>
            <a:pPr marL="0" indent="0">
              <a:buNone/>
            </a:pPr>
            <a:r>
              <a:rPr lang="en-US" sz="2800" b="1" dirty="0">
                <a:solidFill>
                  <a:srgbClr val="6C2008"/>
                </a:solidFill>
              </a:rPr>
              <a:t>C</a:t>
            </a:r>
            <a:r>
              <a:rPr lang="en-US" sz="2800" dirty="0">
                <a:solidFill>
                  <a:srgbClr val="6C2008"/>
                </a:solidFill>
              </a:rPr>
              <a:t>. Formative and summative evaluations of the student’s counseling performance and ability to integrate and apply knowledge are conducted as part of the student’s practicum and internship.</a:t>
            </a:r>
          </a:p>
          <a:p>
            <a:pPr marL="0" indent="0">
              <a:buNone/>
            </a:pPr>
            <a:endParaRPr lang="en-US" sz="3413" b="1" dirty="0">
              <a:solidFill>
                <a:srgbClr val="660033"/>
              </a:solidFill>
            </a:endParaRPr>
          </a:p>
          <a:p>
            <a:endParaRPr lang="en-US" dirty="0"/>
          </a:p>
        </p:txBody>
      </p:sp>
    </p:spTree>
    <p:extLst>
      <p:ext uri="{BB962C8B-B14F-4D97-AF65-F5344CB8AC3E}">
        <p14:creationId xmlns:p14="http://schemas.microsoft.com/office/powerpoint/2010/main" val="41521782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3529"/>
            <a:ext cx="13004800" cy="1378959"/>
          </a:xfrm>
        </p:spPr>
        <p:txBody>
          <a:bodyPr>
            <a:normAutofit fontScale="90000"/>
          </a:bodyPr>
          <a:lstStyle/>
          <a:p>
            <a:pPr algn="ctr"/>
            <a:br>
              <a:rPr lang="en-US" sz="4900" dirty="0">
                <a:solidFill>
                  <a:srgbClr val="660033"/>
                </a:solidFill>
              </a:rPr>
            </a:br>
            <a:r>
              <a:rPr lang="en-US" sz="4900" b="1" dirty="0">
                <a:solidFill>
                  <a:srgbClr val="6C2008"/>
                </a:solidFill>
              </a:rPr>
              <a:t>CACREP 2016 STANDARDS SECTION 3: </a:t>
            </a:r>
            <a:br>
              <a:rPr lang="en-US" sz="4900" b="1" dirty="0">
                <a:solidFill>
                  <a:srgbClr val="6C2008"/>
                </a:solidFill>
              </a:rPr>
            </a:br>
            <a:r>
              <a:rPr lang="en-US" sz="4900" b="1" dirty="0">
                <a:solidFill>
                  <a:srgbClr val="6C2008"/>
                </a:solidFill>
              </a:rPr>
              <a:t>PROFESSIONAL PRACTICE</a:t>
            </a:r>
            <a:br>
              <a:rPr lang="en-US" sz="5227" b="1" dirty="0">
                <a:solidFill>
                  <a:srgbClr val="660033"/>
                </a:solidFill>
              </a:rPr>
            </a:br>
            <a:endParaRPr lang="en-US" sz="5227" dirty="0"/>
          </a:p>
        </p:txBody>
      </p:sp>
      <p:sp>
        <p:nvSpPr>
          <p:cNvPr id="3" name="Content Placeholder 2"/>
          <p:cNvSpPr>
            <a:spLocks noGrp="1"/>
          </p:cNvSpPr>
          <p:nvPr>
            <p:ph idx="1"/>
          </p:nvPr>
        </p:nvSpPr>
        <p:spPr>
          <a:xfrm>
            <a:off x="765313" y="2523325"/>
            <a:ext cx="11797748" cy="3529605"/>
          </a:xfrm>
        </p:spPr>
        <p:txBody>
          <a:bodyPr>
            <a:normAutofit/>
          </a:bodyPr>
          <a:lstStyle/>
          <a:p>
            <a:pPr marL="0" indent="0">
              <a:buNone/>
            </a:pPr>
            <a:r>
              <a:rPr lang="en-US" sz="2800" dirty="0">
                <a:solidFill>
                  <a:srgbClr val="6C2008"/>
                </a:solidFill>
              </a:rPr>
              <a:t>ENTRY-LEVEL PROFESSIONAL PRACTICE</a:t>
            </a:r>
          </a:p>
          <a:p>
            <a:pPr marL="0" indent="0">
              <a:buNone/>
            </a:pPr>
            <a:r>
              <a:rPr lang="en-US" sz="2800" b="1" dirty="0">
                <a:solidFill>
                  <a:srgbClr val="6C2008"/>
                </a:solidFill>
              </a:rPr>
              <a:t>D</a:t>
            </a:r>
            <a:r>
              <a:rPr lang="en-US" sz="2800" dirty="0">
                <a:solidFill>
                  <a:srgbClr val="6C2008"/>
                </a:solidFill>
              </a:rPr>
              <a:t>. Students have the opportunity to become familiar with a variety of professional activities and resources, including technological resources, during their practicum and internship.</a:t>
            </a:r>
          </a:p>
          <a:p>
            <a:pPr marL="0" indent="0">
              <a:buNone/>
            </a:pPr>
            <a:r>
              <a:rPr lang="en-US" sz="2800" b="1" dirty="0">
                <a:solidFill>
                  <a:srgbClr val="6C2008"/>
                </a:solidFill>
              </a:rPr>
              <a:t>E</a:t>
            </a:r>
            <a:r>
              <a:rPr lang="en-US" sz="2800" dirty="0">
                <a:solidFill>
                  <a:srgbClr val="6C2008"/>
                </a:solidFill>
              </a:rPr>
              <a:t>. In addition to the development of individual counseling skills, during </a:t>
            </a:r>
            <a:r>
              <a:rPr lang="en-US" sz="2800" i="1" dirty="0">
                <a:solidFill>
                  <a:srgbClr val="6C2008"/>
                </a:solidFill>
              </a:rPr>
              <a:t>either</a:t>
            </a:r>
            <a:r>
              <a:rPr lang="en-US" sz="2800" dirty="0">
                <a:solidFill>
                  <a:srgbClr val="6C2008"/>
                </a:solidFill>
              </a:rPr>
              <a:t> the practicum or internship, students must lead or co-lead a counseling or psychoeducational group.</a:t>
            </a:r>
          </a:p>
          <a:p>
            <a:pPr marL="0" indent="0">
              <a:buNone/>
            </a:pPr>
            <a:endParaRPr lang="en-US" sz="3413" dirty="0">
              <a:solidFill>
                <a:srgbClr val="660033"/>
              </a:solidFill>
            </a:endParaRPr>
          </a:p>
          <a:p>
            <a:endParaRPr lang="en-US" dirty="0"/>
          </a:p>
        </p:txBody>
      </p:sp>
    </p:spTree>
    <p:extLst>
      <p:ext uri="{BB962C8B-B14F-4D97-AF65-F5344CB8AC3E}">
        <p14:creationId xmlns:p14="http://schemas.microsoft.com/office/powerpoint/2010/main" val="150624154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5883"/>
            <a:ext cx="13004800" cy="1429406"/>
          </a:xfrm>
        </p:spPr>
        <p:txBody>
          <a:bodyPr>
            <a:normAutofit/>
          </a:bodyPr>
          <a:lstStyle/>
          <a:p>
            <a:pPr algn="ctr"/>
            <a:r>
              <a:rPr lang="en-US" sz="4400" b="1" dirty="0">
                <a:solidFill>
                  <a:srgbClr val="6C2008"/>
                </a:solidFill>
              </a:rPr>
              <a:t>CACREP 2016 STANDARDS SECTION 3: </a:t>
            </a:r>
            <a:br>
              <a:rPr lang="en-US" sz="4400" b="1" dirty="0">
                <a:solidFill>
                  <a:srgbClr val="6C2008"/>
                </a:solidFill>
              </a:rPr>
            </a:br>
            <a:r>
              <a:rPr lang="en-US" sz="4400" b="1" dirty="0">
                <a:solidFill>
                  <a:srgbClr val="6C2008"/>
                </a:solidFill>
              </a:rPr>
              <a:t>PROFESSIONAL PRACTICE</a:t>
            </a:r>
          </a:p>
        </p:txBody>
      </p:sp>
      <p:sp>
        <p:nvSpPr>
          <p:cNvPr id="4" name="Rectangle 1"/>
          <p:cNvSpPr>
            <a:spLocks noGrp="1" noChangeArrowheads="1"/>
          </p:cNvSpPr>
          <p:nvPr>
            <p:ph idx="1"/>
          </p:nvPr>
        </p:nvSpPr>
        <p:spPr bwMode="auto">
          <a:xfrm>
            <a:off x="817218" y="2388236"/>
            <a:ext cx="11370364" cy="36071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536" tIns="48768" rIns="97536" bIns="48768" numCol="1" anchor="ctr" anchorCtr="0" compatLnSpc="1">
            <a:prstTxWarp prst="textNoShape">
              <a:avLst/>
            </a:prstTxWarp>
            <a:spAutoFit/>
          </a:bodyPr>
          <a:lstStyle/>
          <a:p>
            <a:pPr marL="0" indent="0" eaLnBrk="0" fontAlgn="base" hangingPunct="0">
              <a:lnSpc>
                <a:spcPct val="100000"/>
              </a:lnSpc>
              <a:spcBef>
                <a:spcPct val="0"/>
              </a:spcBef>
              <a:spcAft>
                <a:spcPct val="0"/>
              </a:spcAft>
              <a:buNone/>
            </a:pPr>
            <a:r>
              <a:rPr lang="en-US" altLang="en-US" sz="2800" dirty="0">
                <a:solidFill>
                  <a:srgbClr val="6C2008"/>
                </a:solidFill>
              </a:rPr>
              <a:t>PRACTICUM</a:t>
            </a:r>
          </a:p>
          <a:p>
            <a:pPr marL="0" indent="0" eaLnBrk="0" fontAlgn="base" hangingPunct="0">
              <a:lnSpc>
                <a:spcPct val="100000"/>
              </a:lnSpc>
              <a:spcBef>
                <a:spcPct val="0"/>
              </a:spcBef>
              <a:spcAft>
                <a:spcPct val="0"/>
              </a:spcAft>
              <a:buNone/>
            </a:pPr>
            <a:endParaRPr lang="en-US" altLang="en-US" sz="1600" dirty="0">
              <a:solidFill>
                <a:srgbClr val="6C2008"/>
              </a:solidFill>
            </a:endParaRPr>
          </a:p>
          <a:p>
            <a:pPr marL="0" indent="0" eaLnBrk="0" fontAlgn="base" hangingPunct="0">
              <a:lnSpc>
                <a:spcPct val="100000"/>
              </a:lnSpc>
              <a:spcBef>
                <a:spcPct val="0"/>
              </a:spcBef>
              <a:spcAft>
                <a:spcPct val="0"/>
              </a:spcAft>
              <a:buNone/>
            </a:pPr>
            <a:r>
              <a:rPr lang="en-US" altLang="en-US" sz="2800" b="1" dirty="0">
                <a:solidFill>
                  <a:srgbClr val="6C2008"/>
                </a:solidFill>
              </a:rPr>
              <a:t>F</a:t>
            </a:r>
            <a:r>
              <a:rPr lang="en-US" altLang="en-US" sz="2800" dirty="0">
                <a:solidFill>
                  <a:srgbClr val="6C2008"/>
                </a:solidFill>
              </a:rPr>
              <a:t>. Students complete supervised counseling practicum experiences that total a minimum of 100 clock hours over a full academic term that is a minimum of 10 weeks. </a:t>
            </a:r>
          </a:p>
          <a:p>
            <a:pPr marL="0" indent="0" eaLnBrk="0" fontAlgn="base" hangingPunct="0">
              <a:lnSpc>
                <a:spcPct val="100000"/>
              </a:lnSpc>
              <a:spcBef>
                <a:spcPct val="0"/>
              </a:spcBef>
              <a:spcAft>
                <a:spcPct val="0"/>
              </a:spcAft>
              <a:buNone/>
            </a:pPr>
            <a:endParaRPr lang="en-US" altLang="en-US" sz="1600" dirty="0">
              <a:solidFill>
                <a:srgbClr val="6C2008"/>
              </a:solidFill>
            </a:endParaRPr>
          </a:p>
          <a:p>
            <a:pPr marL="0" indent="0" eaLnBrk="0" fontAlgn="base" hangingPunct="0">
              <a:lnSpc>
                <a:spcPct val="100000"/>
              </a:lnSpc>
              <a:spcBef>
                <a:spcPct val="0"/>
              </a:spcBef>
              <a:spcAft>
                <a:spcPct val="0"/>
              </a:spcAft>
              <a:buNone/>
            </a:pPr>
            <a:r>
              <a:rPr lang="en-US" altLang="en-US" sz="2800" b="1" dirty="0">
                <a:solidFill>
                  <a:srgbClr val="6C2008"/>
                </a:solidFill>
              </a:rPr>
              <a:t>G</a:t>
            </a:r>
            <a:r>
              <a:rPr lang="en-US" altLang="en-US" sz="2800" dirty="0">
                <a:solidFill>
                  <a:srgbClr val="6C2008"/>
                </a:solidFill>
              </a:rPr>
              <a:t>. Practicum students complete at least 40 clock hours of direct service with actual clients that contributes to the development of counseling skills.</a:t>
            </a:r>
            <a:r>
              <a:rPr lang="en-US" altLang="en-US" sz="2800" b="1" dirty="0">
                <a:solidFill>
                  <a:srgbClr val="6C2008"/>
                </a:solidFill>
              </a:rPr>
              <a:t> </a:t>
            </a:r>
          </a:p>
        </p:txBody>
      </p:sp>
    </p:spTree>
    <p:extLst>
      <p:ext uri="{BB962C8B-B14F-4D97-AF65-F5344CB8AC3E}">
        <p14:creationId xmlns:p14="http://schemas.microsoft.com/office/powerpoint/2010/main" val="40274275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36332"/>
            <a:ext cx="13004800" cy="2088816"/>
          </a:xfrm>
        </p:spPr>
        <p:txBody>
          <a:bodyPr>
            <a:noAutofit/>
          </a:bodyPr>
          <a:lstStyle/>
          <a:p>
            <a:pPr algn="ctr"/>
            <a:r>
              <a:rPr lang="en-US" sz="4400" b="1" dirty="0">
                <a:solidFill>
                  <a:srgbClr val="6C2008"/>
                </a:solidFill>
                <a:latin typeface="+mj-lt"/>
              </a:rPr>
              <a:t>CACREP 2016 STANDARDS SECTION 3: </a:t>
            </a:r>
            <a:br>
              <a:rPr lang="en-US" sz="4400" b="1" dirty="0">
                <a:solidFill>
                  <a:srgbClr val="6C2008"/>
                </a:solidFill>
                <a:latin typeface="+mj-lt"/>
              </a:rPr>
            </a:br>
            <a:r>
              <a:rPr lang="en-US" sz="4400" b="1" dirty="0">
                <a:solidFill>
                  <a:srgbClr val="6C2008"/>
                </a:solidFill>
                <a:latin typeface="+mj-lt"/>
              </a:rPr>
              <a:t>PROFESSIONAL PRACTICE</a:t>
            </a:r>
            <a:br>
              <a:rPr lang="en-US" b="1" dirty="0">
                <a:solidFill>
                  <a:srgbClr val="6C2008"/>
                </a:solidFill>
              </a:rPr>
            </a:br>
            <a:endParaRPr lang="en-US" b="1" dirty="0">
              <a:solidFill>
                <a:srgbClr val="6C2008"/>
              </a:solidFill>
            </a:endParaRPr>
          </a:p>
        </p:txBody>
      </p:sp>
      <p:sp>
        <p:nvSpPr>
          <p:cNvPr id="4" name="Rectangle 1"/>
          <p:cNvSpPr>
            <a:spLocks noGrp="1" noChangeArrowheads="1"/>
          </p:cNvSpPr>
          <p:nvPr>
            <p:ph idx="1"/>
          </p:nvPr>
        </p:nvSpPr>
        <p:spPr bwMode="auto">
          <a:xfrm>
            <a:off x="573267" y="1864304"/>
            <a:ext cx="11858265" cy="42226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536" tIns="48768" rIns="97536" bIns="48768" numCol="1" anchor="ctr" anchorCtr="0" compatLnSpc="1">
            <a:prstTxWarp prst="textNoShape">
              <a:avLst/>
            </a:prstTxWarp>
            <a:spAutoFit/>
          </a:bodyPr>
          <a:lstStyle/>
          <a:p>
            <a:pPr marL="0" indent="0" eaLnBrk="0" fontAlgn="base" hangingPunct="0">
              <a:lnSpc>
                <a:spcPct val="100000"/>
              </a:lnSpc>
              <a:spcBef>
                <a:spcPct val="0"/>
              </a:spcBef>
              <a:spcAft>
                <a:spcPct val="0"/>
              </a:spcAft>
              <a:buNone/>
            </a:pPr>
            <a:r>
              <a:rPr lang="en-US" altLang="en-US" sz="2800" dirty="0">
                <a:solidFill>
                  <a:srgbClr val="6C2008"/>
                </a:solidFill>
              </a:rPr>
              <a:t>PRACTICUM</a:t>
            </a:r>
          </a:p>
          <a:p>
            <a:pPr marL="0" indent="0" eaLnBrk="0" fontAlgn="base" hangingPunct="0">
              <a:lnSpc>
                <a:spcPct val="100000"/>
              </a:lnSpc>
              <a:spcBef>
                <a:spcPct val="0"/>
              </a:spcBef>
              <a:spcAft>
                <a:spcPct val="0"/>
              </a:spcAft>
              <a:buNone/>
            </a:pPr>
            <a:endParaRPr lang="en-US" altLang="en-US" sz="1600" b="1" dirty="0">
              <a:solidFill>
                <a:srgbClr val="6C2008"/>
              </a:solidFill>
            </a:endParaRPr>
          </a:p>
          <a:p>
            <a:pPr marL="0" indent="0" eaLnBrk="0" fontAlgn="base" hangingPunct="0">
              <a:lnSpc>
                <a:spcPct val="100000"/>
              </a:lnSpc>
              <a:spcBef>
                <a:spcPct val="0"/>
              </a:spcBef>
              <a:spcAft>
                <a:spcPct val="0"/>
              </a:spcAft>
              <a:buNone/>
            </a:pPr>
            <a:r>
              <a:rPr lang="en-US" altLang="en-US" sz="2800" b="1" dirty="0">
                <a:solidFill>
                  <a:srgbClr val="6C2008"/>
                </a:solidFill>
              </a:rPr>
              <a:t>H</a:t>
            </a:r>
            <a:r>
              <a:rPr lang="en-US" altLang="en-US" sz="2800" dirty="0">
                <a:solidFill>
                  <a:srgbClr val="6C2008"/>
                </a:solidFill>
              </a:rPr>
              <a:t>. Practicum students have weekly interaction with supervisors that averages one hour per week of individual and/or triadic supervision throughout the practicum by (1) a counselor education program faculty member, (2) a student supervisor who is under the supervision of a counselor education program faculty member, or (3) a site supervisor who is working in consultation on a regular schedule with a counselor education program faculty member in accordance with the supervision agreement. </a:t>
            </a:r>
            <a:endParaRPr kumimoji="0" lang="en-US" altLang="en-US" sz="2800" b="1" i="0" u="none" strike="noStrike" cap="none" normalizeH="0" baseline="0" dirty="0">
              <a:ln>
                <a:noFill/>
              </a:ln>
              <a:solidFill>
                <a:srgbClr val="6C2008"/>
              </a:solidFill>
              <a:effectLst/>
              <a:latin typeface="Myriad Pro" panose="020B0503030403020204"/>
            </a:endParaRPr>
          </a:p>
        </p:txBody>
      </p:sp>
    </p:spTree>
    <p:extLst>
      <p:ext uri="{BB962C8B-B14F-4D97-AF65-F5344CB8AC3E}">
        <p14:creationId xmlns:p14="http://schemas.microsoft.com/office/powerpoint/2010/main" val="201274829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6772"/>
            <a:ext cx="13004800" cy="1417631"/>
          </a:xfrm>
        </p:spPr>
        <p:txBody>
          <a:bodyPr>
            <a:noAutofit/>
          </a:bodyPr>
          <a:lstStyle/>
          <a:p>
            <a:pPr algn="ctr"/>
            <a:br>
              <a:rPr lang="en-US" sz="4400" b="1" dirty="0">
                <a:solidFill>
                  <a:srgbClr val="6C2008"/>
                </a:solidFill>
              </a:rPr>
            </a:br>
            <a:r>
              <a:rPr lang="en-US" sz="4400" b="1" dirty="0">
                <a:solidFill>
                  <a:srgbClr val="6C2008"/>
                </a:solidFill>
              </a:rPr>
              <a:t>CACREP 2016 STANDARDS SECTION 3: </a:t>
            </a:r>
            <a:br>
              <a:rPr lang="en-US" sz="4400" b="1" dirty="0">
                <a:solidFill>
                  <a:srgbClr val="6C2008"/>
                </a:solidFill>
              </a:rPr>
            </a:br>
            <a:r>
              <a:rPr lang="en-US" sz="4400" b="1" dirty="0">
                <a:solidFill>
                  <a:srgbClr val="6C2008"/>
                </a:solidFill>
              </a:rPr>
              <a:t>PROFESSIONAL PRACTICE</a:t>
            </a:r>
            <a:br>
              <a:rPr lang="en-US" sz="4400" b="1" dirty="0">
                <a:solidFill>
                  <a:srgbClr val="6C2008"/>
                </a:solidFill>
              </a:rPr>
            </a:br>
            <a:endParaRPr lang="en-US" sz="4400" b="1" dirty="0">
              <a:solidFill>
                <a:srgbClr val="6C2008"/>
              </a:solidFill>
            </a:endParaRPr>
          </a:p>
        </p:txBody>
      </p:sp>
      <p:sp>
        <p:nvSpPr>
          <p:cNvPr id="4" name="Rectangle 1"/>
          <p:cNvSpPr>
            <a:spLocks noGrp="1" noChangeArrowheads="1"/>
          </p:cNvSpPr>
          <p:nvPr>
            <p:ph idx="1"/>
          </p:nvPr>
        </p:nvSpPr>
        <p:spPr bwMode="auto">
          <a:xfrm>
            <a:off x="275647" y="2623797"/>
            <a:ext cx="12453509" cy="2991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536" tIns="48768" rIns="97536" bIns="48768" numCol="1" anchor="ctr" anchorCtr="0" compatLnSpc="1">
            <a:prstTxWarp prst="textNoShape">
              <a:avLst/>
            </a:prstTxWarp>
            <a:spAutoFit/>
          </a:bodyPr>
          <a:lstStyle/>
          <a:p>
            <a:pPr marL="0" indent="0" eaLnBrk="0" fontAlgn="base" hangingPunct="0">
              <a:lnSpc>
                <a:spcPct val="100000"/>
              </a:lnSpc>
              <a:spcBef>
                <a:spcPct val="0"/>
              </a:spcBef>
              <a:spcAft>
                <a:spcPct val="0"/>
              </a:spcAft>
              <a:buNone/>
            </a:pPr>
            <a:r>
              <a:rPr lang="en-US" altLang="en-US" sz="2800" dirty="0">
                <a:solidFill>
                  <a:srgbClr val="6C2008"/>
                </a:solidFill>
              </a:rPr>
              <a:t>PRACTICUM</a:t>
            </a:r>
          </a:p>
          <a:p>
            <a:pPr marL="0" indent="0" eaLnBrk="0" fontAlgn="base" hangingPunct="0">
              <a:lnSpc>
                <a:spcPct val="100000"/>
              </a:lnSpc>
              <a:spcBef>
                <a:spcPct val="0"/>
              </a:spcBef>
              <a:spcAft>
                <a:spcPct val="0"/>
              </a:spcAft>
              <a:buNone/>
            </a:pPr>
            <a:endParaRPr lang="en-US" altLang="en-US" sz="1600" dirty="0">
              <a:solidFill>
                <a:srgbClr val="6C2008"/>
              </a:solidFill>
            </a:endParaRPr>
          </a:p>
          <a:p>
            <a:pPr marL="0" indent="0" eaLnBrk="0" fontAlgn="base" hangingPunct="0">
              <a:lnSpc>
                <a:spcPct val="100000"/>
              </a:lnSpc>
              <a:spcBef>
                <a:spcPct val="0"/>
              </a:spcBef>
              <a:spcAft>
                <a:spcPct val="0"/>
              </a:spcAft>
              <a:buNone/>
            </a:pPr>
            <a:r>
              <a:rPr lang="en-US" altLang="en-US" sz="2800" b="1" dirty="0">
                <a:solidFill>
                  <a:srgbClr val="6C2008"/>
                </a:solidFill>
              </a:rPr>
              <a:t>I</a:t>
            </a:r>
            <a:r>
              <a:rPr lang="en-US" altLang="en-US" sz="2800" dirty="0">
                <a:solidFill>
                  <a:srgbClr val="6C2008"/>
                </a:solidFill>
              </a:rPr>
              <a:t>. Practicum students participate in an average of 1½ hours per week of group supervision on a regular schedule throughout the practicum. Group supervision must be provided by a counselor education program faculty member or a student supervisor who is under the supervision of a counselor education program faculty member. </a:t>
            </a:r>
          </a:p>
        </p:txBody>
      </p:sp>
    </p:spTree>
    <p:extLst>
      <p:ext uri="{BB962C8B-B14F-4D97-AF65-F5344CB8AC3E}">
        <p14:creationId xmlns:p14="http://schemas.microsoft.com/office/powerpoint/2010/main" val="265586217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74" y="-236084"/>
            <a:ext cx="13004800" cy="1413934"/>
          </a:xfrm>
        </p:spPr>
        <p:txBody>
          <a:bodyPr>
            <a:noAutofit/>
          </a:bodyPr>
          <a:lstStyle/>
          <a:p>
            <a:pPr algn="ctr"/>
            <a:br>
              <a:rPr lang="en-US" sz="4400" b="1" dirty="0">
                <a:solidFill>
                  <a:srgbClr val="6C2008"/>
                </a:solidFill>
              </a:rPr>
            </a:br>
            <a:r>
              <a:rPr lang="en-US" sz="4400" b="1" dirty="0">
                <a:solidFill>
                  <a:srgbClr val="6C2008"/>
                </a:solidFill>
                <a:latin typeface="+mj-lt"/>
              </a:rPr>
              <a:t>CACREP 2016 STANDARDS SECTION 3: </a:t>
            </a:r>
            <a:br>
              <a:rPr lang="en-US" sz="4400" b="1" dirty="0">
                <a:solidFill>
                  <a:srgbClr val="6C2008"/>
                </a:solidFill>
                <a:latin typeface="+mj-lt"/>
              </a:rPr>
            </a:br>
            <a:r>
              <a:rPr lang="en-US" sz="4400" b="1" dirty="0">
                <a:solidFill>
                  <a:srgbClr val="6C2008"/>
                </a:solidFill>
                <a:latin typeface="+mj-lt"/>
              </a:rPr>
              <a:t>PROFESSIONAL PRACTICE</a:t>
            </a:r>
            <a:br>
              <a:rPr lang="en-US" sz="4400" b="1" dirty="0">
                <a:solidFill>
                  <a:srgbClr val="6C2008"/>
                </a:solidFill>
                <a:latin typeface="+mj-lt"/>
              </a:rPr>
            </a:br>
            <a:endParaRPr lang="en-US" sz="4400" b="1" dirty="0">
              <a:solidFill>
                <a:srgbClr val="6C2008"/>
              </a:solidFill>
              <a:latin typeface="+mj-lt"/>
            </a:endParaRPr>
          </a:p>
        </p:txBody>
      </p:sp>
      <p:sp>
        <p:nvSpPr>
          <p:cNvPr id="6" name="Rectangle 2"/>
          <p:cNvSpPr>
            <a:spLocks noGrp="1" noChangeArrowheads="1"/>
          </p:cNvSpPr>
          <p:nvPr>
            <p:ph idx="1"/>
          </p:nvPr>
        </p:nvSpPr>
        <p:spPr bwMode="auto">
          <a:xfrm>
            <a:off x="1025829" y="2498604"/>
            <a:ext cx="10953142" cy="3268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536" tIns="48768" rIns="97536" bIns="48768" numCol="1" anchor="ctr" anchorCtr="0" compatLnSpc="1">
            <a:prstTxWarp prst="textNoShape">
              <a:avLst/>
            </a:prstTxWarp>
            <a:spAutoFit/>
          </a:bodyPr>
          <a:lstStyle/>
          <a:p>
            <a:pPr marL="0" indent="0" eaLnBrk="0" fontAlgn="base" hangingPunct="0">
              <a:lnSpc>
                <a:spcPct val="100000"/>
              </a:lnSpc>
              <a:spcBef>
                <a:spcPct val="0"/>
              </a:spcBef>
              <a:spcAft>
                <a:spcPct val="0"/>
              </a:spcAft>
              <a:buNone/>
            </a:pPr>
            <a:r>
              <a:rPr lang="en-US" altLang="en-US" sz="2800" dirty="0">
                <a:solidFill>
                  <a:srgbClr val="6C2008"/>
                </a:solidFill>
              </a:rPr>
              <a:t>INTERNSHIP</a:t>
            </a:r>
          </a:p>
          <a:p>
            <a:pPr marL="0" indent="0" eaLnBrk="0" fontAlgn="base" hangingPunct="0">
              <a:lnSpc>
                <a:spcPct val="100000"/>
              </a:lnSpc>
              <a:spcBef>
                <a:spcPct val="0"/>
              </a:spcBef>
              <a:spcAft>
                <a:spcPct val="0"/>
              </a:spcAft>
              <a:buNone/>
            </a:pPr>
            <a:endParaRPr lang="en-US" altLang="en-US" sz="2000" dirty="0">
              <a:solidFill>
                <a:srgbClr val="6C2008"/>
              </a:solidFill>
            </a:endParaRPr>
          </a:p>
          <a:p>
            <a:pPr marL="0" indent="0" eaLnBrk="0" fontAlgn="base" hangingPunct="0">
              <a:lnSpc>
                <a:spcPct val="100000"/>
              </a:lnSpc>
              <a:spcBef>
                <a:spcPct val="0"/>
              </a:spcBef>
              <a:spcAft>
                <a:spcPct val="0"/>
              </a:spcAft>
              <a:buNone/>
            </a:pPr>
            <a:r>
              <a:rPr lang="en-US" altLang="en-US" sz="2800" b="1" dirty="0">
                <a:solidFill>
                  <a:srgbClr val="6C2008"/>
                </a:solidFill>
              </a:rPr>
              <a:t>J</a:t>
            </a:r>
            <a:r>
              <a:rPr lang="en-US" altLang="en-US" sz="2800" dirty="0">
                <a:solidFill>
                  <a:srgbClr val="6C2008"/>
                </a:solidFill>
              </a:rPr>
              <a:t>. After successful completion of the practicum, students complete 600 clock hours of supervised counseling internship in roles and settings with clients relevant to their specialty area.</a:t>
            </a:r>
          </a:p>
          <a:p>
            <a:pPr marL="0" indent="0" eaLnBrk="0" fontAlgn="base" hangingPunct="0">
              <a:lnSpc>
                <a:spcPct val="100000"/>
              </a:lnSpc>
              <a:spcBef>
                <a:spcPct val="0"/>
              </a:spcBef>
              <a:spcAft>
                <a:spcPct val="0"/>
              </a:spcAft>
              <a:buNone/>
            </a:pPr>
            <a:endParaRPr lang="en-US" altLang="en-US" sz="1800" dirty="0">
              <a:solidFill>
                <a:srgbClr val="6C2008"/>
              </a:solidFill>
              <a:latin typeface="+mn-lt"/>
            </a:endParaRPr>
          </a:p>
          <a:p>
            <a:pPr marL="0" indent="0" eaLnBrk="0" fontAlgn="base" hangingPunct="0">
              <a:lnSpc>
                <a:spcPct val="100000"/>
              </a:lnSpc>
              <a:spcBef>
                <a:spcPct val="0"/>
              </a:spcBef>
              <a:spcAft>
                <a:spcPct val="0"/>
              </a:spcAft>
              <a:buNone/>
            </a:pPr>
            <a:r>
              <a:rPr lang="en-US" altLang="en-US" sz="2800" b="1" dirty="0">
                <a:solidFill>
                  <a:srgbClr val="6C2008"/>
                </a:solidFill>
              </a:rPr>
              <a:t>K</a:t>
            </a:r>
            <a:r>
              <a:rPr lang="en-US" altLang="en-US" sz="2800" dirty="0">
                <a:solidFill>
                  <a:srgbClr val="6C2008"/>
                </a:solidFill>
              </a:rPr>
              <a:t>. Internship students complete at least 240 clock hours of direct service</a:t>
            </a:r>
            <a:r>
              <a:rPr lang="en-US" altLang="en-US" sz="2800" dirty="0">
                <a:solidFill>
                  <a:srgbClr val="660033"/>
                </a:solidFill>
              </a:rPr>
              <a:t>. </a:t>
            </a:r>
          </a:p>
        </p:txBody>
      </p:sp>
    </p:spTree>
    <p:extLst>
      <p:ext uri="{BB962C8B-B14F-4D97-AF65-F5344CB8AC3E}">
        <p14:creationId xmlns:p14="http://schemas.microsoft.com/office/powerpoint/2010/main" val="3901628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94747" y="325121"/>
            <a:ext cx="12015305" cy="1371157"/>
          </a:xfrm>
        </p:spPr>
        <p:txBody>
          <a:bodyPr>
            <a:noAutofit/>
          </a:bodyPr>
          <a:lstStyle/>
          <a:p>
            <a:pPr algn="ctr"/>
            <a:r>
              <a:rPr lang="en-US" sz="4400" b="1" dirty="0">
                <a:solidFill>
                  <a:srgbClr val="660033"/>
                </a:solidFill>
                <a:latin typeface="+mn-lt"/>
                <a:cs typeface="Times New Roman" panose="02020603050405020304" pitchFamily="18" charset="0"/>
              </a:rPr>
              <a:t>ABEC Standards and Agreement for </a:t>
            </a:r>
            <a:br>
              <a:rPr lang="en-US" sz="4400" b="1" dirty="0">
                <a:solidFill>
                  <a:srgbClr val="660033"/>
                </a:solidFill>
                <a:latin typeface="+mn-lt"/>
                <a:cs typeface="Times New Roman" panose="02020603050405020304" pitchFamily="18" charset="0"/>
              </a:rPr>
            </a:br>
            <a:r>
              <a:rPr lang="en-US" sz="4400" b="1" dirty="0">
                <a:solidFill>
                  <a:srgbClr val="660033"/>
                </a:solidFill>
                <a:latin typeface="+mn-lt"/>
                <a:cs typeface="Times New Roman" panose="02020603050405020304" pitchFamily="18" charset="0"/>
              </a:rPr>
              <a:t>LAC Supervision</a:t>
            </a:r>
            <a:endParaRPr lang="en-US" sz="4400" dirty="0">
              <a:solidFill>
                <a:srgbClr val="660033"/>
              </a:solidFill>
              <a:latin typeface="+mn-lt"/>
              <a:cs typeface="Times New Roman" panose="02020603050405020304" pitchFamily="18" charset="0"/>
            </a:endParaRPr>
          </a:p>
        </p:txBody>
      </p:sp>
      <p:sp>
        <p:nvSpPr>
          <p:cNvPr id="6" name="Content Placeholder 5"/>
          <p:cNvSpPr>
            <a:spLocks noGrp="1"/>
          </p:cNvSpPr>
          <p:nvPr>
            <p:ph idx="1"/>
          </p:nvPr>
        </p:nvSpPr>
        <p:spPr>
          <a:xfrm>
            <a:off x="247373" y="2190145"/>
            <a:ext cx="12510052" cy="4719321"/>
          </a:xfrm>
        </p:spPr>
        <p:txBody>
          <a:bodyPr>
            <a:noAutofit/>
          </a:bodyPr>
          <a:lstStyle/>
          <a:p>
            <a:pPr marL="514350" indent="-514350">
              <a:buAutoNum type="arabicPeriod"/>
            </a:pPr>
            <a:r>
              <a:rPr lang="en-US" sz="2800" dirty="0">
                <a:solidFill>
                  <a:srgbClr val="660033"/>
                </a:solidFill>
                <a:latin typeface="Georgia" panose="02040502050405020303" pitchFamily="18" charset="0"/>
                <a:cs typeface="Times New Roman" panose="02020603050405020304" pitchFamily="18" charset="0"/>
              </a:rPr>
              <a:t>Acceptable contacts are audio or video review, IPR, modeling, role-play, live observation, live supervision, self-reports, and co-therapy.  </a:t>
            </a:r>
          </a:p>
          <a:p>
            <a:pPr marL="0" indent="0">
              <a:buNone/>
            </a:pPr>
            <a:r>
              <a:rPr lang="en-US" sz="2800" dirty="0">
                <a:solidFill>
                  <a:srgbClr val="660033"/>
                </a:solidFill>
                <a:latin typeface="Georgia" panose="02040502050405020303" pitchFamily="18" charset="0"/>
                <a:cs typeface="Times New Roman" panose="02020603050405020304" pitchFamily="18" charset="0"/>
              </a:rPr>
              <a:t>2. The current Codes of Ethics that will regulate supervision are: the ACES standards and Code of Ethics for Counseling Supervisors, the ASGW Code of Ethics for Group, and the ACA Code of Ethics. These will be followed at all times. </a:t>
            </a:r>
          </a:p>
          <a:p>
            <a:pPr marL="0" indent="0">
              <a:buNone/>
            </a:pPr>
            <a:r>
              <a:rPr lang="en-US" sz="2800" dirty="0">
                <a:solidFill>
                  <a:srgbClr val="660033"/>
                </a:solidFill>
                <a:latin typeface="Georgia" panose="02040502050405020303" pitchFamily="18" charset="0"/>
                <a:cs typeface="Times New Roman" panose="02020603050405020304" pitchFamily="18" charset="0"/>
              </a:rPr>
              <a:t>12. Liability insurance for supervision will be carried and the supervisee’s that are supervised will be encouraged to carry liability insurance.</a:t>
            </a:r>
          </a:p>
          <a:p>
            <a:pPr marL="0" indent="0">
              <a:buNone/>
            </a:pPr>
            <a:endParaRPr lang="en-US" sz="2800" dirty="0">
              <a:solidFill>
                <a:srgbClr val="660033"/>
              </a:solidFill>
              <a:latin typeface="Georgia" panose="02040502050405020303" pitchFamily="18" charset="0"/>
            </a:endParaRPr>
          </a:p>
        </p:txBody>
      </p:sp>
    </p:spTree>
    <p:extLst>
      <p:ext uri="{BB962C8B-B14F-4D97-AF65-F5344CB8AC3E}">
        <p14:creationId xmlns:p14="http://schemas.microsoft.com/office/powerpoint/2010/main" val="1836868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50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anim calcmode="lin" valueType="num">
                                      <p:cBhvr>
                                        <p:cTn id="8" dur="2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500"/>
                            </p:stCondLst>
                            <p:childTnLst>
                              <p:par>
                                <p:cTn id="11" presetID="42" presetClass="entr" presetSubtype="0" fill="hold" nodeType="afterEffect">
                                  <p:stCondLst>
                                    <p:cond delay="500"/>
                                  </p:stCondLst>
                                  <p:childTnLst>
                                    <p:set>
                                      <p:cBhvr>
                                        <p:cTn id="12" dur="1" fill="hold">
                                          <p:stCondLst>
                                            <p:cond delay="0"/>
                                          </p:stCondLst>
                                        </p:cTn>
                                        <p:tgtEl>
                                          <p:spTgt spid="6">
                                            <p:txEl>
                                              <p:pRg st="1" end="1"/>
                                            </p:txEl>
                                          </p:spTgt>
                                        </p:tgtEl>
                                        <p:attrNameLst>
                                          <p:attrName>style.visibility</p:attrName>
                                        </p:attrNameLst>
                                      </p:cBhvr>
                                      <p:to>
                                        <p:strVal val="visible"/>
                                      </p:to>
                                    </p:set>
                                    <p:animEffect transition="in" filter="fade">
                                      <p:cBhvr>
                                        <p:cTn id="13" dur="2000"/>
                                        <p:tgtEl>
                                          <p:spTgt spid="6">
                                            <p:txEl>
                                              <p:pRg st="1" end="1"/>
                                            </p:txEl>
                                          </p:spTgt>
                                        </p:tgtEl>
                                      </p:cBhvr>
                                    </p:animEffect>
                                    <p:anim calcmode="lin" valueType="num">
                                      <p:cBhvr>
                                        <p:cTn id="14" dur="2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5" dur="2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5000"/>
                            </p:stCondLst>
                            <p:childTnLst>
                              <p:par>
                                <p:cTn id="17" presetID="42" presetClass="entr" presetSubtype="0" fill="hold" nodeType="afterEffect">
                                  <p:stCondLst>
                                    <p:cond delay="500"/>
                                  </p:stCondLst>
                                  <p:childTnLst>
                                    <p:set>
                                      <p:cBhvr>
                                        <p:cTn id="18" dur="1" fill="hold">
                                          <p:stCondLst>
                                            <p:cond delay="0"/>
                                          </p:stCondLst>
                                        </p:cTn>
                                        <p:tgtEl>
                                          <p:spTgt spid="6">
                                            <p:txEl>
                                              <p:pRg st="2" end="2"/>
                                            </p:txEl>
                                          </p:spTgt>
                                        </p:tgtEl>
                                        <p:attrNameLst>
                                          <p:attrName>style.visibility</p:attrName>
                                        </p:attrNameLst>
                                      </p:cBhvr>
                                      <p:to>
                                        <p:strVal val="visible"/>
                                      </p:to>
                                    </p:set>
                                    <p:animEffect transition="in" filter="fade">
                                      <p:cBhvr>
                                        <p:cTn id="19" dur="2000"/>
                                        <p:tgtEl>
                                          <p:spTgt spid="6">
                                            <p:txEl>
                                              <p:pRg st="2" end="2"/>
                                            </p:txEl>
                                          </p:spTgt>
                                        </p:tgtEl>
                                      </p:cBhvr>
                                    </p:animEffect>
                                    <p:anim calcmode="lin" valueType="num">
                                      <p:cBhvr>
                                        <p:cTn id="20" dur="2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1" dur="2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22476"/>
            <a:ext cx="13004800" cy="1413934"/>
          </a:xfrm>
        </p:spPr>
        <p:txBody>
          <a:bodyPr>
            <a:noAutofit/>
          </a:bodyPr>
          <a:lstStyle/>
          <a:p>
            <a:pPr algn="ctr"/>
            <a:br>
              <a:rPr lang="en-US" sz="4400" b="1" dirty="0">
                <a:solidFill>
                  <a:srgbClr val="6C2008"/>
                </a:solidFill>
              </a:rPr>
            </a:br>
            <a:r>
              <a:rPr lang="en-US" sz="4400" b="1" dirty="0">
                <a:solidFill>
                  <a:srgbClr val="6C2008"/>
                </a:solidFill>
              </a:rPr>
              <a:t>CACREP 2016 STANDARDS SECTION 3: </a:t>
            </a:r>
            <a:br>
              <a:rPr lang="en-US" sz="4400" b="1" dirty="0">
                <a:solidFill>
                  <a:srgbClr val="6C2008"/>
                </a:solidFill>
              </a:rPr>
            </a:br>
            <a:r>
              <a:rPr lang="en-US" sz="4400" b="1" dirty="0">
                <a:solidFill>
                  <a:srgbClr val="6C2008"/>
                </a:solidFill>
              </a:rPr>
              <a:t>PROFESSIONAL PRACTICE</a:t>
            </a:r>
            <a:br>
              <a:rPr lang="en-US" sz="4400" b="1" dirty="0">
                <a:solidFill>
                  <a:srgbClr val="6C2008"/>
                </a:solidFill>
              </a:rPr>
            </a:br>
            <a:endParaRPr lang="en-US" sz="4400" b="1" dirty="0">
              <a:solidFill>
                <a:srgbClr val="6C2008"/>
              </a:solidFill>
            </a:endParaRPr>
          </a:p>
        </p:txBody>
      </p:sp>
      <p:sp>
        <p:nvSpPr>
          <p:cNvPr id="6" name="Rectangle 2"/>
          <p:cNvSpPr>
            <a:spLocks noGrp="1" noChangeArrowheads="1"/>
          </p:cNvSpPr>
          <p:nvPr>
            <p:ph idx="1"/>
          </p:nvPr>
        </p:nvSpPr>
        <p:spPr bwMode="auto">
          <a:xfrm>
            <a:off x="629036" y="2387058"/>
            <a:ext cx="11746727" cy="3391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536" tIns="48768" rIns="97536" bIns="48768" numCol="1" anchor="ctr" anchorCtr="0" compatLnSpc="1">
            <a:prstTxWarp prst="textNoShape">
              <a:avLst/>
            </a:prstTxWarp>
            <a:spAutoFit/>
          </a:bodyPr>
          <a:lstStyle/>
          <a:p>
            <a:pPr marL="0" indent="0" eaLnBrk="0" fontAlgn="base" hangingPunct="0">
              <a:lnSpc>
                <a:spcPct val="100000"/>
              </a:lnSpc>
              <a:spcBef>
                <a:spcPct val="0"/>
              </a:spcBef>
              <a:spcAft>
                <a:spcPct val="0"/>
              </a:spcAft>
              <a:buNone/>
            </a:pPr>
            <a:r>
              <a:rPr lang="en-US" altLang="en-US" sz="2800" dirty="0">
                <a:solidFill>
                  <a:srgbClr val="6C2008"/>
                </a:solidFill>
              </a:rPr>
              <a:t>INTERNSHIP</a:t>
            </a:r>
          </a:p>
          <a:p>
            <a:pPr marL="0" indent="0" eaLnBrk="0" fontAlgn="base" hangingPunct="0">
              <a:lnSpc>
                <a:spcPct val="100000"/>
              </a:lnSpc>
              <a:spcBef>
                <a:spcPct val="0"/>
              </a:spcBef>
              <a:spcAft>
                <a:spcPct val="0"/>
              </a:spcAft>
              <a:buNone/>
            </a:pPr>
            <a:endParaRPr lang="en-US" altLang="en-US" sz="1800" dirty="0">
              <a:solidFill>
                <a:srgbClr val="6C2008"/>
              </a:solidFill>
            </a:endParaRPr>
          </a:p>
          <a:p>
            <a:pPr marL="0" indent="0" eaLnBrk="0" fontAlgn="base" hangingPunct="0">
              <a:lnSpc>
                <a:spcPct val="100000"/>
              </a:lnSpc>
              <a:spcBef>
                <a:spcPct val="0"/>
              </a:spcBef>
              <a:spcAft>
                <a:spcPct val="0"/>
              </a:spcAft>
              <a:buNone/>
            </a:pPr>
            <a:r>
              <a:rPr lang="en-US" altLang="en-US" sz="2800" b="1" dirty="0">
                <a:solidFill>
                  <a:srgbClr val="6C2008"/>
                </a:solidFill>
              </a:rPr>
              <a:t>L</a:t>
            </a:r>
            <a:r>
              <a:rPr lang="en-US" altLang="en-US" sz="2800" dirty="0">
                <a:solidFill>
                  <a:srgbClr val="6C2008"/>
                </a:solidFill>
              </a:rPr>
              <a:t>. Internship students have weekly interaction with supervisors that averages one hour per week of individual and/or triadic supervision throughout the internship, provided by (1) the site supervisor, (2) counselor education program faculty, or (3) a student supervisor who is under the supervision of a counselor education program faculty member.</a:t>
            </a:r>
          </a:p>
          <a:p>
            <a:pPr marL="0" indent="0" eaLnBrk="0" fontAlgn="base" hangingPunct="0">
              <a:lnSpc>
                <a:spcPct val="100000"/>
              </a:lnSpc>
              <a:spcBef>
                <a:spcPct val="0"/>
              </a:spcBef>
              <a:spcAft>
                <a:spcPct val="0"/>
              </a:spcAft>
              <a:buNone/>
            </a:pPr>
            <a:r>
              <a:rPr lang="en-US" altLang="en-US" sz="2800" dirty="0">
                <a:solidFill>
                  <a:srgbClr val="660033"/>
                </a:solidFill>
                <a:latin typeface="Arial" panose="020B0604020202020204" pitchFamily="34" charset="0"/>
              </a:rPr>
              <a:t> </a:t>
            </a:r>
          </a:p>
        </p:txBody>
      </p:sp>
    </p:spTree>
    <p:extLst>
      <p:ext uri="{BB962C8B-B14F-4D97-AF65-F5344CB8AC3E}">
        <p14:creationId xmlns:p14="http://schemas.microsoft.com/office/powerpoint/2010/main" val="41962392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3810"/>
            <a:ext cx="13004800" cy="1413934"/>
          </a:xfrm>
        </p:spPr>
        <p:txBody>
          <a:bodyPr>
            <a:normAutofit/>
          </a:bodyPr>
          <a:lstStyle/>
          <a:p>
            <a:pPr algn="ctr"/>
            <a:r>
              <a:rPr lang="en-US" sz="4400" b="1" dirty="0">
                <a:solidFill>
                  <a:srgbClr val="6C2008"/>
                </a:solidFill>
                <a:latin typeface="+mj-lt"/>
              </a:rPr>
              <a:t>CACREP 2016 STANDARDS SECTION 3: </a:t>
            </a:r>
            <a:br>
              <a:rPr lang="en-US" sz="4400" b="1" dirty="0">
                <a:solidFill>
                  <a:srgbClr val="6C2008"/>
                </a:solidFill>
                <a:latin typeface="+mj-lt"/>
              </a:rPr>
            </a:br>
            <a:r>
              <a:rPr lang="en-US" sz="4400" b="1" dirty="0">
                <a:solidFill>
                  <a:srgbClr val="6C2008"/>
                </a:solidFill>
                <a:latin typeface="+mj-lt"/>
              </a:rPr>
              <a:t>PROFESSIONAL PRACTICE</a:t>
            </a:r>
          </a:p>
        </p:txBody>
      </p:sp>
      <p:sp>
        <p:nvSpPr>
          <p:cNvPr id="6" name="Rectangle 2"/>
          <p:cNvSpPr>
            <a:spLocks noGrp="1" noChangeArrowheads="1"/>
          </p:cNvSpPr>
          <p:nvPr>
            <p:ph idx="1"/>
          </p:nvPr>
        </p:nvSpPr>
        <p:spPr bwMode="auto">
          <a:xfrm>
            <a:off x="501816" y="2639313"/>
            <a:ext cx="12001169" cy="2991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536" tIns="48768" rIns="97536" bIns="48768" numCol="1" anchor="ctr" anchorCtr="0" compatLnSpc="1">
            <a:prstTxWarp prst="textNoShape">
              <a:avLst/>
            </a:prstTxWarp>
            <a:spAutoFit/>
          </a:bodyPr>
          <a:lstStyle/>
          <a:p>
            <a:pPr marL="0" indent="0" eaLnBrk="0" fontAlgn="base" hangingPunct="0">
              <a:lnSpc>
                <a:spcPct val="100000"/>
              </a:lnSpc>
              <a:spcBef>
                <a:spcPct val="0"/>
              </a:spcBef>
              <a:spcAft>
                <a:spcPct val="0"/>
              </a:spcAft>
              <a:buNone/>
            </a:pPr>
            <a:r>
              <a:rPr lang="en-US" altLang="en-US" sz="2800" dirty="0">
                <a:solidFill>
                  <a:srgbClr val="6C2008"/>
                </a:solidFill>
              </a:rPr>
              <a:t>INTERNSHIP</a:t>
            </a:r>
          </a:p>
          <a:p>
            <a:pPr marL="0" indent="0" eaLnBrk="0" fontAlgn="base" hangingPunct="0">
              <a:lnSpc>
                <a:spcPct val="100000"/>
              </a:lnSpc>
              <a:spcBef>
                <a:spcPct val="0"/>
              </a:spcBef>
              <a:spcAft>
                <a:spcPct val="0"/>
              </a:spcAft>
              <a:buNone/>
            </a:pPr>
            <a:endParaRPr lang="en-US" altLang="en-US" sz="2000" dirty="0">
              <a:solidFill>
                <a:srgbClr val="6C2008"/>
              </a:solidFill>
            </a:endParaRPr>
          </a:p>
          <a:p>
            <a:pPr marL="0" indent="0" eaLnBrk="0" fontAlgn="base" hangingPunct="0">
              <a:lnSpc>
                <a:spcPct val="100000"/>
              </a:lnSpc>
              <a:spcBef>
                <a:spcPct val="0"/>
              </a:spcBef>
              <a:spcAft>
                <a:spcPct val="0"/>
              </a:spcAft>
              <a:buNone/>
            </a:pPr>
            <a:r>
              <a:rPr lang="en-US" altLang="en-US" sz="2800" b="1" dirty="0">
                <a:solidFill>
                  <a:srgbClr val="6C2008"/>
                </a:solidFill>
              </a:rPr>
              <a:t>M</a:t>
            </a:r>
            <a:r>
              <a:rPr lang="en-US" altLang="en-US" sz="2800" dirty="0">
                <a:solidFill>
                  <a:srgbClr val="6C2008"/>
                </a:solidFill>
              </a:rPr>
              <a:t>. Internship students  of 1½ hours per week of group supervision on a regular schedule throughout the internship. Group supervision must be provided by a counselor education program faculty member or a student supervisor who is under the supervision of a counselor education program faculty member. </a:t>
            </a:r>
          </a:p>
        </p:txBody>
      </p:sp>
    </p:spTree>
    <p:extLst>
      <p:ext uri="{BB962C8B-B14F-4D97-AF65-F5344CB8AC3E}">
        <p14:creationId xmlns:p14="http://schemas.microsoft.com/office/powerpoint/2010/main" val="411345839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6404"/>
            <a:ext cx="13004800" cy="1413934"/>
          </a:xfrm>
        </p:spPr>
        <p:txBody>
          <a:bodyPr>
            <a:noAutofit/>
          </a:bodyPr>
          <a:lstStyle/>
          <a:p>
            <a:pPr algn="ctr"/>
            <a:br>
              <a:rPr lang="en-US" sz="4400" b="1" dirty="0">
                <a:solidFill>
                  <a:srgbClr val="6C2008"/>
                </a:solidFill>
              </a:rPr>
            </a:br>
            <a:r>
              <a:rPr lang="en-US" sz="4400" b="1" dirty="0">
                <a:solidFill>
                  <a:srgbClr val="6C2008"/>
                </a:solidFill>
                <a:latin typeface="+mj-lt"/>
              </a:rPr>
              <a:t>CACREP 2016 STANDARDS SECTION 3: </a:t>
            </a:r>
            <a:br>
              <a:rPr lang="en-US" sz="4400" b="1" dirty="0">
                <a:solidFill>
                  <a:srgbClr val="6C2008"/>
                </a:solidFill>
                <a:latin typeface="+mj-lt"/>
              </a:rPr>
            </a:br>
            <a:r>
              <a:rPr lang="en-US" sz="4400" b="1" dirty="0">
                <a:solidFill>
                  <a:srgbClr val="6C2008"/>
                </a:solidFill>
                <a:latin typeface="+mj-lt"/>
              </a:rPr>
              <a:t>PROFESSIONAL PRACTICE</a:t>
            </a:r>
            <a:br>
              <a:rPr lang="en-US" sz="4400" b="1" dirty="0">
                <a:solidFill>
                  <a:srgbClr val="6C2008"/>
                </a:solidFill>
                <a:latin typeface="+mj-lt"/>
              </a:rPr>
            </a:br>
            <a:endParaRPr lang="en-US" sz="4400" b="1" dirty="0">
              <a:solidFill>
                <a:srgbClr val="6C2008"/>
              </a:solidFill>
              <a:latin typeface="+mj-lt"/>
            </a:endParaRPr>
          </a:p>
        </p:txBody>
      </p:sp>
      <p:sp>
        <p:nvSpPr>
          <p:cNvPr id="5" name="Rectangle 2"/>
          <p:cNvSpPr>
            <a:spLocks noChangeArrowheads="1"/>
          </p:cNvSpPr>
          <p:nvPr/>
        </p:nvSpPr>
        <p:spPr bwMode="auto">
          <a:xfrm>
            <a:off x="579561" y="2476952"/>
            <a:ext cx="11845677" cy="4838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536" tIns="48768" rIns="97536" bIns="48768" numCol="1" anchor="ctr" anchorCtr="0" compatLnSpc="1">
            <a:prstTxWarp prst="textNoShape">
              <a:avLst/>
            </a:prstTxWarp>
            <a:spAutoFit/>
          </a:bodyPr>
          <a:lstStyle/>
          <a:p>
            <a:pPr eaLnBrk="0" fontAlgn="base" hangingPunct="0">
              <a:spcBef>
                <a:spcPct val="0"/>
              </a:spcBef>
              <a:spcAft>
                <a:spcPct val="0"/>
              </a:spcAft>
            </a:pPr>
            <a:r>
              <a:rPr lang="en-US" altLang="en-US" sz="2800" dirty="0">
                <a:solidFill>
                  <a:srgbClr val="6C2008"/>
                </a:solidFill>
              </a:rPr>
              <a:t>SUPERVISOR QUALIFICATIONS</a:t>
            </a:r>
          </a:p>
          <a:p>
            <a:pPr eaLnBrk="0" fontAlgn="base" hangingPunct="0">
              <a:spcBef>
                <a:spcPct val="0"/>
              </a:spcBef>
              <a:spcAft>
                <a:spcPct val="0"/>
              </a:spcAft>
            </a:pPr>
            <a:endParaRPr lang="en-US" altLang="en-US" sz="2800" dirty="0">
              <a:solidFill>
                <a:srgbClr val="6C2008"/>
              </a:solidFill>
            </a:endParaRPr>
          </a:p>
          <a:p>
            <a:pPr eaLnBrk="0" fontAlgn="base" hangingPunct="0">
              <a:spcBef>
                <a:spcPct val="0"/>
              </a:spcBef>
              <a:spcAft>
                <a:spcPct val="0"/>
              </a:spcAft>
            </a:pPr>
            <a:r>
              <a:rPr lang="en-US" altLang="en-US" sz="2800" b="1" dirty="0">
                <a:solidFill>
                  <a:srgbClr val="6C2008"/>
                </a:solidFill>
              </a:rPr>
              <a:t>N</a:t>
            </a:r>
            <a:r>
              <a:rPr lang="en-US" altLang="en-US" sz="2800" dirty="0">
                <a:solidFill>
                  <a:srgbClr val="6C2008"/>
                </a:solidFill>
              </a:rPr>
              <a:t>. Counselor education program faculty members serving as individual/triadic or group practicum/internship supervisors for students in entry-level programs have (1) relevant experience, (2) professional credentials, and (3) counseling supervision training and experience.</a:t>
            </a:r>
          </a:p>
          <a:p>
            <a:pPr eaLnBrk="0" fontAlgn="base" hangingPunct="0">
              <a:spcBef>
                <a:spcPct val="0"/>
              </a:spcBef>
              <a:spcAft>
                <a:spcPct val="0"/>
              </a:spcAft>
            </a:pPr>
            <a:endParaRPr lang="en-US" altLang="en-US" sz="2800" dirty="0">
              <a:solidFill>
                <a:srgbClr val="660033"/>
              </a:solidFill>
            </a:endParaRPr>
          </a:p>
          <a:p>
            <a:pPr lvl="0" eaLnBrk="0" fontAlgn="base" hangingPunct="0">
              <a:spcBef>
                <a:spcPct val="0"/>
              </a:spcBef>
              <a:spcAft>
                <a:spcPct val="0"/>
              </a:spcAft>
            </a:pPr>
            <a:r>
              <a:rPr lang="en-US" altLang="en-US" sz="2800" b="1" dirty="0">
                <a:solidFill>
                  <a:srgbClr val="660033"/>
                </a:solidFill>
              </a:rPr>
              <a:t> </a:t>
            </a:r>
          </a:p>
          <a:p>
            <a:pPr eaLnBrk="0" fontAlgn="base" hangingPunct="0">
              <a:spcBef>
                <a:spcPct val="0"/>
              </a:spcBef>
              <a:spcAft>
                <a:spcPct val="0"/>
              </a:spcAft>
            </a:pPr>
            <a:endParaRPr lang="en-US" altLang="en-US" sz="2800" dirty="0">
              <a:solidFill>
                <a:srgbClr val="660033"/>
              </a:solidFill>
            </a:endParaRPr>
          </a:p>
          <a:p>
            <a:pPr eaLnBrk="0" fontAlgn="base" hangingPunct="0">
              <a:spcBef>
                <a:spcPct val="0"/>
              </a:spcBef>
              <a:spcAft>
                <a:spcPct val="0"/>
              </a:spcAft>
            </a:pPr>
            <a:r>
              <a:rPr lang="en-US" altLang="en-US" sz="2800" dirty="0">
                <a:solidFill>
                  <a:srgbClr val="660033"/>
                </a:solidFill>
              </a:rPr>
              <a:t> </a:t>
            </a:r>
          </a:p>
          <a:p>
            <a:pPr eaLnBrk="0" fontAlgn="base" hangingPunct="0">
              <a:spcBef>
                <a:spcPct val="0"/>
              </a:spcBef>
              <a:spcAft>
                <a:spcPct val="0"/>
              </a:spcAft>
            </a:pPr>
            <a:endParaRPr lang="en-US" altLang="en-US" sz="2800" dirty="0">
              <a:solidFill>
                <a:srgbClr val="660033"/>
              </a:solidFill>
            </a:endParaRPr>
          </a:p>
        </p:txBody>
      </p:sp>
    </p:spTree>
    <p:extLst>
      <p:ext uri="{BB962C8B-B14F-4D97-AF65-F5344CB8AC3E}">
        <p14:creationId xmlns:p14="http://schemas.microsoft.com/office/powerpoint/2010/main" val="96235795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018" y="-316807"/>
            <a:ext cx="13004800" cy="1413934"/>
          </a:xfrm>
        </p:spPr>
        <p:txBody>
          <a:bodyPr>
            <a:noAutofit/>
          </a:bodyPr>
          <a:lstStyle/>
          <a:p>
            <a:pPr algn="ctr"/>
            <a:br>
              <a:rPr lang="en-US" sz="4400" b="1" dirty="0">
                <a:solidFill>
                  <a:srgbClr val="6C2008"/>
                </a:solidFill>
              </a:rPr>
            </a:br>
            <a:r>
              <a:rPr lang="en-US" sz="4400" b="1" dirty="0">
                <a:solidFill>
                  <a:srgbClr val="6C2008"/>
                </a:solidFill>
                <a:latin typeface="+mj-lt"/>
              </a:rPr>
              <a:t>CACREP 2016 STANDARDS SECTION 3: </a:t>
            </a:r>
            <a:br>
              <a:rPr lang="en-US" sz="4400" b="1" dirty="0">
                <a:solidFill>
                  <a:srgbClr val="6C2008"/>
                </a:solidFill>
                <a:latin typeface="+mj-lt"/>
              </a:rPr>
            </a:br>
            <a:r>
              <a:rPr lang="en-US" sz="4400" b="1" dirty="0">
                <a:solidFill>
                  <a:srgbClr val="6C2008"/>
                </a:solidFill>
                <a:latin typeface="+mj-lt"/>
              </a:rPr>
              <a:t>PROFESSIONAL PRACTICE</a:t>
            </a:r>
            <a:br>
              <a:rPr lang="en-US" sz="4400" b="1" dirty="0">
                <a:solidFill>
                  <a:srgbClr val="6C2008"/>
                </a:solidFill>
              </a:rPr>
            </a:br>
            <a:endParaRPr lang="en-US" sz="4400" b="1" dirty="0">
              <a:solidFill>
                <a:srgbClr val="6C2008"/>
              </a:solidFill>
            </a:endParaRPr>
          </a:p>
        </p:txBody>
      </p:sp>
      <p:sp>
        <p:nvSpPr>
          <p:cNvPr id="5" name="Rectangle 2"/>
          <p:cNvSpPr>
            <a:spLocks noChangeArrowheads="1"/>
          </p:cNvSpPr>
          <p:nvPr/>
        </p:nvSpPr>
        <p:spPr bwMode="auto">
          <a:xfrm>
            <a:off x="452342" y="2122890"/>
            <a:ext cx="12312153" cy="5269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536" tIns="48768" rIns="97536" bIns="48768" numCol="1" anchor="ctr" anchorCtr="0" compatLnSpc="1">
            <a:prstTxWarp prst="textNoShape">
              <a:avLst/>
            </a:prstTxWarp>
            <a:spAutoFit/>
          </a:bodyPr>
          <a:lstStyle/>
          <a:p>
            <a:pPr eaLnBrk="0" fontAlgn="base" hangingPunct="0">
              <a:spcBef>
                <a:spcPct val="0"/>
              </a:spcBef>
              <a:spcAft>
                <a:spcPct val="0"/>
              </a:spcAft>
            </a:pPr>
            <a:r>
              <a:rPr lang="en-US" altLang="en-US" sz="2800" dirty="0">
                <a:solidFill>
                  <a:srgbClr val="6C2008"/>
                </a:solidFill>
                <a:cs typeface="Times New Roman" panose="02020603050405020304" pitchFamily="18" charset="0"/>
              </a:rPr>
              <a:t>SUPERVISOR QUALIFICATIONS</a:t>
            </a:r>
          </a:p>
          <a:p>
            <a:pPr eaLnBrk="0" fontAlgn="base" hangingPunct="0">
              <a:spcBef>
                <a:spcPct val="0"/>
              </a:spcBef>
              <a:spcAft>
                <a:spcPct val="0"/>
              </a:spcAft>
            </a:pPr>
            <a:endParaRPr lang="en-US" altLang="en-US" sz="2800" dirty="0">
              <a:solidFill>
                <a:srgbClr val="6C2008"/>
              </a:solidFill>
              <a:cs typeface="Times New Roman" panose="02020603050405020304" pitchFamily="18" charset="0"/>
            </a:endParaRPr>
          </a:p>
          <a:p>
            <a:pPr lvl="0" eaLnBrk="0" fontAlgn="base" hangingPunct="0">
              <a:spcBef>
                <a:spcPct val="0"/>
              </a:spcBef>
              <a:spcAft>
                <a:spcPct val="0"/>
              </a:spcAft>
            </a:pPr>
            <a:r>
              <a:rPr lang="en-US" altLang="en-US" sz="2800" b="1" dirty="0">
                <a:solidFill>
                  <a:srgbClr val="6C2008"/>
                </a:solidFill>
                <a:cs typeface="Times New Roman" panose="02020603050405020304" pitchFamily="18" charset="0"/>
              </a:rPr>
              <a:t>P</a:t>
            </a:r>
            <a:r>
              <a:rPr lang="en-US" altLang="en-US" sz="2800" dirty="0">
                <a:solidFill>
                  <a:srgbClr val="6C2008"/>
                </a:solidFill>
                <a:cs typeface="Times New Roman" panose="02020603050405020304" pitchFamily="18" charset="0"/>
              </a:rPr>
              <a:t>. Site supervisors have (1) a minimum of a master’s degree, preferably in counseling, or a related profession; (2) relevant certifications and/or licenses; (3) </a:t>
            </a:r>
            <a:r>
              <a:rPr lang="en-US" altLang="en-US" sz="2800" u="sng" dirty="0">
                <a:solidFill>
                  <a:srgbClr val="6C2008"/>
                </a:solidFill>
                <a:cs typeface="Times New Roman" panose="02020603050405020304" pitchFamily="18" charset="0"/>
              </a:rPr>
              <a:t>a minimum of two years of pertinent professional experience in the specialty area in which the student is enrolled</a:t>
            </a:r>
            <a:r>
              <a:rPr lang="en-US" altLang="en-US" sz="2800" dirty="0">
                <a:solidFill>
                  <a:srgbClr val="6C2008"/>
                </a:solidFill>
                <a:cs typeface="Times New Roman" panose="02020603050405020304" pitchFamily="18" charset="0"/>
              </a:rPr>
              <a:t>; (4) knowledge of the program’s expectations, requirements, and evaluation procedures for students; and </a:t>
            </a:r>
            <a:r>
              <a:rPr lang="en-US" altLang="en-US" sz="2800" u="sng" dirty="0">
                <a:solidFill>
                  <a:srgbClr val="6C2008"/>
                </a:solidFill>
                <a:cs typeface="Times New Roman" panose="02020603050405020304" pitchFamily="18" charset="0"/>
              </a:rPr>
              <a:t>(5) relevant training in counseling supervision.</a:t>
            </a:r>
          </a:p>
          <a:p>
            <a:pPr lvl="0" eaLnBrk="0" fontAlgn="base" hangingPunct="0">
              <a:spcBef>
                <a:spcPct val="0"/>
              </a:spcBef>
              <a:spcAft>
                <a:spcPct val="0"/>
              </a:spcAft>
            </a:pPr>
            <a:r>
              <a:rPr lang="en-US" altLang="en-US" sz="2800" b="1" dirty="0">
                <a:solidFill>
                  <a:srgbClr val="660033"/>
                </a:solidFill>
              </a:rPr>
              <a:t> </a:t>
            </a:r>
          </a:p>
          <a:p>
            <a:pPr eaLnBrk="0" fontAlgn="base" hangingPunct="0">
              <a:spcBef>
                <a:spcPct val="0"/>
              </a:spcBef>
              <a:spcAft>
                <a:spcPct val="0"/>
              </a:spcAft>
            </a:pPr>
            <a:endParaRPr lang="en-US" altLang="en-US" sz="2800" dirty="0">
              <a:solidFill>
                <a:srgbClr val="660033"/>
              </a:solidFill>
            </a:endParaRPr>
          </a:p>
          <a:p>
            <a:pPr eaLnBrk="0" fontAlgn="base" hangingPunct="0">
              <a:spcBef>
                <a:spcPct val="0"/>
              </a:spcBef>
              <a:spcAft>
                <a:spcPct val="0"/>
              </a:spcAft>
            </a:pPr>
            <a:r>
              <a:rPr lang="en-US" altLang="en-US" sz="2800" dirty="0">
                <a:solidFill>
                  <a:srgbClr val="660033"/>
                </a:solidFill>
              </a:rPr>
              <a:t> </a:t>
            </a:r>
          </a:p>
          <a:p>
            <a:pPr eaLnBrk="0" fontAlgn="base" hangingPunct="0">
              <a:spcBef>
                <a:spcPct val="0"/>
              </a:spcBef>
              <a:spcAft>
                <a:spcPct val="0"/>
              </a:spcAft>
            </a:pPr>
            <a:endParaRPr lang="en-US" altLang="en-US" sz="2800" dirty="0">
              <a:solidFill>
                <a:srgbClr val="660033"/>
              </a:solidFill>
            </a:endParaRPr>
          </a:p>
        </p:txBody>
      </p:sp>
    </p:spTree>
    <p:extLst>
      <p:ext uri="{BB962C8B-B14F-4D97-AF65-F5344CB8AC3E}">
        <p14:creationId xmlns:p14="http://schemas.microsoft.com/office/powerpoint/2010/main" val="119267959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7749"/>
            <a:ext cx="13004800" cy="1413934"/>
          </a:xfrm>
        </p:spPr>
        <p:txBody>
          <a:bodyPr>
            <a:normAutofit/>
          </a:bodyPr>
          <a:lstStyle/>
          <a:p>
            <a:pPr algn="ctr"/>
            <a:r>
              <a:rPr lang="en-US" sz="4400" b="1" dirty="0">
                <a:solidFill>
                  <a:srgbClr val="6C2008"/>
                </a:solidFill>
                <a:latin typeface="+mj-lt"/>
              </a:rPr>
              <a:t>CACREP 2016 STANDARDS SECTION 3: </a:t>
            </a:r>
            <a:br>
              <a:rPr lang="en-US" sz="4400" b="1" dirty="0">
                <a:solidFill>
                  <a:srgbClr val="6C2008"/>
                </a:solidFill>
                <a:latin typeface="+mj-lt"/>
              </a:rPr>
            </a:br>
            <a:r>
              <a:rPr lang="en-US" sz="4400" b="1" dirty="0">
                <a:solidFill>
                  <a:srgbClr val="6C2008"/>
                </a:solidFill>
                <a:latin typeface="+mj-lt"/>
              </a:rPr>
              <a:t>PROFESSIONAL PRACTICE</a:t>
            </a:r>
          </a:p>
        </p:txBody>
      </p:sp>
      <p:sp>
        <p:nvSpPr>
          <p:cNvPr id="5" name="Rectangle 2"/>
          <p:cNvSpPr>
            <a:spLocks noChangeArrowheads="1"/>
          </p:cNvSpPr>
          <p:nvPr/>
        </p:nvSpPr>
        <p:spPr bwMode="auto">
          <a:xfrm>
            <a:off x="417001" y="1681683"/>
            <a:ext cx="12170797" cy="4592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7536" tIns="48768" rIns="97536" bIns="48768" numCol="1" anchor="ctr" anchorCtr="0" compatLnSpc="1">
            <a:prstTxWarp prst="textNoShape">
              <a:avLst/>
            </a:prstTxWarp>
            <a:spAutoFit/>
          </a:bodyPr>
          <a:lstStyle/>
          <a:p>
            <a:pPr eaLnBrk="0" fontAlgn="base" hangingPunct="0">
              <a:spcBef>
                <a:spcPct val="0"/>
              </a:spcBef>
              <a:spcAft>
                <a:spcPct val="0"/>
              </a:spcAft>
            </a:pPr>
            <a:r>
              <a:rPr lang="en-US" altLang="en-US" sz="2800" dirty="0">
                <a:solidFill>
                  <a:srgbClr val="6C2008"/>
                </a:solidFill>
              </a:rPr>
              <a:t>SUPERVISOR QUALIFICATIONS</a:t>
            </a:r>
          </a:p>
          <a:p>
            <a:pPr eaLnBrk="0" fontAlgn="base" hangingPunct="0">
              <a:spcBef>
                <a:spcPct val="0"/>
              </a:spcBef>
              <a:spcAft>
                <a:spcPct val="0"/>
              </a:spcAft>
            </a:pPr>
            <a:endParaRPr lang="en-US" altLang="en-US" sz="1600" dirty="0">
              <a:solidFill>
                <a:srgbClr val="6C2008"/>
              </a:solidFill>
            </a:endParaRPr>
          </a:p>
          <a:p>
            <a:pPr eaLnBrk="0" fontAlgn="base" hangingPunct="0">
              <a:spcBef>
                <a:spcPct val="0"/>
              </a:spcBef>
              <a:spcAft>
                <a:spcPct val="0"/>
              </a:spcAft>
            </a:pPr>
            <a:r>
              <a:rPr lang="en-US" altLang="en-US" sz="2800" b="1" dirty="0">
                <a:solidFill>
                  <a:srgbClr val="6C2008"/>
                </a:solidFill>
              </a:rPr>
              <a:t>Q</a:t>
            </a:r>
            <a:r>
              <a:rPr lang="en-US" altLang="en-US" sz="2800" dirty="0">
                <a:solidFill>
                  <a:srgbClr val="6C2008"/>
                </a:solidFill>
              </a:rPr>
              <a:t>. Orientation, consultation, and professional development opportunities are provided by counselor education program faculty to site supervisors. </a:t>
            </a:r>
          </a:p>
          <a:p>
            <a:pPr eaLnBrk="0" fontAlgn="base" hangingPunct="0">
              <a:spcBef>
                <a:spcPct val="0"/>
              </a:spcBef>
              <a:spcAft>
                <a:spcPct val="0"/>
              </a:spcAft>
            </a:pPr>
            <a:endParaRPr lang="en-US" altLang="en-US" dirty="0">
              <a:solidFill>
                <a:srgbClr val="6C2008"/>
              </a:solidFill>
            </a:endParaRPr>
          </a:p>
          <a:p>
            <a:pPr eaLnBrk="0" fontAlgn="base" hangingPunct="0">
              <a:spcBef>
                <a:spcPct val="0"/>
              </a:spcBef>
              <a:spcAft>
                <a:spcPct val="0"/>
              </a:spcAft>
            </a:pPr>
            <a:r>
              <a:rPr lang="en-US" altLang="en-US" sz="2800" b="1" dirty="0">
                <a:solidFill>
                  <a:srgbClr val="6C2008"/>
                </a:solidFill>
              </a:rPr>
              <a:t>R</a:t>
            </a:r>
            <a:r>
              <a:rPr lang="en-US" altLang="en-US" sz="2800" dirty="0">
                <a:solidFill>
                  <a:srgbClr val="6C2008"/>
                </a:solidFill>
              </a:rPr>
              <a:t>. Written supervision agreements define the roles and responsibilities of the faculty supervisor, site supervisor, and student during practicum and internship. </a:t>
            </a:r>
            <a:r>
              <a:rPr lang="en-US" altLang="en-US" sz="2800" u="sng" dirty="0">
                <a:solidFill>
                  <a:srgbClr val="6C2008"/>
                </a:solidFill>
              </a:rPr>
              <a:t>When individual/triadic practicum supervision is conducted by a site supervisor in consultation with counselor education program faculty, the supervision agreement must detail the format and frequency of consultation to monitor student learning. </a:t>
            </a:r>
          </a:p>
        </p:txBody>
      </p:sp>
    </p:spTree>
    <p:extLst>
      <p:ext uri="{BB962C8B-B14F-4D97-AF65-F5344CB8AC3E}">
        <p14:creationId xmlns:p14="http://schemas.microsoft.com/office/powerpoint/2010/main" val="426085363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3830"/>
            <a:ext cx="13004800" cy="720426"/>
          </a:xfrm>
        </p:spPr>
        <p:txBody>
          <a:bodyPr>
            <a:noAutofit/>
          </a:bodyPr>
          <a:lstStyle/>
          <a:p>
            <a:pPr algn="ctr"/>
            <a:br>
              <a:rPr lang="en-US" sz="4400" b="1" dirty="0">
                <a:solidFill>
                  <a:srgbClr val="6C2008"/>
                </a:solidFill>
              </a:rPr>
            </a:br>
            <a:r>
              <a:rPr lang="en-US" sz="4400" b="1" dirty="0">
                <a:solidFill>
                  <a:srgbClr val="6C2008"/>
                </a:solidFill>
                <a:latin typeface="+mj-lt"/>
              </a:rPr>
              <a:t>CRCC Code of Ethics Standards</a:t>
            </a:r>
            <a:br>
              <a:rPr lang="en-US" sz="4400" b="1" dirty="0">
                <a:solidFill>
                  <a:srgbClr val="6C2008"/>
                </a:solidFill>
              </a:rPr>
            </a:br>
            <a:endParaRPr lang="en-US" sz="4400" b="1" dirty="0">
              <a:solidFill>
                <a:srgbClr val="6C2008"/>
              </a:solidFill>
            </a:endParaRPr>
          </a:p>
        </p:txBody>
      </p:sp>
      <p:sp>
        <p:nvSpPr>
          <p:cNvPr id="5" name="Content Placeholder 4"/>
          <p:cNvSpPr>
            <a:spLocks noGrp="1"/>
          </p:cNvSpPr>
          <p:nvPr>
            <p:ph idx="1"/>
          </p:nvPr>
        </p:nvSpPr>
        <p:spPr>
          <a:xfrm>
            <a:off x="805732" y="1496339"/>
            <a:ext cx="12199068" cy="4934943"/>
          </a:xfrm>
        </p:spPr>
        <p:txBody>
          <a:bodyPr>
            <a:normAutofit lnSpcReduction="10000"/>
          </a:bodyPr>
          <a:lstStyle/>
          <a:p>
            <a:pPr marL="0" indent="0">
              <a:buNone/>
            </a:pPr>
            <a:r>
              <a:rPr lang="en-US" sz="2800" b="1" dirty="0">
                <a:solidFill>
                  <a:srgbClr val="6C2008"/>
                </a:solidFill>
              </a:rPr>
              <a:t>Section H: Supervision, Training, and Teaching </a:t>
            </a:r>
          </a:p>
          <a:p>
            <a:r>
              <a:rPr lang="en-US" sz="2800" dirty="0">
                <a:solidFill>
                  <a:srgbClr val="6C2008"/>
                </a:solidFill>
              </a:rPr>
              <a:t>H.1. Clinical Supervisor Responsibilities </a:t>
            </a:r>
          </a:p>
          <a:p>
            <a:r>
              <a:rPr lang="en-US" sz="2800" dirty="0">
                <a:solidFill>
                  <a:srgbClr val="6C2008"/>
                </a:solidFill>
              </a:rPr>
              <a:t>H.2. Clinical Supervisor Competence </a:t>
            </a:r>
          </a:p>
          <a:p>
            <a:r>
              <a:rPr lang="en-US" sz="2800" dirty="0">
                <a:solidFill>
                  <a:srgbClr val="6C2008"/>
                </a:solidFill>
              </a:rPr>
              <a:t>H.3. Roles and Relationships Between </a:t>
            </a:r>
            <a:r>
              <a:rPr lang="en-US" sz="2800" dirty="0" err="1">
                <a:solidFill>
                  <a:srgbClr val="6C2008"/>
                </a:solidFill>
              </a:rPr>
              <a:t>Clincial</a:t>
            </a:r>
            <a:r>
              <a:rPr lang="en-US" sz="2800" dirty="0">
                <a:solidFill>
                  <a:srgbClr val="6C2008"/>
                </a:solidFill>
              </a:rPr>
              <a:t> Supervisors and Supervisees</a:t>
            </a:r>
          </a:p>
          <a:p>
            <a:r>
              <a:rPr lang="en-US" sz="2800" dirty="0">
                <a:solidFill>
                  <a:srgbClr val="6C2008"/>
                </a:solidFill>
              </a:rPr>
              <a:t>H.4. Supervision Evaluation, Remediation, and Endorsement </a:t>
            </a:r>
          </a:p>
          <a:p>
            <a:r>
              <a:rPr lang="en-US" sz="2800" dirty="0">
                <a:solidFill>
                  <a:srgbClr val="6C2008"/>
                </a:solidFill>
              </a:rPr>
              <a:t>H.5. Rehabilitation Counselor Educator Responsibilities </a:t>
            </a:r>
          </a:p>
          <a:p>
            <a:r>
              <a:rPr lang="en-US" sz="2800" dirty="0">
                <a:solidFill>
                  <a:srgbClr val="6C2008"/>
                </a:solidFill>
              </a:rPr>
              <a:t>H.6. Rehabilitation Counselor Educator Competence </a:t>
            </a:r>
          </a:p>
          <a:p>
            <a:r>
              <a:rPr lang="en-US" sz="2800" dirty="0">
                <a:solidFill>
                  <a:srgbClr val="6C2008"/>
                </a:solidFill>
              </a:rPr>
              <a:t>H.7. Roles and Relationships Between Educators and Students </a:t>
            </a:r>
          </a:p>
          <a:p>
            <a:r>
              <a:rPr lang="en-US" sz="2800" dirty="0">
                <a:solidFill>
                  <a:srgbClr val="6C2008"/>
                </a:solidFill>
              </a:rPr>
              <a:t>H.8. Education Evaluation, Remediation, and Endorsement</a:t>
            </a:r>
          </a:p>
          <a:p>
            <a:endParaRPr lang="en-US" sz="2400" dirty="0">
              <a:solidFill>
                <a:srgbClr val="660033"/>
              </a:solidFill>
            </a:endParaRPr>
          </a:p>
        </p:txBody>
      </p:sp>
    </p:spTree>
    <p:extLst>
      <p:ext uri="{BB962C8B-B14F-4D97-AF65-F5344CB8AC3E}">
        <p14:creationId xmlns:p14="http://schemas.microsoft.com/office/powerpoint/2010/main" val="264611393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12795"/>
            <a:ext cx="13004800" cy="1300480"/>
          </a:xfrm>
        </p:spPr>
        <p:txBody>
          <a:bodyPr>
            <a:noAutofit/>
          </a:bodyPr>
          <a:lstStyle/>
          <a:p>
            <a:pPr algn="ctr"/>
            <a:br>
              <a:rPr lang="en-US" sz="4400" b="1" dirty="0">
                <a:solidFill>
                  <a:srgbClr val="6C2008"/>
                </a:solidFill>
              </a:rPr>
            </a:br>
            <a:r>
              <a:rPr lang="en-US" sz="4400" b="1" dirty="0">
                <a:solidFill>
                  <a:srgbClr val="6C2008"/>
                </a:solidFill>
                <a:latin typeface="+mj-lt"/>
              </a:rPr>
              <a:t>CRCC Code of Ethics Standards</a:t>
            </a:r>
            <a:br>
              <a:rPr lang="en-US" sz="4400" b="1" dirty="0">
                <a:solidFill>
                  <a:srgbClr val="6C2008"/>
                </a:solidFill>
              </a:rPr>
            </a:br>
            <a:br>
              <a:rPr lang="en-US" sz="4400" b="1" dirty="0">
                <a:solidFill>
                  <a:srgbClr val="6C2008"/>
                </a:solidFill>
                <a:latin typeface="+mj-lt"/>
              </a:rPr>
            </a:br>
            <a:endParaRPr lang="en-US" sz="4400" b="1" dirty="0">
              <a:solidFill>
                <a:srgbClr val="6C2008"/>
              </a:solidFill>
              <a:latin typeface="+mj-lt"/>
            </a:endParaRPr>
          </a:p>
        </p:txBody>
      </p:sp>
      <p:sp>
        <p:nvSpPr>
          <p:cNvPr id="5" name="Content Placeholder 4"/>
          <p:cNvSpPr>
            <a:spLocks noGrp="1"/>
          </p:cNvSpPr>
          <p:nvPr>
            <p:ph idx="1"/>
          </p:nvPr>
        </p:nvSpPr>
        <p:spPr>
          <a:xfrm>
            <a:off x="445273" y="2199951"/>
            <a:ext cx="12114254" cy="3733400"/>
          </a:xfrm>
        </p:spPr>
        <p:txBody>
          <a:bodyPr>
            <a:normAutofit/>
          </a:bodyPr>
          <a:lstStyle/>
          <a:p>
            <a:pPr marL="0" indent="0">
              <a:buNone/>
            </a:pPr>
            <a:r>
              <a:rPr lang="en-US" sz="2800" dirty="0">
                <a:solidFill>
                  <a:srgbClr val="6C2008"/>
                </a:solidFill>
              </a:rPr>
              <a:t>H.1. Clinical Supervisor Responsibilities </a:t>
            </a:r>
          </a:p>
          <a:p>
            <a:pPr marL="0" indent="0">
              <a:buNone/>
            </a:pPr>
            <a:endParaRPr lang="en-US" sz="1000" dirty="0">
              <a:solidFill>
                <a:srgbClr val="6C2008"/>
              </a:solidFill>
            </a:endParaRPr>
          </a:p>
          <a:p>
            <a:pPr marL="0" indent="0">
              <a:buNone/>
            </a:pPr>
            <a:r>
              <a:rPr lang="en-US" sz="2800" dirty="0">
                <a:solidFill>
                  <a:srgbClr val="6C2008"/>
                </a:solidFill>
              </a:rPr>
              <a:t>a. CLIENT WELFARE. A primary obligation of rehabilitation counselor supervisors is to monitor client welfare by overseeing supervisee performance and professional development. To fulfill these obligations, </a:t>
            </a:r>
            <a:r>
              <a:rPr lang="en-US" sz="2800" u="sng" dirty="0">
                <a:solidFill>
                  <a:srgbClr val="6C2008"/>
                </a:solidFill>
              </a:rPr>
              <a:t>rehabilitation counselor supervisors meet or communicate regularly with supervisees to review the supervisees’ work and help them become prepared to serve a diverse client population.</a:t>
            </a:r>
          </a:p>
        </p:txBody>
      </p:sp>
    </p:spTree>
    <p:extLst>
      <p:ext uri="{BB962C8B-B14F-4D97-AF65-F5344CB8AC3E}">
        <p14:creationId xmlns:p14="http://schemas.microsoft.com/office/powerpoint/2010/main" val="237456668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6453"/>
            <a:ext cx="13004800" cy="1244261"/>
          </a:xfrm>
        </p:spPr>
        <p:txBody>
          <a:bodyPr>
            <a:noAutofit/>
          </a:bodyPr>
          <a:lstStyle/>
          <a:p>
            <a:pPr algn="ctr"/>
            <a:br>
              <a:rPr lang="en-US" sz="4400" b="1" dirty="0">
                <a:solidFill>
                  <a:srgbClr val="6C2008"/>
                </a:solidFill>
              </a:rPr>
            </a:br>
            <a:r>
              <a:rPr lang="en-US" sz="4400" b="1" dirty="0">
                <a:solidFill>
                  <a:srgbClr val="6C2008"/>
                </a:solidFill>
                <a:latin typeface="+mj-lt"/>
              </a:rPr>
              <a:t>CRCC Code of Ethics Standards</a:t>
            </a:r>
            <a:br>
              <a:rPr lang="en-US" sz="4400" b="1" dirty="0">
                <a:solidFill>
                  <a:srgbClr val="6C2008"/>
                </a:solidFill>
              </a:rPr>
            </a:br>
            <a:br>
              <a:rPr lang="en-US" sz="4400" b="1" dirty="0">
                <a:solidFill>
                  <a:srgbClr val="6C2008"/>
                </a:solidFill>
              </a:rPr>
            </a:br>
            <a:endParaRPr lang="en-US" sz="4400" b="1" dirty="0">
              <a:solidFill>
                <a:srgbClr val="6C2008"/>
              </a:solidFill>
            </a:endParaRPr>
          </a:p>
        </p:txBody>
      </p:sp>
      <p:sp>
        <p:nvSpPr>
          <p:cNvPr id="5" name="Content Placeholder 4"/>
          <p:cNvSpPr>
            <a:spLocks noGrp="1"/>
          </p:cNvSpPr>
          <p:nvPr>
            <p:ph idx="1"/>
          </p:nvPr>
        </p:nvSpPr>
        <p:spPr>
          <a:xfrm>
            <a:off x="621968" y="2405108"/>
            <a:ext cx="12057711" cy="3815243"/>
          </a:xfrm>
        </p:spPr>
        <p:txBody>
          <a:bodyPr>
            <a:normAutofit/>
          </a:bodyPr>
          <a:lstStyle/>
          <a:p>
            <a:pPr marL="0" indent="0">
              <a:buNone/>
            </a:pPr>
            <a:r>
              <a:rPr lang="en-US" sz="2800" dirty="0">
                <a:solidFill>
                  <a:srgbClr val="6C2008"/>
                </a:solidFill>
              </a:rPr>
              <a:t>H.1. Clinical Supervisor Responsibilities </a:t>
            </a:r>
          </a:p>
          <a:p>
            <a:pPr marL="0" indent="0">
              <a:buNone/>
            </a:pPr>
            <a:endParaRPr lang="en-US" sz="1600" dirty="0">
              <a:solidFill>
                <a:srgbClr val="6C2008"/>
              </a:solidFill>
            </a:endParaRPr>
          </a:p>
          <a:p>
            <a:pPr marL="0" indent="0">
              <a:buNone/>
            </a:pPr>
            <a:r>
              <a:rPr lang="en-US" sz="2800" dirty="0">
                <a:solidFill>
                  <a:srgbClr val="6C2008"/>
                </a:solidFill>
              </a:rPr>
              <a:t>b. REHABILITATION COUNSELOR CREDENTIALS. Rehabilitation counselor supervisors make reasonable efforts to ensure that supervisees communicate their qualifications to render services to their clients.</a:t>
            </a:r>
            <a:endParaRPr lang="en-US" dirty="0">
              <a:solidFill>
                <a:srgbClr val="660033"/>
              </a:solidFill>
            </a:endParaRPr>
          </a:p>
        </p:txBody>
      </p:sp>
    </p:spTree>
    <p:extLst>
      <p:ext uri="{BB962C8B-B14F-4D97-AF65-F5344CB8AC3E}">
        <p14:creationId xmlns:p14="http://schemas.microsoft.com/office/powerpoint/2010/main" val="239512192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06271"/>
            <a:ext cx="13004800" cy="821325"/>
          </a:xfrm>
        </p:spPr>
        <p:txBody>
          <a:bodyPr>
            <a:noAutofit/>
          </a:bodyPr>
          <a:lstStyle/>
          <a:p>
            <a:pPr algn="ctr"/>
            <a:br>
              <a:rPr lang="en-US" sz="4400" b="1" dirty="0">
                <a:solidFill>
                  <a:srgbClr val="6C2008"/>
                </a:solidFill>
              </a:rPr>
            </a:br>
            <a:r>
              <a:rPr lang="en-US" sz="4400" b="1" dirty="0">
                <a:solidFill>
                  <a:srgbClr val="6C2008"/>
                </a:solidFill>
                <a:latin typeface="+mj-lt"/>
              </a:rPr>
              <a:t>CRCC Code of Ethics Standards</a:t>
            </a:r>
            <a:br>
              <a:rPr lang="en-US" sz="4400" b="1" dirty="0">
                <a:solidFill>
                  <a:srgbClr val="6C2008"/>
                </a:solidFill>
              </a:rPr>
            </a:br>
            <a:endParaRPr lang="en-US" sz="4400" b="1" dirty="0">
              <a:solidFill>
                <a:srgbClr val="6C2008"/>
              </a:solidFill>
            </a:endParaRPr>
          </a:p>
        </p:txBody>
      </p:sp>
      <p:sp>
        <p:nvSpPr>
          <p:cNvPr id="5" name="Content Placeholder 4"/>
          <p:cNvSpPr>
            <a:spLocks noGrp="1"/>
          </p:cNvSpPr>
          <p:nvPr>
            <p:ph idx="1"/>
          </p:nvPr>
        </p:nvSpPr>
        <p:spPr>
          <a:xfrm>
            <a:off x="671445" y="2057739"/>
            <a:ext cx="11661913" cy="4867995"/>
          </a:xfrm>
        </p:spPr>
        <p:txBody>
          <a:bodyPr>
            <a:normAutofit/>
          </a:bodyPr>
          <a:lstStyle/>
          <a:p>
            <a:pPr marL="0" indent="0">
              <a:buNone/>
            </a:pPr>
            <a:r>
              <a:rPr lang="en-US" sz="2800" dirty="0">
                <a:solidFill>
                  <a:srgbClr val="6C2008"/>
                </a:solidFill>
              </a:rPr>
              <a:t>H.1. Clinical Supervisor Responsibilities </a:t>
            </a:r>
          </a:p>
          <a:p>
            <a:pPr marL="0" indent="0">
              <a:buNone/>
            </a:pPr>
            <a:endParaRPr lang="en-US" sz="1100" dirty="0">
              <a:solidFill>
                <a:srgbClr val="6C2008"/>
              </a:solidFill>
            </a:endParaRPr>
          </a:p>
          <a:p>
            <a:pPr marL="0" indent="0">
              <a:buNone/>
            </a:pPr>
            <a:r>
              <a:rPr lang="en-US" sz="2800" dirty="0">
                <a:solidFill>
                  <a:srgbClr val="6C2008"/>
                </a:solidFill>
              </a:rPr>
              <a:t>c. CLIENT RIGHTS AND INFORMED CONSENT. Rehabilitation counselor supervisors make supervisees aware of policies and procedures intended to protect the rights of clients, including the right to privacy and confidentiality in the counseling relationship. They ensure that supervisees are advised of their ethical obligations under the Code.</a:t>
            </a:r>
          </a:p>
          <a:p>
            <a:pPr marL="0" indent="0">
              <a:buNone/>
            </a:pPr>
            <a:endParaRPr lang="en-US" sz="2800" dirty="0">
              <a:solidFill>
                <a:srgbClr val="660033"/>
              </a:solidFill>
            </a:endParaRPr>
          </a:p>
        </p:txBody>
      </p:sp>
    </p:spTree>
    <p:extLst>
      <p:ext uri="{BB962C8B-B14F-4D97-AF65-F5344CB8AC3E}">
        <p14:creationId xmlns:p14="http://schemas.microsoft.com/office/powerpoint/2010/main" val="196030643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32805"/>
            <a:ext cx="13004800" cy="1039940"/>
          </a:xfrm>
        </p:spPr>
        <p:txBody>
          <a:bodyPr>
            <a:noAutofit/>
          </a:bodyPr>
          <a:lstStyle/>
          <a:p>
            <a:pPr algn="ctr"/>
            <a:br>
              <a:rPr lang="en-US" sz="4400" b="1" dirty="0">
                <a:solidFill>
                  <a:srgbClr val="6C2008"/>
                </a:solidFill>
              </a:rPr>
            </a:br>
            <a:r>
              <a:rPr lang="en-US" sz="4400" b="1" dirty="0">
                <a:solidFill>
                  <a:srgbClr val="6C2008"/>
                </a:solidFill>
                <a:latin typeface="+mj-lt"/>
              </a:rPr>
              <a:t>CRCC Code of Ethics Standards</a:t>
            </a:r>
            <a:br>
              <a:rPr lang="en-US" sz="4400" b="1" dirty="0">
                <a:solidFill>
                  <a:srgbClr val="6C2008"/>
                </a:solidFill>
              </a:rPr>
            </a:br>
            <a:endParaRPr lang="en-US" sz="4400" b="1" dirty="0">
              <a:solidFill>
                <a:srgbClr val="6C2008"/>
              </a:solidFill>
            </a:endParaRPr>
          </a:p>
        </p:txBody>
      </p:sp>
      <p:sp>
        <p:nvSpPr>
          <p:cNvPr id="5" name="Content Placeholder 4"/>
          <p:cNvSpPr>
            <a:spLocks noGrp="1"/>
          </p:cNvSpPr>
          <p:nvPr>
            <p:ph idx="1"/>
          </p:nvPr>
        </p:nvSpPr>
        <p:spPr>
          <a:xfrm>
            <a:off x="756257" y="2025758"/>
            <a:ext cx="11492285" cy="3927781"/>
          </a:xfrm>
        </p:spPr>
        <p:txBody>
          <a:bodyPr>
            <a:noAutofit/>
          </a:bodyPr>
          <a:lstStyle/>
          <a:p>
            <a:pPr marL="0" indent="0">
              <a:buNone/>
            </a:pPr>
            <a:r>
              <a:rPr lang="en-US" sz="2800" dirty="0">
                <a:solidFill>
                  <a:srgbClr val="6C2008"/>
                </a:solidFill>
              </a:rPr>
              <a:t>H.1. Clinical Supervisor Responsibilities</a:t>
            </a:r>
          </a:p>
          <a:p>
            <a:pPr marL="0" indent="0">
              <a:buNone/>
            </a:pPr>
            <a:endParaRPr lang="en-US" sz="2400" dirty="0">
              <a:solidFill>
                <a:srgbClr val="6C2008"/>
              </a:solidFill>
            </a:endParaRPr>
          </a:p>
          <a:p>
            <a:pPr marL="0" indent="0">
              <a:buNone/>
            </a:pPr>
            <a:r>
              <a:rPr lang="en-US" sz="2800" dirty="0">
                <a:solidFill>
                  <a:srgbClr val="6C2008"/>
                </a:solidFill>
              </a:rPr>
              <a:t>d. SUPERVISEE RIGHTS AND INFORMED CONSENT FOR SUPERVISION. Rehabilitation counselor supervisors have an obligation to review, in writing and verbally, the rights and responsibilities of both the supervisor and supervisee. Rehabilitation counselor supervisors disclose to supervisees organizational policies and procedures to which supervisors are to adhere and the mechanisms for due process appeal of individual supervisor actions. Issues unique to the use of distance supervision are included.</a:t>
            </a:r>
          </a:p>
        </p:txBody>
      </p:sp>
    </p:spTree>
    <p:extLst>
      <p:ext uri="{BB962C8B-B14F-4D97-AF65-F5344CB8AC3E}">
        <p14:creationId xmlns:p14="http://schemas.microsoft.com/office/powerpoint/2010/main" val="3172895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040" y="318790"/>
            <a:ext cx="12110720" cy="870373"/>
          </a:xfrm>
        </p:spPr>
        <p:txBody>
          <a:bodyPr>
            <a:normAutofit/>
          </a:bodyPr>
          <a:lstStyle/>
          <a:p>
            <a:pPr algn="ctr"/>
            <a:r>
              <a:rPr lang="en-US" sz="4400" b="1" dirty="0">
                <a:solidFill>
                  <a:srgbClr val="6E2639"/>
                </a:solidFill>
                <a:latin typeface="+mn-lt"/>
                <a:cs typeface="Times New Roman" panose="02020603050405020304" pitchFamily="18" charset="0"/>
              </a:rPr>
              <a:t>Counseling Supervision: MODULE 1</a:t>
            </a:r>
            <a:endParaRPr lang="en-US" sz="4400" dirty="0">
              <a:solidFill>
                <a:srgbClr val="6E2639"/>
              </a:solidFill>
              <a:latin typeface="+mn-lt"/>
              <a:cs typeface="Times New Roman" panose="02020603050405020304" pitchFamily="18" charset="0"/>
            </a:endParaRPr>
          </a:p>
        </p:txBody>
      </p:sp>
      <p:sp>
        <p:nvSpPr>
          <p:cNvPr id="3" name="Content Placeholder 2"/>
          <p:cNvSpPr>
            <a:spLocks noGrp="1"/>
          </p:cNvSpPr>
          <p:nvPr>
            <p:ph idx="1"/>
          </p:nvPr>
        </p:nvSpPr>
        <p:spPr>
          <a:xfrm>
            <a:off x="447040" y="2181014"/>
            <a:ext cx="12110720" cy="4641427"/>
          </a:xfrm>
        </p:spPr>
        <p:txBody>
          <a:bodyPr>
            <a:normAutofit/>
          </a:bodyPr>
          <a:lstStyle/>
          <a:p>
            <a:pPr marL="0" indent="0">
              <a:buNone/>
            </a:pPr>
            <a:r>
              <a:rPr lang="en-US" sz="2800" b="1" dirty="0">
                <a:solidFill>
                  <a:srgbClr val="6E2639"/>
                </a:solidFill>
                <a:cs typeface="Times New Roman" panose="02020603050405020304" pitchFamily="18" charset="0"/>
              </a:rPr>
              <a:t>Think back to your own practicum and internship experiences.</a:t>
            </a:r>
          </a:p>
          <a:p>
            <a:pPr marL="0" indent="0">
              <a:buNone/>
            </a:pPr>
            <a:endParaRPr lang="en-US" sz="2800" b="1" dirty="0">
              <a:solidFill>
                <a:srgbClr val="6E2639"/>
              </a:solidFill>
              <a:cs typeface="Times New Roman" panose="02020603050405020304" pitchFamily="18" charset="0"/>
            </a:endParaRPr>
          </a:p>
          <a:p>
            <a:pPr marL="0" indent="0">
              <a:buNone/>
            </a:pPr>
            <a:r>
              <a:rPr lang="en-US" sz="2800" dirty="0">
                <a:solidFill>
                  <a:srgbClr val="6E2639"/>
                </a:solidFill>
                <a:cs typeface="Times New Roman" panose="02020603050405020304" pitchFamily="18" charset="0"/>
              </a:rPr>
              <a:t>As a student and as a beginning counselor, what elements and styles of supervision helped you the most?</a:t>
            </a:r>
          </a:p>
          <a:p>
            <a:pPr marL="0" indent="0">
              <a:buNone/>
            </a:pPr>
            <a:endParaRPr lang="en-US" sz="2800" dirty="0">
              <a:solidFill>
                <a:srgbClr val="6E2639"/>
              </a:solidFill>
              <a:cs typeface="Times New Roman" panose="02020603050405020304" pitchFamily="18" charset="0"/>
            </a:endParaRPr>
          </a:p>
          <a:p>
            <a:pPr marL="0" indent="0">
              <a:buNone/>
            </a:pPr>
            <a:r>
              <a:rPr lang="en-US" sz="2800" dirty="0">
                <a:solidFill>
                  <a:srgbClr val="6E2639"/>
                </a:solidFill>
                <a:cs typeface="Times New Roman" panose="02020603050405020304" pitchFamily="18" charset="0"/>
              </a:rPr>
              <a:t>What did you find the least helpful?</a:t>
            </a:r>
          </a:p>
        </p:txBody>
      </p:sp>
    </p:spTree>
    <p:extLst>
      <p:ext uri="{BB962C8B-B14F-4D97-AF65-F5344CB8AC3E}">
        <p14:creationId xmlns:p14="http://schemas.microsoft.com/office/powerpoint/2010/main" val="169940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10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par>
                          <p:cTn id="8" fill="hold">
                            <p:stCondLst>
                              <p:cond delay="3000"/>
                            </p:stCondLst>
                            <p:childTnLst>
                              <p:par>
                                <p:cTn id="9" presetID="10" presetClass="entr" presetSubtype="0" fill="hold" nodeType="afterEffect">
                                  <p:stCondLst>
                                    <p:cond delay="100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fade">
                                      <p:cBhvr>
                                        <p:cTn id="11" dur="2000"/>
                                        <p:tgtEl>
                                          <p:spTgt spid="3">
                                            <p:txEl>
                                              <p:pRg st="2" end="2"/>
                                            </p:txEl>
                                          </p:spTgt>
                                        </p:tgtEl>
                                      </p:cBhvr>
                                    </p:animEffect>
                                  </p:childTnLst>
                                </p:cTn>
                              </p:par>
                            </p:childTnLst>
                          </p:cTn>
                        </p:par>
                        <p:par>
                          <p:cTn id="12" fill="hold">
                            <p:stCondLst>
                              <p:cond delay="6000"/>
                            </p:stCondLst>
                            <p:childTnLst>
                              <p:par>
                                <p:cTn id="13" presetID="10" presetClass="entr" presetSubtype="0" fill="hold" nodeType="afterEffect">
                                  <p:stCondLst>
                                    <p:cond delay="100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26758"/>
            <a:ext cx="13004800" cy="1244261"/>
          </a:xfrm>
        </p:spPr>
        <p:txBody>
          <a:bodyPr>
            <a:noAutofit/>
          </a:bodyPr>
          <a:lstStyle/>
          <a:p>
            <a:pPr algn="ctr"/>
            <a:br>
              <a:rPr lang="en-US" sz="4400" b="1" dirty="0">
                <a:solidFill>
                  <a:srgbClr val="6C2008"/>
                </a:solidFill>
                <a:latin typeface="+mn-lt"/>
              </a:rPr>
            </a:br>
            <a:r>
              <a:rPr lang="en-US" sz="4400" b="1" dirty="0">
                <a:solidFill>
                  <a:srgbClr val="6C2008"/>
                </a:solidFill>
                <a:latin typeface="+mn-lt"/>
              </a:rPr>
              <a:t>CRCC Code of Ethics Standards</a:t>
            </a:r>
            <a:br>
              <a:rPr lang="en-US" sz="4400" b="1" dirty="0">
                <a:solidFill>
                  <a:srgbClr val="6C2008"/>
                </a:solidFill>
                <a:latin typeface="+mn-lt"/>
              </a:rPr>
            </a:br>
            <a:endParaRPr lang="en-US" sz="4400" b="1" dirty="0">
              <a:solidFill>
                <a:srgbClr val="6C2008"/>
              </a:solidFill>
              <a:latin typeface="+mn-lt"/>
            </a:endParaRPr>
          </a:p>
        </p:txBody>
      </p:sp>
      <p:sp>
        <p:nvSpPr>
          <p:cNvPr id="5" name="Content Placeholder 4"/>
          <p:cNvSpPr>
            <a:spLocks noGrp="1"/>
          </p:cNvSpPr>
          <p:nvPr>
            <p:ph idx="1"/>
          </p:nvPr>
        </p:nvSpPr>
        <p:spPr>
          <a:xfrm>
            <a:off x="657307" y="2220881"/>
            <a:ext cx="11690185" cy="2873437"/>
          </a:xfrm>
        </p:spPr>
        <p:txBody>
          <a:bodyPr>
            <a:normAutofit/>
          </a:bodyPr>
          <a:lstStyle/>
          <a:p>
            <a:pPr marL="0" indent="0">
              <a:buNone/>
            </a:pPr>
            <a:r>
              <a:rPr lang="en-US" sz="2800" dirty="0">
                <a:solidFill>
                  <a:srgbClr val="6C2008"/>
                </a:solidFill>
              </a:rPr>
              <a:t>H.1. Clinical Supervisor Responsibilities </a:t>
            </a:r>
          </a:p>
          <a:p>
            <a:pPr marL="0" indent="0">
              <a:buNone/>
            </a:pPr>
            <a:endParaRPr lang="en-US" sz="1400" dirty="0">
              <a:solidFill>
                <a:srgbClr val="6C2008"/>
              </a:solidFill>
            </a:endParaRPr>
          </a:p>
          <a:p>
            <a:pPr marL="0" indent="0">
              <a:buNone/>
            </a:pPr>
            <a:r>
              <a:rPr lang="en-US" sz="2800" dirty="0">
                <a:solidFill>
                  <a:srgbClr val="6C2008"/>
                </a:solidFill>
              </a:rPr>
              <a:t>e. EMERGENCIES AND ABSENCES. Rehabilitation counselor supervisors establish and communicate to supervisees the procedures for contacting them or, in their absence, alternative on-call supervisors to assist in handling crises.</a:t>
            </a:r>
          </a:p>
        </p:txBody>
      </p:sp>
    </p:spTree>
    <p:extLst>
      <p:ext uri="{BB962C8B-B14F-4D97-AF65-F5344CB8AC3E}">
        <p14:creationId xmlns:p14="http://schemas.microsoft.com/office/powerpoint/2010/main" val="280259895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16819"/>
            <a:ext cx="13004800" cy="1244261"/>
          </a:xfrm>
        </p:spPr>
        <p:txBody>
          <a:bodyPr>
            <a:noAutofit/>
          </a:bodyPr>
          <a:lstStyle/>
          <a:p>
            <a:pPr algn="ctr"/>
            <a:br>
              <a:rPr lang="en-US" sz="4400" b="1" dirty="0">
                <a:solidFill>
                  <a:srgbClr val="6C2008"/>
                </a:solidFill>
                <a:latin typeface="+mn-lt"/>
              </a:rPr>
            </a:br>
            <a:r>
              <a:rPr lang="en-US" sz="4400" b="1" dirty="0">
                <a:solidFill>
                  <a:srgbClr val="6C2008"/>
                </a:solidFill>
                <a:latin typeface="+mn-lt"/>
              </a:rPr>
              <a:t>CRCC Code of Ethics Standards</a:t>
            </a:r>
            <a:br>
              <a:rPr lang="en-US" sz="4400" b="1" dirty="0">
                <a:solidFill>
                  <a:srgbClr val="6C2008"/>
                </a:solidFill>
                <a:latin typeface="+mn-lt"/>
              </a:rPr>
            </a:br>
            <a:endParaRPr lang="en-US" sz="4400" b="1" dirty="0">
              <a:solidFill>
                <a:srgbClr val="6C2008"/>
              </a:solidFill>
              <a:latin typeface="+mn-lt"/>
            </a:endParaRPr>
          </a:p>
        </p:txBody>
      </p:sp>
      <p:sp>
        <p:nvSpPr>
          <p:cNvPr id="5" name="Content Placeholder 4"/>
          <p:cNvSpPr>
            <a:spLocks noGrp="1"/>
          </p:cNvSpPr>
          <p:nvPr>
            <p:ph idx="1"/>
          </p:nvPr>
        </p:nvSpPr>
        <p:spPr>
          <a:xfrm>
            <a:off x="445273" y="2440426"/>
            <a:ext cx="12114254" cy="3663062"/>
          </a:xfrm>
        </p:spPr>
        <p:txBody>
          <a:bodyPr>
            <a:normAutofit/>
          </a:bodyPr>
          <a:lstStyle/>
          <a:p>
            <a:pPr marL="0" indent="0">
              <a:buNone/>
            </a:pPr>
            <a:r>
              <a:rPr lang="en-US" sz="2800" dirty="0">
                <a:solidFill>
                  <a:srgbClr val="6C2008"/>
                </a:solidFill>
              </a:rPr>
              <a:t>H.1. Clinical Supervisor Responsibilities</a:t>
            </a:r>
          </a:p>
          <a:p>
            <a:pPr marL="0" indent="0">
              <a:buNone/>
            </a:pPr>
            <a:r>
              <a:rPr lang="en-US" sz="2800" dirty="0">
                <a:solidFill>
                  <a:srgbClr val="6C2008"/>
                </a:solidFill>
              </a:rPr>
              <a:t> </a:t>
            </a:r>
          </a:p>
          <a:p>
            <a:pPr marL="0" indent="0">
              <a:buNone/>
            </a:pPr>
            <a:r>
              <a:rPr lang="en-US" sz="2800" dirty="0">
                <a:solidFill>
                  <a:srgbClr val="6C2008"/>
                </a:solidFill>
              </a:rPr>
              <a:t>f. TERMINATION OF THE SUPERVISORY RELATIONSHIP. Supervisors or supervisees have the right to terminate the supervisory relationship with adequate notice. Reasons for considering termination are discussed, and both parties work to resolve differences. When termination is warranted, supervisors make appropriate referrals to possible alternative supervisors.</a:t>
            </a:r>
          </a:p>
          <a:p>
            <a:pPr marL="0" indent="0">
              <a:buNone/>
            </a:pPr>
            <a:endParaRPr lang="en-US" sz="2800" dirty="0">
              <a:solidFill>
                <a:srgbClr val="660033"/>
              </a:solidFill>
            </a:endParaRPr>
          </a:p>
        </p:txBody>
      </p:sp>
    </p:spTree>
    <p:extLst>
      <p:ext uri="{BB962C8B-B14F-4D97-AF65-F5344CB8AC3E}">
        <p14:creationId xmlns:p14="http://schemas.microsoft.com/office/powerpoint/2010/main" val="152182833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96332"/>
            <a:ext cx="13004800" cy="1244261"/>
          </a:xfrm>
        </p:spPr>
        <p:txBody>
          <a:bodyPr>
            <a:noAutofit/>
          </a:bodyPr>
          <a:lstStyle/>
          <a:p>
            <a:pPr algn="ctr"/>
            <a:br>
              <a:rPr lang="en-US" b="1" dirty="0">
                <a:solidFill>
                  <a:srgbClr val="6C2008"/>
                </a:solidFill>
                <a:latin typeface="+mn-lt"/>
              </a:rPr>
            </a:br>
            <a:r>
              <a:rPr lang="en-US" sz="4400" b="1" dirty="0">
                <a:solidFill>
                  <a:srgbClr val="6C2008"/>
                </a:solidFill>
                <a:latin typeface="+mn-lt"/>
              </a:rPr>
              <a:t>CRCC Code of Ethics Standards</a:t>
            </a:r>
            <a:br>
              <a:rPr lang="en-US" b="1" dirty="0">
                <a:solidFill>
                  <a:srgbClr val="6C2008"/>
                </a:solidFill>
                <a:latin typeface="+mn-lt"/>
              </a:rPr>
            </a:br>
            <a:br>
              <a:rPr lang="en-US" b="1" dirty="0">
                <a:solidFill>
                  <a:srgbClr val="6C2008"/>
                </a:solidFill>
                <a:latin typeface="+mn-lt"/>
              </a:rPr>
            </a:br>
            <a:endParaRPr lang="en-US" b="1" dirty="0">
              <a:solidFill>
                <a:srgbClr val="6C2008"/>
              </a:solidFill>
              <a:latin typeface="+mn-lt"/>
            </a:endParaRPr>
          </a:p>
        </p:txBody>
      </p:sp>
      <p:sp>
        <p:nvSpPr>
          <p:cNvPr id="5" name="Content Placeholder 4"/>
          <p:cNvSpPr>
            <a:spLocks noGrp="1"/>
          </p:cNvSpPr>
          <p:nvPr>
            <p:ph idx="1"/>
          </p:nvPr>
        </p:nvSpPr>
        <p:spPr>
          <a:xfrm>
            <a:off x="388730" y="2319529"/>
            <a:ext cx="12227339" cy="4867995"/>
          </a:xfrm>
        </p:spPr>
        <p:txBody>
          <a:bodyPr>
            <a:noAutofit/>
          </a:bodyPr>
          <a:lstStyle/>
          <a:p>
            <a:pPr marL="0" indent="0">
              <a:buNone/>
            </a:pPr>
            <a:r>
              <a:rPr lang="en-US" sz="2800" dirty="0">
                <a:solidFill>
                  <a:srgbClr val="6C2008"/>
                </a:solidFill>
                <a:latin typeface="+mj-lt"/>
              </a:rPr>
              <a:t>H.2. CLINICAL SUPERVISOR COMPETENCE</a:t>
            </a:r>
          </a:p>
          <a:p>
            <a:pPr marL="0" indent="0">
              <a:buNone/>
            </a:pPr>
            <a:endParaRPr lang="en-US" sz="1400" dirty="0">
              <a:solidFill>
                <a:srgbClr val="6C2008"/>
              </a:solidFill>
              <a:latin typeface="+mj-lt"/>
            </a:endParaRPr>
          </a:p>
          <a:p>
            <a:pPr marL="0" indent="0">
              <a:buNone/>
            </a:pPr>
            <a:r>
              <a:rPr lang="en-US" sz="2800" dirty="0">
                <a:solidFill>
                  <a:srgbClr val="6C2008"/>
                </a:solidFill>
                <a:latin typeface="+mj-lt"/>
              </a:rPr>
              <a:t>a. SUPERVISOR PREPARATION. </a:t>
            </a:r>
            <a:r>
              <a:rPr lang="en-US" sz="2800" u="sng" dirty="0">
                <a:solidFill>
                  <a:srgbClr val="6C2008"/>
                </a:solidFill>
                <a:latin typeface="+mj-lt"/>
              </a:rPr>
              <a:t>Prior to offering supervision services, rehabilitation counselor supervisors are trained in supervision methods and techniques. </a:t>
            </a:r>
            <a:r>
              <a:rPr lang="en-US" sz="2800" dirty="0">
                <a:solidFill>
                  <a:srgbClr val="6C2008"/>
                </a:solidFill>
                <a:latin typeface="+mj-lt"/>
              </a:rPr>
              <a:t>Rehabilitation counselor supervisors who offer supervision services regularly pursue continuing education activities, including both rehabilitation counseling and supervision topics and skills.</a:t>
            </a:r>
          </a:p>
        </p:txBody>
      </p:sp>
    </p:spTree>
    <p:extLst>
      <p:ext uri="{BB962C8B-B14F-4D97-AF65-F5344CB8AC3E}">
        <p14:creationId xmlns:p14="http://schemas.microsoft.com/office/powerpoint/2010/main" val="112861865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87002"/>
            <a:ext cx="13004800" cy="1244261"/>
          </a:xfrm>
        </p:spPr>
        <p:txBody>
          <a:bodyPr>
            <a:noAutofit/>
          </a:bodyPr>
          <a:lstStyle/>
          <a:p>
            <a:pPr algn="ctr"/>
            <a:br>
              <a:rPr lang="en-US" sz="4400" dirty="0">
                <a:solidFill>
                  <a:srgbClr val="660033"/>
                </a:solidFill>
              </a:rPr>
            </a:br>
            <a:r>
              <a:rPr lang="en-US" sz="4400" b="1" dirty="0">
                <a:solidFill>
                  <a:srgbClr val="6C2008"/>
                </a:solidFill>
              </a:rPr>
              <a:t>CRCC Code of Ethics Standards</a:t>
            </a:r>
            <a:br>
              <a:rPr lang="en-US" sz="4400" dirty="0">
                <a:solidFill>
                  <a:srgbClr val="660033"/>
                </a:solidFill>
              </a:rPr>
            </a:br>
            <a:endParaRPr lang="en-US" sz="4400" dirty="0">
              <a:solidFill>
                <a:srgbClr val="660033"/>
              </a:solidFill>
            </a:endParaRPr>
          </a:p>
        </p:txBody>
      </p:sp>
      <p:sp>
        <p:nvSpPr>
          <p:cNvPr id="5" name="Content Placeholder 4"/>
          <p:cNvSpPr>
            <a:spLocks noGrp="1"/>
          </p:cNvSpPr>
          <p:nvPr>
            <p:ph idx="1"/>
          </p:nvPr>
        </p:nvSpPr>
        <p:spPr>
          <a:xfrm>
            <a:off x="339255" y="1901997"/>
            <a:ext cx="12326289" cy="5107186"/>
          </a:xfrm>
        </p:spPr>
        <p:txBody>
          <a:bodyPr>
            <a:noAutofit/>
          </a:bodyPr>
          <a:lstStyle/>
          <a:p>
            <a:pPr marL="0" indent="0">
              <a:buNone/>
            </a:pPr>
            <a:r>
              <a:rPr lang="en-US" sz="2800" dirty="0">
                <a:solidFill>
                  <a:srgbClr val="6C2008"/>
                </a:solidFill>
              </a:rPr>
              <a:t>H.2. CLINICAL SUPERVISOR COMPETENCE</a:t>
            </a:r>
          </a:p>
          <a:p>
            <a:pPr marL="0" indent="0">
              <a:buNone/>
            </a:pPr>
            <a:endParaRPr lang="en-US" sz="1400" dirty="0">
              <a:solidFill>
                <a:srgbClr val="6C2008"/>
              </a:solidFill>
            </a:endParaRPr>
          </a:p>
          <a:p>
            <a:pPr marL="0" indent="0">
              <a:buNone/>
            </a:pPr>
            <a:r>
              <a:rPr lang="en-US" sz="2800" dirty="0">
                <a:solidFill>
                  <a:srgbClr val="6C2008"/>
                </a:solidFill>
              </a:rPr>
              <a:t>b. CULTURAL DIVERSITY IN REHABILITATION COUNSELOR SUPERVISION. Rehabilitation counselor supervisors are sensitive to the role of cultural diversity in their relationships with supervisees. Rehabilitation counselor supervisors understand and use culturally sensitive and competent supervision practices. They assist supervisees in gaining knowledge, personal awareness, sensitivity, disposition, and skills necessary for becoming a culturally competent rehabilitation counselor working with a diverse client population.</a:t>
            </a:r>
          </a:p>
        </p:txBody>
      </p:sp>
    </p:spTree>
    <p:extLst>
      <p:ext uri="{BB962C8B-B14F-4D97-AF65-F5344CB8AC3E}">
        <p14:creationId xmlns:p14="http://schemas.microsoft.com/office/powerpoint/2010/main" val="329120321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319894"/>
            <a:ext cx="13004800" cy="1244261"/>
          </a:xfrm>
        </p:spPr>
        <p:txBody>
          <a:bodyPr>
            <a:noAutofit/>
          </a:bodyPr>
          <a:lstStyle/>
          <a:p>
            <a:pPr algn="ctr"/>
            <a:r>
              <a:rPr lang="en-US" sz="4400" b="1" dirty="0">
                <a:solidFill>
                  <a:srgbClr val="6C2008"/>
                </a:solidFill>
                <a:latin typeface="+mj-lt"/>
              </a:rPr>
              <a:t>CRCC Code of Ethics Standards</a:t>
            </a:r>
            <a:br>
              <a:rPr lang="en-US" sz="4400" b="1" dirty="0">
                <a:solidFill>
                  <a:srgbClr val="6C2008"/>
                </a:solidFill>
              </a:rPr>
            </a:br>
            <a:endParaRPr lang="en-US" sz="4400" b="1" dirty="0">
              <a:solidFill>
                <a:srgbClr val="6C2008"/>
              </a:solidFill>
            </a:endParaRPr>
          </a:p>
        </p:txBody>
      </p:sp>
      <p:sp>
        <p:nvSpPr>
          <p:cNvPr id="5" name="Content Placeholder 4"/>
          <p:cNvSpPr>
            <a:spLocks noGrp="1"/>
          </p:cNvSpPr>
          <p:nvPr>
            <p:ph idx="1"/>
          </p:nvPr>
        </p:nvSpPr>
        <p:spPr>
          <a:xfrm>
            <a:off x="699714" y="2324728"/>
            <a:ext cx="11605371" cy="3871107"/>
          </a:xfrm>
        </p:spPr>
        <p:txBody>
          <a:bodyPr>
            <a:noAutofit/>
          </a:bodyPr>
          <a:lstStyle/>
          <a:p>
            <a:pPr marL="0" indent="0">
              <a:buNone/>
            </a:pPr>
            <a:r>
              <a:rPr lang="en-US" sz="2800" dirty="0">
                <a:solidFill>
                  <a:srgbClr val="6C2008"/>
                </a:solidFill>
              </a:rPr>
              <a:t>H.2. CLINICAL SUPERVISOR COMPETENCE</a:t>
            </a:r>
          </a:p>
          <a:p>
            <a:pPr marL="0" indent="0">
              <a:buNone/>
            </a:pPr>
            <a:endParaRPr lang="en-US" sz="1100" dirty="0">
              <a:solidFill>
                <a:srgbClr val="6C2008"/>
              </a:solidFill>
            </a:endParaRPr>
          </a:p>
          <a:p>
            <a:pPr marL="0" indent="0">
              <a:buNone/>
            </a:pPr>
            <a:r>
              <a:rPr lang="en-US" sz="2800" dirty="0">
                <a:solidFill>
                  <a:srgbClr val="6C2008"/>
                </a:solidFill>
              </a:rPr>
              <a:t>c. TECHNOLOGY-ASSISTED SUPERVISION. When using technology in supervision, rehabilitation counselor supervisors are competent in the use of that technology. Rehabilitation counselor supervisors take necessary precautions to protect the confidentiality of all information transmitted through any electronic means.</a:t>
            </a:r>
          </a:p>
        </p:txBody>
      </p:sp>
    </p:spTree>
    <p:extLst>
      <p:ext uri="{BB962C8B-B14F-4D97-AF65-F5344CB8AC3E}">
        <p14:creationId xmlns:p14="http://schemas.microsoft.com/office/powerpoint/2010/main" val="23267945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89469"/>
            <a:ext cx="13004800" cy="653159"/>
          </a:xfrm>
        </p:spPr>
        <p:txBody>
          <a:bodyPr>
            <a:noAutofit/>
          </a:bodyPr>
          <a:lstStyle/>
          <a:p>
            <a:pPr algn="ctr"/>
            <a:r>
              <a:rPr lang="en-US" sz="4400" b="1" dirty="0">
                <a:solidFill>
                  <a:srgbClr val="6C2008"/>
                </a:solidFill>
                <a:latin typeface="+mj-lt"/>
              </a:rPr>
              <a:t>CRCC Code of Ethics Standards</a:t>
            </a:r>
          </a:p>
        </p:txBody>
      </p:sp>
      <p:sp>
        <p:nvSpPr>
          <p:cNvPr id="5" name="Content Placeholder 4"/>
          <p:cNvSpPr>
            <a:spLocks noGrp="1"/>
          </p:cNvSpPr>
          <p:nvPr>
            <p:ph idx="1"/>
          </p:nvPr>
        </p:nvSpPr>
        <p:spPr>
          <a:xfrm>
            <a:off x="388730" y="1867479"/>
            <a:ext cx="12227339" cy="5447721"/>
          </a:xfrm>
        </p:spPr>
        <p:txBody>
          <a:bodyPr>
            <a:noAutofit/>
          </a:bodyPr>
          <a:lstStyle/>
          <a:p>
            <a:pPr marL="0" indent="0">
              <a:buNone/>
            </a:pPr>
            <a:r>
              <a:rPr lang="en-US" sz="2800" dirty="0">
                <a:solidFill>
                  <a:srgbClr val="6C2008"/>
                </a:solidFill>
              </a:rPr>
              <a:t>H.3. ROLES AND RELATIONSHIPS BETWEEN CLINICAL SUPERVISORS AND SUPERVISEES</a:t>
            </a:r>
          </a:p>
          <a:p>
            <a:pPr marL="0" indent="0">
              <a:buNone/>
            </a:pPr>
            <a:r>
              <a:rPr lang="en-US" sz="2800" dirty="0">
                <a:solidFill>
                  <a:srgbClr val="6C2008"/>
                </a:solidFill>
              </a:rPr>
              <a:t>a. RELATIONSHIP BOUNDARIES WITH SUPERVISEES. Rehabilitation counselor supervisors are aware of the power differential in their relationships with supervisees. They do not engage in electronic and/or in- person interactions or relationships that knowingly compromise the supervisory relationship. Rehabilitation counselor supervisors consider and clearly discuss the risks and benefits of extending boundaries with their supervisees and take appropriate professional precautions to minimize the risk of harm to supervisees.</a:t>
            </a:r>
          </a:p>
        </p:txBody>
      </p:sp>
    </p:spTree>
    <p:extLst>
      <p:ext uri="{BB962C8B-B14F-4D97-AF65-F5344CB8AC3E}">
        <p14:creationId xmlns:p14="http://schemas.microsoft.com/office/powerpoint/2010/main" val="169752554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05385"/>
            <a:ext cx="13004800" cy="1244261"/>
          </a:xfrm>
        </p:spPr>
        <p:txBody>
          <a:bodyPr>
            <a:normAutofit/>
          </a:bodyPr>
          <a:lstStyle/>
          <a:p>
            <a:pPr algn="ctr"/>
            <a:r>
              <a:rPr lang="en-US" sz="4400" b="1" dirty="0">
                <a:solidFill>
                  <a:srgbClr val="6C2008"/>
                </a:solidFill>
                <a:latin typeface="+mj-lt"/>
              </a:rPr>
              <a:t>CRCC Code of Ethics Standards</a:t>
            </a:r>
          </a:p>
        </p:txBody>
      </p:sp>
      <p:sp>
        <p:nvSpPr>
          <p:cNvPr id="5" name="Content Placeholder 4"/>
          <p:cNvSpPr>
            <a:spLocks noGrp="1"/>
          </p:cNvSpPr>
          <p:nvPr>
            <p:ph idx="1"/>
          </p:nvPr>
        </p:nvSpPr>
        <p:spPr>
          <a:xfrm>
            <a:off x="282713" y="2463638"/>
            <a:ext cx="12439374" cy="3984870"/>
          </a:xfrm>
        </p:spPr>
        <p:txBody>
          <a:bodyPr>
            <a:normAutofit/>
          </a:bodyPr>
          <a:lstStyle/>
          <a:p>
            <a:pPr marL="0" indent="0">
              <a:buNone/>
            </a:pPr>
            <a:r>
              <a:rPr lang="en-US" sz="2800" dirty="0">
                <a:solidFill>
                  <a:srgbClr val="6C2008"/>
                </a:solidFill>
                <a:latin typeface="+mj-lt"/>
              </a:rPr>
              <a:t>H.3. ROLES AND RELATIONSHIPS BETWEEN CLINICAL SUPERVISORS AND SUPERVISEES</a:t>
            </a:r>
          </a:p>
          <a:p>
            <a:pPr marL="0" indent="0">
              <a:buNone/>
            </a:pPr>
            <a:endParaRPr lang="en-US" sz="1400" dirty="0">
              <a:solidFill>
                <a:srgbClr val="6C2008"/>
              </a:solidFill>
              <a:latin typeface="+mj-lt"/>
            </a:endParaRPr>
          </a:p>
          <a:p>
            <a:pPr marL="0" indent="0">
              <a:buNone/>
            </a:pPr>
            <a:r>
              <a:rPr lang="en-US" sz="2800" dirty="0">
                <a:solidFill>
                  <a:srgbClr val="6C2008"/>
                </a:solidFill>
                <a:latin typeface="+mj-lt"/>
              </a:rPr>
              <a:t>b. SEXUAL OR ROMANTIC RELATIONSHIPS WITH CURRENT SUPERVISEES. Rehabilitation counselor supervisors are prohibited from engaging in electronic and/or in-person sexual or romantic interactions or relationships with their current supervisees.</a:t>
            </a:r>
          </a:p>
          <a:p>
            <a:endParaRPr lang="en-US" sz="2800" dirty="0">
              <a:solidFill>
                <a:srgbClr val="660033"/>
              </a:solidFill>
            </a:endParaRPr>
          </a:p>
        </p:txBody>
      </p:sp>
    </p:spTree>
    <p:extLst>
      <p:ext uri="{BB962C8B-B14F-4D97-AF65-F5344CB8AC3E}">
        <p14:creationId xmlns:p14="http://schemas.microsoft.com/office/powerpoint/2010/main" val="119142403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56575"/>
            <a:ext cx="13004800" cy="1244261"/>
          </a:xfrm>
        </p:spPr>
        <p:txBody>
          <a:bodyPr>
            <a:noAutofit/>
          </a:bodyPr>
          <a:lstStyle/>
          <a:p>
            <a:pPr algn="ctr"/>
            <a:br>
              <a:rPr lang="en-US" sz="4400" b="1" dirty="0">
                <a:solidFill>
                  <a:srgbClr val="6C2008"/>
                </a:solidFill>
                <a:latin typeface="+mn-lt"/>
              </a:rPr>
            </a:br>
            <a:r>
              <a:rPr lang="en-US" sz="4400" b="1" dirty="0">
                <a:solidFill>
                  <a:srgbClr val="6C2008"/>
                </a:solidFill>
                <a:latin typeface="+mn-lt"/>
              </a:rPr>
              <a:t>CRCC Code of Ethics Standards</a:t>
            </a:r>
            <a:br>
              <a:rPr lang="en-US" sz="4400" b="1" dirty="0">
                <a:solidFill>
                  <a:srgbClr val="6C2008"/>
                </a:solidFill>
                <a:latin typeface="+mn-lt"/>
              </a:rPr>
            </a:br>
            <a:endParaRPr lang="en-US" sz="4400" b="1" dirty="0">
              <a:solidFill>
                <a:srgbClr val="6C2008"/>
              </a:solidFill>
              <a:latin typeface="+mn-lt"/>
            </a:endParaRPr>
          </a:p>
        </p:txBody>
      </p:sp>
      <p:sp>
        <p:nvSpPr>
          <p:cNvPr id="5" name="Content Placeholder 4"/>
          <p:cNvSpPr>
            <a:spLocks noGrp="1"/>
          </p:cNvSpPr>
          <p:nvPr>
            <p:ph idx="1"/>
          </p:nvPr>
        </p:nvSpPr>
        <p:spPr>
          <a:xfrm>
            <a:off x="523019" y="2588652"/>
            <a:ext cx="11958762" cy="3305253"/>
          </a:xfrm>
        </p:spPr>
        <p:txBody>
          <a:bodyPr>
            <a:normAutofit/>
          </a:bodyPr>
          <a:lstStyle/>
          <a:p>
            <a:pPr marL="0" indent="0">
              <a:buNone/>
            </a:pPr>
            <a:r>
              <a:rPr lang="en-US" sz="2800" dirty="0">
                <a:solidFill>
                  <a:srgbClr val="6C2008"/>
                </a:solidFill>
              </a:rPr>
              <a:t>H.3. ROLES AND RELATIONSHIPS BETWEEN CLINICAL SUPERVISORS AND SUPERVISEES</a:t>
            </a:r>
          </a:p>
          <a:p>
            <a:pPr marL="0" indent="0">
              <a:buNone/>
            </a:pPr>
            <a:endParaRPr lang="en-US" sz="1400" dirty="0">
              <a:solidFill>
                <a:srgbClr val="6C2008"/>
              </a:solidFill>
            </a:endParaRPr>
          </a:p>
          <a:p>
            <a:pPr marL="0" indent="0">
              <a:buNone/>
            </a:pPr>
            <a:r>
              <a:rPr lang="en-US" sz="2800" dirty="0">
                <a:solidFill>
                  <a:srgbClr val="6C2008"/>
                </a:solidFill>
              </a:rPr>
              <a:t>c. EXPLOITATIVE RELATIONSHIPS. Rehabilitation counselor supervisors do not engage in exploitative relationships with their supervisees.</a:t>
            </a:r>
          </a:p>
        </p:txBody>
      </p:sp>
    </p:spTree>
    <p:extLst>
      <p:ext uri="{BB962C8B-B14F-4D97-AF65-F5344CB8AC3E}">
        <p14:creationId xmlns:p14="http://schemas.microsoft.com/office/powerpoint/2010/main" val="50153755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26759"/>
            <a:ext cx="13004800" cy="1244261"/>
          </a:xfrm>
        </p:spPr>
        <p:txBody>
          <a:bodyPr>
            <a:noAutofit/>
          </a:bodyPr>
          <a:lstStyle/>
          <a:p>
            <a:pPr algn="ctr"/>
            <a:br>
              <a:rPr lang="en-US" sz="4400" b="1" dirty="0">
                <a:solidFill>
                  <a:srgbClr val="6C2008"/>
                </a:solidFill>
                <a:latin typeface="+mn-lt"/>
              </a:rPr>
            </a:br>
            <a:r>
              <a:rPr lang="en-US" sz="4400" b="1" dirty="0">
                <a:solidFill>
                  <a:srgbClr val="6C2008"/>
                </a:solidFill>
                <a:latin typeface="+mn-lt"/>
              </a:rPr>
              <a:t>CRCC Code of Ethics Standards</a:t>
            </a:r>
            <a:br>
              <a:rPr lang="en-US" sz="4400" b="1" dirty="0">
                <a:solidFill>
                  <a:srgbClr val="6C2008"/>
                </a:solidFill>
                <a:latin typeface="+mn-lt"/>
              </a:rPr>
            </a:br>
            <a:endParaRPr lang="en-US" sz="4400" b="1" dirty="0">
              <a:solidFill>
                <a:srgbClr val="6C2008"/>
              </a:solidFill>
              <a:latin typeface="+mn-lt"/>
            </a:endParaRPr>
          </a:p>
        </p:txBody>
      </p:sp>
      <p:sp>
        <p:nvSpPr>
          <p:cNvPr id="5" name="Content Placeholder 4"/>
          <p:cNvSpPr>
            <a:spLocks noGrp="1"/>
          </p:cNvSpPr>
          <p:nvPr>
            <p:ph idx="1"/>
          </p:nvPr>
        </p:nvSpPr>
        <p:spPr>
          <a:xfrm>
            <a:off x="374594" y="2873792"/>
            <a:ext cx="12255611" cy="3603209"/>
          </a:xfrm>
        </p:spPr>
        <p:txBody>
          <a:bodyPr>
            <a:normAutofit/>
          </a:bodyPr>
          <a:lstStyle/>
          <a:p>
            <a:pPr marL="0" indent="0">
              <a:buNone/>
            </a:pPr>
            <a:r>
              <a:rPr lang="en-US" sz="2800" dirty="0">
                <a:solidFill>
                  <a:srgbClr val="6C2008"/>
                </a:solidFill>
              </a:rPr>
              <a:t>H.3. ROLES AND RELATIONSHIPS BETWEEN CLINICAL SUPERVISORS AND SUPERVISEES</a:t>
            </a:r>
          </a:p>
          <a:p>
            <a:pPr marL="0" indent="0">
              <a:buNone/>
            </a:pPr>
            <a:endParaRPr lang="en-US" sz="1200" dirty="0">
              <a:solidFill>
                <a:srgbClr val="6C2008"/>
              </a:solidFill>
            </a:endParaRPr>
          </a:p>
          <a:p>
            <a:pPr marL="0" indent="0">
              <a:buNone/>
            </a:pPr>
            <a:r>
              <a:rPr lang="en-US" sz="2800" dirty="0">
                <a:solidFill>
                  <a:srgbClr val="6C2008"/>
                </a:solidFill>
              </a:rPr>
              <a:t>d. HARASSMENT. Rehabilitation counselor supervisors do not condone or participate in any form of harassment, including sexual harassment.</a:t>
            </a:r>
          </a:p>
        </p:txBody>
      </p:sp>
    </p:spTree>
    <p:extLst>
      <p:ext uri="{BB962C8B-B14F-4D97-AF65-F5344CB8AC3E}">
        <p14:creationId xmlns:p14="http://schemas.microsoft.com/office/powerpoint/2010/main" val="338923824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36697"/>
            <a:ext cx="13004800" cy="1244261"/>
          </a:xfrm>
        </p:spPr>
        <p:txBody>
          <a:bodyPr>
            <a:noAutofit/>
          </a:bodyPr>
          <a:lstStyle/>
          <a:p>
            <a:pPr algn="ctr"/>
            <a:br>
              <a:rPr lang="en-US" sz="4400" b="1" dirty="0">
                <a:solidFill>
                  <a:srgbClr val="6C2008"/>
                </a:solidFill>
              </a:rPr>
            </a:br>
            <a:r>
              <a:rPr lang="en-US" sz="4400" b="1" dirty="0">
                <a:solidFill>
                  <a:srgbClr val="6C2008"/>
                </a:solidFill>
                <a:latin typeface="+mj-lt"/>
              </a:rPr>
              <a:t>CRCC Code of Ethics Standards</a:t>
            </a:r>
            <a:br>
              <a:rPr lang="en-US" sz="4400" b="1" dirty="0">
                <a:solidFill>
                  <a:srgbClr val="6C2008"/>
                </a:solidFill>
              </a:rPr>
            </a:br>
            <a:endParaRPr lang="en-US" sz="4400" b="1" dirty="0">
              <a:solidFill>
                <a:srgbClr val="6C2008"/>
              </a:solidFill>
            </a:endParaRPr>
          </a:p>
        </p:txBody>
      </p:sp>
      <p:sp>
        <p:nvSpPr>
          <p:cNvPr id="5" name="Content Placeholder 4"/>
          <p:cNvSpPr>
            <a:spLocks noGrp="1"/>
          </p:cNvSpPr>
          <p:nvPr>
            <p:ph idx="1"/>
          </p:nvPr>
        </p:nvSpPr>
        <p:spPr>
          <a:xfrm>
            <a:off x="651124" y="2349346"/>
            <a:ext cx="12041145" cy="4867995"/>
          </a:xfrm>
        </p:spPr>
        <p:txBody>
          <a:bodyPr>
            <a:normAutofit/>
          </a:bodyPr>
          <a:lstStyle/>
          <a:p>
            <a:pPr marL="0" indent="0">
              <a:buNone/>
            </a:pPr>
            <a:r>
              <a:rPr lang="en-US" sz="2800" dirty="0">
                <a:solidFill>
                  <a:srgbClr val="6C2008"/>
                </a:solidFill>
              </a:rPr>
              <a:t>H.3. ROLES AND RELATIONSHIPS BETWEEN CLINICAL SUPERVISORS AND SUPERVISEES</a:t>
            </a:r>
          </a:p>
          <a:p>
            <a:pPr marL="0" indent="0">
              <a:buNone/>
            </a:pPr>
            <a:endParaRPr lang="en-US" sz="1400" dirty="0">
              <a:solidFill>
                <a:srgbClr val="6C2008"/>
              </a:solidFill>
            </a:endParaRPr>
          </a:p>
          <a:p>
            <a:pPr marL="0" indent="0">
              <a:buNone/>
            </a:pPr>
            <a:r>
              <a:rPr lang="en-US" sz="2800" dirty="0">
                <a:solidFill>
                  <a:srgbClr val="6C2008"/>
                </a:solidFill>
              </a:rPr>
              <a:t>e. RELATIONSHIPS WITH FORMER SUPERVISEES. Rehabilitation counselor supervisors are aware of the power differential in their relationships with former supervisees. Rehabilitation counselor supervisors discuss with former supervisees potential risks when they consider engaging in romantic, sexual, or other intimate relationships.</a:t>
            </a:r>
          </a:p>
        </p:txBody>
      </p:sp>
    </p:spTree>
    <p:extLst>
      <p:ext uri="{BB962C8B-B14F-4D97-AF65-F5344CB8AC3E}">
        <p14:creationId xmlns:p14="http://schemas.microsoft.com/office/powerpoint/2010/main" val="2420151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7040" y="290519"/>
            <a:ext cx="12110720" cy="1413934"/>
          </a:xfrm>
        </p:spPr>
        <p:txBody>
          <a:bodyPr>
            <a:normAutofit/>
          </a:bodyPr>
          <a:lstStyle/>
          <a:p>
            <a:pPr algn="ctr"/>
            <a:r>
              <a:rPr lang="en-US" sz="4400" b="1" dirty="0">
                <a:solidFill>
                  <a:srgbClr val="6E2639"/>
                </a:solidFill>
                <a:latin typeface="+mn-lt"/>
                <a:cs typeface="Times New Roman" panose="02020603050405020304" pitchFamily="18" charset="0"/>
              </a:rPr>
              <a:t>Counseling Supervision: MODULE 1</a:t>
            </a:r>
            <a:endParaRPr lang="en-US" sz="4400" dirty="0">
              <a:solidFill>
                <a:srgbClr val="6E2639"/>
              </a:solidFill>
              <a:latin typeface="+mn-lt"/>
            </a:endParaRPr>
          </a:p>
        </p:txBody>
      </p:sp>
      <p:sp>
        <p:nvSpPr>
          <p:cNvPr id="5" name="Content Placeholder 4"/>
          <p:cNvSpPr>
            <a:spLocks noGrp="1"/>
          </p:cNvSpPr>
          <p:nvPr>
            <p:ph idx="1"/>
          </p:nvPr>
        </p:nvSpPr>
        <p:spPr>
          <a:xfrm>
            <a:off x="1321684" y="2224746"/>
            <a:ext cx="12458811" cy="4641427"/>
          </a:xfrm>
        </p:spPr>
        <p:txBody>
          <a:bodyPr>
            <a:normAutofit/>
          </a:bodyPr>
          <a:lstStyle/>
          <a:p>
            <a:pPr marL="0" indent="0">
              <a:buNone/>
            </a:pPr>
            <a:r>
              <a:rPr lang="en-US" sz="2800" b="1" dirty="0">
                <a:solidFill>
                  <a:srgbClr val="6E2639"/>
                </a:solidFill>
              </a:rPr>
              <a:t>Reflect</a:t>
            </a:r>
          </a:p>
          <a:p>
            <a:r>
              <a:rPr lang="en-US" sz="2800" dirty="0">
                <a:solidFill>
                  <a:srgbClr val="6E2639"/>
                </a:solidFill>
              </a:rPr>
              <a:t>Why go through this training?</a:t>
            </a:r>
          </a:p>
          <a:p>
            <a:r>
              <a:rPr lang="en-US" sz="2800" dirty="0">
                <a:solidFill>
                  <a:srgbClr val="6E2639"/>
                </a:solidFill>
              </a:rPr>
              <a:t>What are the ethical considerations in providing supervision?</a:t>
            </a:r>
          </a:p>
          <a:p>
            <a:r>
              <a:rPr lang="en-US" sz="2800" dirty="0">
                <a:solidFill>
                  <a:srgbClr val="6E2639"/>
                </a:solidFill>
              </a:rPr>
              <a:t>What is supervision?</a:t>
            </a:r>
          </a:p>
          <a:p>
            <a:r>
              <a:rPr lang="en-US" sz="2800" dirty="0">
                <a:solidFill>
                  <a:srgbClr val="6E2639"/>
                </a:solidFill>
              </a:rPr>
              <a:t>Is supervision clinical, administrative, both?</a:t>
            </a:r>
          </a:p>
          <a:p>
            <a:r>
              <a:rPr lang="en-US" sz="2800" dirty="0">
                <a:solidFill>
                  <a:srgbClr val="6E2639"/>
                </a:solidFill>
              </a:rPr>
              <a:t>How proficient do you feel in each of these areas?</a:t>
            </a:r>
          </a:p>
        </p:txBody>
      </p:sp>
    </p:spTree>
    <p:extLst>
      <p:ext uri="{BB962C8B-B14F-4D97-AF65-F5344CB8AC3E}">
        <p14:creationId xmlns:p14="http://schemas.microsoft.com/office/powerpoint/2010/main" val="2041888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50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20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8" dur="2000"/>
                                        <p:tgtEl>
                                          <p:spTgt spid="5">
                                            <p:txEl>
                                              <p:pRg st="0" end="0"/>
                                            </p:txEl>
                                          </p:spTgt>
                                        </p:tgtEl>
                                      </p:cBhvr>
                                    </p:animEffect>
                                  </p:childTnLst>
                                </p:cTn>
                              </p:par>
                            </p:childTnLst>
                          </p:cTn>
                        </p:par>
                        <p:par>
                          <p:cTn id="9" fill="hold">
                            <p:stCondLst>
                              <p:cond delay="2500"/>
                            </p:stCondLst>
                            <p:childTnLst>
                              <p:par>
                                <p:cTn id="10" presetID="12" presetClass="entr" presetSubtype="4" fill="hold" nodeType="afterEffect">
                                  <p:stCondLst>
                                    <p:cond delay="1000"/>
                                  </p:stCondLst>
                                  <p:childTnLst>
                                    <p:set>
                                      <p:cBhvr>
                                        <p:cTn id="11" dur="1" fill="hold">
                                          <p:stCondLst>
                                            <p:cond delay="0"/>
                                          </p:stCondLst>
                                        </p:cTn>
                                        <p:tgtEl>
                                          <p:spTgt spid="5">
                                            <p:txEl>
                                              <p:pRg st="1" end="1"/>
                                            </p:txEl>
                                          </p:spTgt>
                                        </p:tgtEl>
                                        <p:attrNameLst>
                                          <p:attrName>style.visibility</p:attrName>
                                        </p:attrNameLst>
                                      </p:cBhvr>
                                      <p:to>
                                        <p:strVal val="visible"/>
                                      </p:to>
                                    </p:set>
                                    <p:anim calcmode="lin" valueType="num">
                                      <p:cBhvr additive="base">
                                        <p:cTn id="12" dur="2000"/>
                                        <p:tgtEl>
                                          <p:spTgt spid="5">
                                            <p:txEl>
                                              <p:pRg st="1" end="1"/>
                                            </p:txEl>
                                          </p:spTgt>
                                        </p:tgtEl>
                                        <p:attrNameLst>
                                          <p:attrName>ppt_y</p:attrName>
                                        </p:attrNameLst>
                                      </p:cBhvr>
                                      <p:tavLst>
                                        <p:tav tm="0">
                                          <p:val>
                                            <p:strVal val="#ppt_y+#ppt_h*1.125000"/>
                                          </p:val>
                                        </p:tav>
                                        <p:tav tm="100000">
                                          <p:val>
                                            <p:strVal val="#ppt_y"/>
                                          </p:val>
                                        </p:tav>
                                      </p:tavLst>
                                    </p:anim>
                                    <p:animEffect transition="in" filter="wipe(up)">
                                      <p:cBhvr>
                                        <p:cTn id="13" dur="2000"/>
                                        <p:tgtEl>
                                          <p:spTgt spid="5">
                                            <p:txEl>
                                              <p:pRg st="1" end="1"/>
                                            </p:txEl>
                                          </p:spTgt>
                                        </p:tgtEl>
                                      </p:cBhvr>
                                    </p:animEffect>
                                  </p:childTnLst>
                                </p:cTn>
                              </p:par>
                            </p:childTnLst>
                          </p:cTn>
                        </p:par>
                        <p:par>
                          <p:cTn id="14" fill="hold">
                            <p:stCondLst>
                              <p:cond delay="5500"/>
                            </p:stCondLst>
                            <p:childTnLst>
                              <p:par>
                                <p:cTn id="15" presetID="12" presetClass="entr" presetSubtype="4" fill="hold" nodeType="afterEffect">
                                  <p:stCondLst>
                                    <p:cond delay="500"/>
                                  </p:stCondLst>
                                  <p:childTnLst>
                                    <p:set>
                                      <p:cBhvr>
                                        <p:cTn id="16" dur="1" fill="hold">
                                          <p:stCondLst>
                                            <p:cond delay="0"/>
                                          </p:stCondLst>
                                        </p:cTn>
                                        <p:tgtEl>
                                          <p:spTgt spid="5">
                                            <p:txEl>
                                              <p:pRg st="2" end="2"/>
                                            </p:txEl>
                                          </p:spTgt>
                                        </p:tgtEl>
                                        <p:attrNameLst>
                                          <p:attrName>style.visibility</p:attrName>
                                        </p:attrNameLst>
                                      </p:cBhvr>
                                      <p:to>
                                        <p:strVal val="visible"/>
                                      </p:to>
                                    </p:set>
                                    <p:anim calcmode="lin" valueType="num">
                                      <p:cBhvr additive="base">
                                        <p:cTn id="17" dur="2000"/>
                                        <p:tgtEl>
                                          <p:spTgt spid="5">
                                            <p:txEl>
                                              <p:pRg st="2" end="2"/>
                                            </p:txEl>
                                          </p:spTgt>
                                        </p:tgtEl>
                                        <p:attrNameLst>
                                          <p:attrName>ppt_y</p:attrName>
                                        </p:attrNameLst>
                                      </p:cBhvr>
                                      <p:tavLst>
                                        <p:tav tm="0">
                                          <p:val>
                                            <p:strVal val="#ppt_y+#ppt_h*1.125000"/>
                                          </p:val>
                                        </p:tav>
                                        <p:tav tm="100000">
                                          <p:val>
                                            <p:strVal val="#ppt_y"/>
                                          </p:val>
                                        </p:tav>
                                      </p:tavLst>
                                    </p:anim>
                                    <p:animEffect transition="in" filter="wipe(up)">
                                      <p:cBhvr>
                                        <p:cTn id="18" dur="2000"/>
                                        <p:tgtEl>
                                          <p:spTgt spid="5">
                                            <p:txEl>
                                              <p:pRg st="2" end="2"/>
                                            </p:txEl>
                                          </p:spTgt>
                                        </p:tgtEl>
                                      </p:cBhvr>
                                    </p:animEffect>
                                  </p:childTnLst>
                                </p:cTn>
                              </p:par>
                            </p:childTnLst>
                          </p:cTn>
                        </p:par>
                        <p:par>
                          <p:cTn id="19" fill="hold">
                            <p:stCondLst>
                              <p:cond delay="8000"/>
                            </p:stCondLst>
                            <p:childTnLst>
                              <p:par>
                                <p:cTn id="20" presetID="12" presetClass="entr" presetSubtype="4" fill="hold" nodeType="afterEffect">
                                  <p:stCondLst>
                                    <p:cond delay="500"/>
                                  </p:stCondLst>
                                  <p:childTnLst>
                                    <p:set>
                                      <p:cBhvr>
                                        <p:cTn id="21" dur="1" fill="hold">
                                          <p:stCondLst>
                                            <p:cond delay="0"/>
                                          </p:stCondLst>
                                        </p:cTn>
                                        <p:tgtEl>
                                          <p:spTgt spid="5">
                                            <p:txEl>
                                              <p:pRg st="3" end="3"/>
                                            </p:txEl>
                                          </p:spTgt>
                                        </p:tgtEl>
                                        <p:attrNameLst>
                                          <p:attrName>style.visibility</p:attrName>
                                        </p:attrNameLst>
                                      </p:cBhvr>
                                      <p:to>
                                        <p:strVal val="visible"/>
                                      </p:to>
                                    </p:set>
                                    <p:anim calcmode="lin" valueType="num">
                                      <p:cBhvr additive="base">
                                        <p:cTn id="22" dur="2000"/>
                                        <p:tgtEl>
                                          <p:spTgt spid="5">
                                            <p:txEl>
                                              <p:pRg st="3" end="3"/>
                                            </p:txEl>
                                          </p:spTgt>
                                        </p:tgtEl>
                                        <p:attrNameLst>
                                          <p:attrName>ppt_y</p:attrName>
                                        </p:attrNameLst>
                                      </p:cBhvr>
                                      <p:tavLst>
                                        <p:tav tm="0">
                                          <p:val>
                                            <p:strVal val="#ppt_y+#ppt_h*1.125000"/>
                                          </p:val>
                                        </p:tav>
                                        <p:tav tm="100000">
                                          <p:val>
                                            <p:strVal val="#ppt_y"/>
                                          </p:val>
                                        </p:tav>
                                      </p:tavLst>
                                    </p:anim>
                                    <p:animEffect transition="in" filter="wipe(up)">
                                      <p:cBhvr>
                                        <p:cTn id="23" dur="2000"/>
                                        <p:tgtEl>
                                          <p:spTgt spid="5">
                                            <p:txEl>
                                              <p:pRg st="3" end="3"/>
                                            </p:txEl>
                                          </p:spTgt>
                                        </p:tgtEl>
                                      </p:cBhvr>
                                    </p:animEffect>
                                  </p:childTnLst>
                                </p:cTn>
                              </p:par>
                            </p:childTnLst>
                          </p:cTn>
                        </p:par>
                        <p:par>
                          <p:cTn id="24" fill="hold">
                            <p:stCondLst>
                              <p:cond delay="10500"/>
                            </p:stCondLst>
                            <p:childTnLst>
                              <p:par>
                                <p:cTn id="25" presetID="12" presetClass="entr" presetSubtype="4" fill="hold" nodeType="afterEffect">
                                  <p:stCondLst>
                                    <p:cond delay="500"/>
                                  </p:stCondLst>
                                  <p:childTnLst>
                                    <p:set>
                                      <p:cBhvr>
                                        <p:cTn id="26" dur="1" fill="hold">
                                          <p:stCondLst>
                                            <p:cond delay="0"/>
                                          </p:stCondLst>
                                        </p:cTn>
                                        <p:tgtEl>
                                          <p:spTgt spid="5">
                                            <p:txEl>
                                              <p:pRg st="4" end="4"/>
                                            </p:txEl>
                                          </p:spTgt>
                                        </p:tgtEl>
                                        <p:attrNameLst>
                                          <p:attrName>style.visibility</p:attrName>
                                        </p:attrNameLst>
                                      </p:cBhvr>
                                      <p:to>
                                        <p:strVal val="visible"/>
                                      </p:to>
                                    </p:set>
                                    <p:anim calcmode="lin" valueType="num">
                                      <p:cBhvr additive="base">
                                        <p:cTn id="27" dur="2000"/>
                                        <p:tgtEl>
                                          <p:spTgt spid="5">
                                            <p:txEl>
                                              <p:pRg st="4" end="4"/>
                                            </p:txEl>
                                          </p:spTgt>
                                        </p:tgtEl>
                                        <p:attrNameLst>
                                          <p:attrName>ppt_y</p:attrName>
                                        </p:attrNameLst>
                                      </p:cBhvr>
                                      <p:tavLst>
                                        <p:tav tm="0">
                                          <p:val>
                                            <p:strVal val="#ppt_y+#ppt_h*1.125000"/>
                                          </p:val>
                                        </p:tav>
                                        <p:tav tm="100000">
                                          <p:val>
                                            <p:strVal val="#ppt_y"/>
                                          </p:val>
                                        </p:tav>
                                      </p:tavLst>
                                    </p:anim>
                                    <p:animEffect transition="in" filter="wipe(up)">
                                      <p:cBhvr>
                                        <p:cTn id="28" dur="2000"/>
                                        <p:tgtEl>
                                          <p:spTgt spid="5">
                                            <p:txEl>
                                              <p:pRg st="4" end="4"/>
                                            </p:txEl>
                                          </p:spTgt>
                                        </p:tgtEl>
                                      </p:cBhvr>
                                    </p:animEffect>
                                  </p:childTnLst>
                                </p:cTn>
                              </p:par>
                            </p:childTnLst>
                          </p:cTn>
                        </p:par>
                        <p:par>
                          <p:cTn id="29" fill="hold">
                            <p:stCondLst>
                              <p:cond delay="13000"/>
                            </p:stCondLst>
                            <p:childTnLst>
                              <p:par>
                                <p:cTn id="30" presetID="12" presetClass="entr" presetSubtype="4" fill="hold" nodeType="afterEffect">
                                  <p:stCondLst>
                                    <p:cond delay="500"/>
                                  </p:stCondLst>
                                  <p:childTnLst>
                                    <p:set>
                                      <p:cBhvr>
                                        <p:cTn id="31" dur="1" fill="hold">
                                          <p:stCondLst>
                                            <p:cond delay="0"/>
                                          </p:stCondLst>
                                        </p:cTn>
                                        <p:tgtEl>
                                          <p:spTgt spid="5">
                                            <p:txEl>
                                              <p:pRg st="5" end="5"/>
                                            </p:txEl>
                                          </p:spTgt>
                                        </p:tgtEl>
                                        <p:attrNameLst>
                                          <p:attrName>style.visibility</p:attrName>
                                        </p:attrNameLst>
                                      </p:cBhvr>
                                      <p:to>
                                        <p:strVal val="visible"/>
                                      </p:to>
                                    </p:set>
                                    <p:anim calcmode="lin" valueType="num">
                                      <p:cBhvr additive="base">
                                        <p:cTn id="32" dur="2000"/>
                                        <p:tgtEl>
                                          <p:spTgt spid="5">
                                            <p:txEl>
                                              <p:pRg st="5" end="5"/>
                                            </p:txEl>
                                          </p:spTgt>
                                        </p:tgtEl>
                                        <p:attrNameLst>
                                          <p:attrName>ppt_y</p:attrName>
                                        </p:attrNameLst>
                                      </p:cBhvr>
                                      <p:tavLst>
                                        <p:tav tm="0">
                                          <p:val>
                                            <p:strVal val="#ppt_y+#ppt_h*1.125000"/>
                                          </p:val>
                                        </p:tav>
                                        <p:tav tm="100000">
                                          <p:val>
                                            <p:strVal val="#ppt_y"/>
                                          </p:val>
                                        </p:tav>
                                      </p:tavLst>
                                    </p:anim>
                                    <p:animEffect transition="in" filter="wipe(up)">
                                      <p:cBhvr>
                                        <p:cTn id="33" dur="2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26758"/>
            <a:ext cx="13004800" cy="1244261"/>
          </a:xfrm>
        </p:spPr>
        <p:txBody>
          <a:bodyPr>
            <a:noAutofit/>
          </a:bodyPr>
          <a:lstStyle/>
          <a:p>
            <a:pPr algn="ctr"/>
            <a:br>
              <a:rPr lang="en-US" sz="4400" b="1" dirty="0">
                <a:solidFill>
                  <a:srgbClr val="6C2008"/>
                </a:solidFill>
                <a:latin typeface="+mn-lt"/>
              </a:rPr>
            </a:br>
            <a:r>
              <a:rPr lang="en-US" sz="4400" b="1" dirty="0">
                <a:solidFill>
                  <a:srgbClr val="6C2008"/>
                </a:solidFill>
                <a:latin typeface="+mn-lt"/>
              </a:rPr>
              <a:t>CRCC Code of Ethics Standards</a:t>
            </a:r>
            <a:br>
              <a:rPr lang="en-US" sz="4400" b="1" dirty="0">
                <a:solidFill>
                  <a:srgbClr val="6C2008"/>
                </a:solidFill>
                <a:latin typeface="+mn-lt"/>
              </a:rPr>
            </a:br>
            <a:endParaRPr lang="en-US" sz="4400" b="1" dirty="0">
              <a:solidFill>
                <a:srgbClr val="6C2008"/>
              </a:solidFill>
              <a:latin typeface="+mn-lt"/>
            </a:endParaRPr>
          </a:p>
        </p:txBody>
      </p:sp>
      <p:sp>
        <p:nvSpPr>
          <p:cNvPr id="5" name="Content Placeholder 4"/>
          <p:cNvSpPr>
            <a:spLocks noGrp="1"/>
          </p:cNvSpPr>
          <p:nvPr>
            <p:ph idx="1"/>
          </p:nvPr>
        </p:nvSpPr>
        <p:spPr>
          <a:xfrm>
            <a:off x="353391" y="2364689"/>
            <a:ext cx="12298017" cy="4867995"/>
          </a:xfrm>
        </p:spPr>
        <p:txBody>
          <a:bodyPr>
            <a:normAutofit/>
          </a:bodyPr>
          <a:lstStyle/>
          <a:p>
            <a:pPr marL="0" indent="0">
              <a:buNone/>
            </a:pPr>
            <a:r>
              <a:rPr lang="en-US" sz="2800" dirty="0">
                <a:solidFill>
                  <a:srgbClr val="6C2008"/>
                </a:solidFill>
              </a:rPr>
              <a:t>H.3. ROLES AND RELATIONSHIPS BETWEEN CLINICAL SUPERVISORS AND SUPERVISEES</a:t>
            </a:r>
          </a:p>
          <a:p>
            <a:pPr marL="0" indent="0">
              <a:buNone/>
            </a:pPr>
            <a:endParaRPr lang="en-US" sz="1200" dirty="0">
              <a:solidFill>
                <a:srgbClr val="6C2008"/>
              </a:solidFill>
            </a:endParaRPr>
          </a:p>
          <a:p>
            <a:pPr marL="0" indent="0">
              <a:buNone/>
            </a:pPr>
            <a:r>
              <a:rPr lang="en-US" sz="2800" dirty="0">
                <a:solidFill>
                  <a:srgbClr val="6C2008"/>
                </a:solidFill>
              </a:rPr>
              <a:t>f. SUPERVISION OF RELATIVES AND FRIENDS. Rehabilitation counselor supervisors make every effort to avoid accepting close relatives, romantic partners, or friends as supervisees. When such circumstances cannot be avoided, rehabilitation counselor supervisors utilize a formal review mechanism.</a:t>
            </a:r>
          </a:p>
        </p:txBody>
      </p:sp>
    </p:spTree>
    <p:extLst>
      <p:ext uri="{BB962C8B-B14F-4D97-AF65-F5344CB8AC3E}">
        <p14:creationId xmlns:p14="http://schemas.microsoft.com/office/powerpoint/2010/main" val="381139315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89468"/>
            <a:ext cx="13004800" cy="1244261"/>
          </a:xfrm>
        </p:spPr>
        <p:txBody>
          <a:bodyPr>
            <a:normAutofit/>
          </a:bodyPr>
          <a:lstStyle/>
          <a:p>
            <a:pPr algn="ctr"/>
            <a:r>
              <a:rPr lang="en-US" sz="4400" b="1" dirty="0">
                <a:solidFill>
                  <a:srgbClr val="6C2008"/>
                </a:solidFill>
                <a:latin typeface="+mj-lt"/>
              </a:rPr>
              <a:t>CRCC Code of Ethics Standards</a:t>
            </a:r>
          </a:p>
        </p:txBody>
      </p:sp>
      <p:sp>
        <p:nvSpPr>
          <p:cNvPr id="5" name="Content Placeholder 4"/>
          <p:cNvSpPr>
            <a:spLocks noGrp="1"/>
          </p:cNvSpPr>
          <p:nvPr>
            <p:ph idx="1"/>
          </p:nvPr>
        </p:nvSpPr>
        <p:spPr>
          <a:xfrm>
            <a:off x="303916" y="2529457"/>
            <a:ext cx="12396967" cy="3364447"/>
          </a:xfrm>
        </p:spPr>
        <p:txBody>
          <a:bodyPr>
            <a:normAutofit/>
          </a:bodyPr>
          <a:lstStyle/>
          <a:p>
            <a:pPr marL="0" indent="0">
              <a:buNone/>
            </a:pPr>
            <a:r>
              <a:rPr lang="en-US" sz="2800" dirty="0">
                <a:solidFill>
                  <a:srgbClr val="6C2008"/>
                </a:solidFill>
              </a:rPr>
              <a:t>H.4. SUPERVISION EVALUATION, REMEDIATION, AND ENDORSEMENT</a:t>
            </a:r>
          </a:p>
          <a:p>
            <a:pPr marL="0" indent="0">
              <a:buNone/>
            </a:pPr>
            <a:endParaRPr lang="en-US" sz="1400" dirty="0">
              <a:solidFill>
                <a:srgbClr val="6C2008"/>
              </a:solidFill>
            </a:endParaRPr>
          </a:p>
          <a:p>
            <a:pPr marL="0" indent="0">
              <a:buNone/>
            </a:pPr>
            <a:r>
              <a:rPr lang="en-US" sz="2800" dirty="0">
                <a:solidFill>
                  <a:srgbClr val="6C2008"/>
                </a:solidFill>
              </a:rPr>
              <a:t>a. EVALUATION OF SUPERVISEES. Rehabilitation counselor supervisors document and provide supervisees with ongoing feedback regarding their performance and schedule periodic formal evaluative sessions throughout the supervisory relationship.</a:t>
            </a:r>
          </a:p>
        </p:txBody>
      </p:sp>
    </p:spTree>
    <p:extLst>
      <p:ext uri="{BB962C8B-B14F-4D97-AF65-F5344CB8AC3E}">
        <p14:creationId xmlns:p14="http://schemas.microsoft.com/office/powerpoint/2010/main" val="21191264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34989"/>
            <a:ext cx="13004800" cy="669977"/>
          </a:xfrm>
        </p:spPr>
        <p:txBody>
          <a:bodyPr>
            <a:noAutofit/>
          </a:bodyPr>
          <a:lstStyle/>
          <a:p>
            <a:pPr algn="ctr"/>
            <a:br>
              <a:rPr lang="en-US" sz="4400" b="1" dirty="0">
                <a:solidFill>
                  <a:srgbClr val="6C2008"/>
                </a:solidFill>
                <a:latin typeface="+mn-lt"/>
              </a:rPr>
            </a:br>
            <a:r>
              <a:rPr lang="en-US" sz="4400" b="1" dirty="0">
                <a:solidFill>
                  <a:srgbClr val="6C2008"/>
                </a:solidFill>
                <a:latin typeface="+mn-lt"/>
              </a:rPr>
              <a:t>CRCC Code of Ethics Standards</a:t>
            </a:r>
            <a:br>
              <a:rPr lang="en-US" sz="4400" b="1" dirty="0">
                <a:solidFill>
                  <a:srgbClr val="6C2008"/>
                </a:solidFill>
                <a:latin typeface="+mn-lt"/>
              </a:rPr>
            </a:br>
            <a:endParaRPr lang="en-US" sz="4400" b="1" dirty="0">
              <a:solidFill>
                <a:srgbClr val="6C2008"/>
              </a:solidFill>
              <a:latin typeface="+mn-lt"/>
            </a:endParaRPr>
          </a:p>
        </p:txBody>
      </p:sp>
      <p:sp>
        <p:nvSpPr>
          <p:cNvPr id="5" name="Content Placeholder 4"/>
          <p:cNvSpPr>
            <a:spLocks noGrp="1"/>
          </p:cNvSpPr>
          <p:nvPr>
            <p:ph idx="1"/>
          </p:nvPr>
        </p:nvSpPr>
        <p:spPr>
          <a:xfrm>
            <a:off x="226170" y="1218471"/>
            <a:ext cx="12552459" cy="5548620"/>
          </a:xfrm>
        </p:spPr>
        <p:txBody>
          <a:bodyPr>
            <a:noAutofit/>
          </a:bodyPr>
          <a:lstStyle/>
          <a:p>
            <a:pPr marL="0" indent="0">
              <a:buNone/>
            </a:pPr>
            <a:r>
              <a:rPr lang="en-US" sz="2800" dirty="0">
                <a:solidFill>
                  <a:srgbClr val="6C2008"/>
                </a:solidFill>
                <a:latin typeface="+mj-lt"/>
              </a:rPr>
              <a:t>H.4. SUPERVISION EVALUATION, REMEDIATION, AND ENDORSEMENT</a:t>
            </a:r>
          </a:p>
          <a:p>
            <a:pPr marL="0" indent="0">
              <a:buNone/>
            </a:pPr>
            <a:endParaRPr lang="en-US" sz="1200" dirty="0">
              <a:solidFill>
                <a:srgbClr val="6C2008"/>
              </a:solidFill>
              <a:latin typeface="+mj-lt"/>
            </a:endParaRPr>
          </a:p>
          <a:p>
            <a:pPr marL="0" indent="0">
              <a:buNone/>
            </a:pPr>
            <a:r>
              <a:rPr lang="en-US" sz="2800" dirty="0">
                <a:solidFill>
                  <a:srgbClr val="6C2008"/>
                </a:solidFill>
                <a:latin typeface="+mj-lt"/>
              </a:rPr>
              <a:t>b. GATEKEEPING AND REMEDIATION FOR SUPERVISEES. Through initial and ongoing evaluation, rehabilitation counselor supervisors are aware of and address supervisee limitations that might impede performance. </a:t>
            </a:r>
            <a:r>
              <a:rPr lang="en-US" sz="2800" u="sng" dirty="0">
                <a:solidFill>
                  <a:srgbClr val="6C2008"/>
                </a:solidFill>
                <a:latin typeface="+mj-lt"/>
              </a:rPr>
              <a:t>If remedial assistance does not resolve concerns regarding supervisee performance and supervisees are unable to demonstrate they can provide competent professional services to a range of diverse clients, rehabilitation counselor supervisors may recommend dismissal from training programs or supervision settings. </a:t>
            </a:r>
            <a:r>
              <a:rPr lang="en-US" sz="2800" dirty="0">
                <a:solidFill>
                  <a:srgbClr val="6C2008"/>
                </a:solidFill>
                <a:latin typeface="+mj-lt"/>
              </a:rPr>
              <a:t>Rehabilitation counselor supervisors seek consultation and document their decisions to recommend dismissal. They make reasonable efforts to ensure that supervisees are aware of options available to them to address such decisions.</a:t>
            </a:r>
          </a:p>
        </p:txBody>
      </p:sp>
    </p:spTree>
    <p:extLst>
      <p:ext uri="{BB962C8B-B14F-4D97-AF65-F5344CB8AC3E}">
        <p14:creationId xmlns:p14="http://schemas.microsoft.com/office/powerpoint/2010/main" val="318556577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881" y="-301355"/>
            <a:ext cx="13004800" cy="602710"/>
          </a:xfrm>
        </p:spPr>
        <p:txBody>
          <a:bodyPr>
            <a:noAutofit/>
          </a:bodyPr>
          <a:lstStyle/>
          <a:p>
            <a:pPr algn="ctr"/>
            <a:br>
              <a:rPr lang="en-US" sz="4400" b="1" dirty="0">
                <a:solidFill>
                  <a:srgbClr val="6C2008"/>
                </a:solidFill>
                <a:latin typeface="+mn-lt"/>
              </a:rPr>
            </a:br>
            <a:r>
              <a:rPr lang="en-US" sz="4400" b="1" dirty="0">
                <a:solidFill>
                  <a:srgbClr val="6C2008"/>
                </a:solidFill>
                <a:latin typeface="+mn-lt"/>
              </a:rPr>
              <a:t>CRCC Code of Ethics Standards</a:t>
            </a:r>
            <a:br>
              <a:rPr lang="en-US" sz="4400" b="1" dirty="0">
                <a:solidFill>
                  <a:srgbClr val="6C2008"/>
                </a:solidFill>
                <a:latin typeface="+mn-lt"/>
              </a:rPr>
            </a:br>
            <a:endParaRPr lang="en-US" sz="4400" b="1" dirty="0">
              <a:solidFill>
                <a:srgbClr val="6C2008"/>
              </a:solidFill>
              <a:latin typeface="+mn-lt"/>
            </a:endParaRPr>
          </a:p>
        </p:txBody>
      </p:sp>
      <p:sp>
        <p:nvSpPr>
          <p:cNvPr id="5" name="Content Placeholder 4"/>
          <p:cNvSpPr>
            <a:spLocks noGrp="1"/>
          </p:cNvSpPr>
          <p:nvPr>
            <p:ph idx="1"/>
          </p:nvPr>
        </p:nvSpPr>
        <p:spPr>
          <a:xfrm>
            <a:off x="183762" y="1990067"/>
            <a:ext cx="12821037" cy="5227510"/>
          </a:xfrm>
        </p:spPr>
        <p:txBody>
          <a:bodyPr>
            <a:noAutofit/>
          </a:bodyPr>
          <a:lstStyle/>
          <a:p>
            <a:pPr marL="0" indent="0">
              <a:buNone/>
            </a:pPr>
            <a:r>
              <a:rPr lang="en-US" sz="2800" dirty="0">
                <a:solidFill>
                  <a:srgbClr val="6C2008"/>
                </a:solidFill>
                <a:latin typeface="+mj-lt"/>
              </a:rPr>
              <a:t>H.4. SUPERVISION EVALUATION, REMEDIATION, AND ENDORSEMENT</a:t>
            </a:r>
          </a:p>
          <a:p>
            <a:pPr marL="0" indent="0">
              <a:buNone/>
            </a:pPr>
            <a:endParaRPr lang="en-US" sz="1400" dirty="0">
              <a:solidFill>
                <a:srgbClr val="6C2008"/>
              </a:solidFill>
              <a:latin typeface="+mj-lt"/>
            </a:endParaRPr>
          </a:p>
          <a:p>
            <a:pPr marL="0" indent="0">
              <a:buNone/>
            </a:pPr>
            <a:r>
              <a:rPr lang="en-US" sz="2800" dirty="0">
                <a:solidFill>
                  <a:srgbClr val="6C2008"/>
                </a:solidFill>
                <a:latin typeface="+mj-lt"/>
              </a:rPr>
              <a:t>c. REFERRING SUPERVISEES FOR COUNSELING. If supervisees request counseling or if counseling services are suggested as part of a remediation process, rehabilitation counselor supervisors assist  supervisees in identifying appropriate services. Rehabilitation counseling supervisors do not provide counseling services to supervisees but may address interpersonal competencies in terms of the impact of these issues on the supervisory relationship, professional functioning, and/or clients. </a:t>
            </a:r>
          </a:p>
        </p:txBody>
      </p:sp>
    </p:spTree>
    <p:extLst>
      <p:ext uri="{BB962C8B-B14F-4D97-AF65-F5344CB8AC3E}">
        <p14:creationId xmlns:p14="http://schemas.microsoft.com/office/powerpoint/2010/main" val="286956373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79529"/>
            <a:ext cx="13004800" cy="754059"/>
          </a:xfrm>
        </p:spPr>
        <p:txBody>
          <a:bodyPr>
            <a:noAutofit/>
          </a:bodyPr>
          <a:lstStyle/>
          <a:p>
            <a:pPr algn="ctr"/>
            <a:r>
              <a:rPr lang="en-US" sz="4400" b="1" dirty="0">
                <a:solidFill>
                  <a:srgbClr val="6C2008"/>
                </a:solidFill>
                <a:latin typeface="+mn-lt"/>
                <a:cs typeface="Adobe Devanagari" panose="02040503050201020203" pitchFamily="18" charset="0"/>
              </a:rPr>
              <a:t>CRCC Code of Ethics Standards</a:t>
            </a:r>
            <a:br>
              <a:rPr lang="en-US" sz="4400" b="1" dirty="0">
                <a:solidFill>
                  <a:srgbClr val="6C2008"/>
                </a:solidFill>
                <a:latin typeface="+mn-lt"/>
              </a:rPr>
            </a:br>
            <a:endParaRPr lang="en-US" sz="4400" b="1" dirty="0">
              <a:solidFill>
                <a:srgbClr val="6C2008"/>
              </a:solidFill>
              <a:latin typeface="+mn-lt"/>
            </a:endParaRPr>
          </a:p>
        </p:txBody>
      </p:sp>
      <p:sp>
        <p:nvSpPr>
          <p:cNvPr id="5" name="Content Placeholder 4"/>
          <p:cNvSpPr>
            <a:spLocks noGrp="1"/>
          </p:cNvSpPr>
          <p:nvPr>
            <p:ph idx="1"/>
          </p:nvPr>
        </p:nvSpPr>
        <p:spPr>
          <a:xfrm>
            <a:off x="233238" y="2086094"/>
            <a:ext cx="12538323" cy="5229106"/>
          </a:xfrm>
        </p:spPr>
        <p:txBody>
          <a:bodyPr>
            <a:noAutofit/>
          </a:bodyPr>
          <a:lstStyle/>
          <a:p>
            <a:pPr marL="0" indent="0">
              <a:buNone/>
            </a:pPr>
            <a:r>
              <a:rPr lang="en-US" sz="2800" dirty="0">
                <a:solidFill>
                  <a:srgbClr val="6C2008"/>
                </a:solidFill>
              </a:rPr>
              <a:t>H.4. SUPERVISION EVALUATION, REMEDIATION, AND ENDORSEMENT</a:t>
            </a:r>
          </a:p>
          <a:p>
            <a:pPr marL="0" indent="0">
              <a:buNone/>
            </a:pPr>
            <a:endParaRPr lang="en-US" sz="1050" dirty="0">
              <a:solidFill>
                <a:srgbClr val="6C2008"/>
              </a:solidFill>
            </a:endParaRPr>
          </a:p>
          <a:p>
            <a:pPr marL="0" indent="0">
              <a:buNone/>
            </a:pPr>
            <a:r>
              <a:rPr lang="en-US" sz="2800" dirty="0">
                <a:solidFill>
                  <a:srgbClr val="6C2008"/>
                </a:solidFill>
              </a:rPr>
              <a:t>d. ENDORSEMENT. Rehabilitation counselor supervisors endorse supervisees for certification, licensure, employment, or completion of academic or training programs based on satisfactory progress and observations while under supervision or training. </a:t>
            </a:r>
            <a:r>
              <a:rPr lang="en-US" sz="2800" u="sng" dirty="0">
                <a:solidFill>
                  <a:srgbClr val="6C2008"/>
                </a:solidFill>
              </a:rPr>
              <a:t>Regardless of qualifications, rehabilitation counselor supervisors do not endorse supervisees whom they believe to be impaired in any way that would interfere with the performance of the duties associated with the endorsement.</a:t>
            </a:r>
          </a:p>
        </p:txBody>
      </p:sp>
    </p:spTree>
    <p:extLst>
      <p:ext uri="{BB962C8B-B14F-4D97-AF65-F5344CB8AC3E}">
        <p14:creationId xmlns:p14="http://schemas.microsoft.com/office/powerpoint/2010/main" val="81741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46636"/>
            <a:ext cx="13004800" cy="2552514"/>
          </a:xfrm>
        </p:spPr>
        <p:txBody>
          <a:bodyPr>
            <a:noAutofit/>
          </a:bodyPr>
          <a:lstStyle/>
          <a:p>
            <a:pPr algn="ctr"/>
            <a:br>
              <a:rPr lang="en-US" sz="4400" b="1" dirty="0">
                <a:solidFill>
                  <a:srgbClr val="6C2008"/>
                </a:solidFill>
                <a:latin typeface="+mn-lt"/>
              </a:rPr>
            </a:br>
            <a:r>
              <a:rPr lang="en-US" sz="4400" b="1" dirty="0">
                <a:solidFill>
                  <a:srgbClr val="6C2008"/>
                </a:solidFill>
                <a:latin typeface="+mn-lt"/>
              </a:rPr>
              <a:t>ACA Code of Ethics</a:t>
            </a:r>
          </a:p>
        </p:txBody>
      </p:sp>
      <p:sp>
        <p:nvSpPr>
          <p:cNvPr id="5" name="Content Placeholder 4"/>
          <p:cNvSpPr>
            <a:spLocks noGrp="1"/>
          </p:cNvSpPr>
          <p:nvPr>
            <p:ph idx="1"/>
          </p:nvPr>
        </p:nvSpPr>
        <p:spPr>
          <a:xfrm>
            <a:off x="282713" y="2305878"/>
            <a:ext cx="12439374" cy="4867995"/>
          </a:xfrm>
        </p:spPr>
        <p:txBody>
          <a:bodyPr>
            <a:norm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Introduction</a:t>
            </a:r>
          </a:p>
          <a:p>
            <a:pPr marL="0" indent="0">
              <a:buNone/>
            </a:pPr>
            <a:r>
              <a:rPr lang="en-US" sz="2800" dirty="0">
                <a:solidFill>
                  <a:srgbClr val="6C2008"/>
                </a:solidFill>
              </a:rPr>
              <a:t>Counselor supervisors, trainers, and educators aspire to foster meaningful and respectful professional relationships and to maintain appropriate boundaries with supervisees and students in both face-to-face and electronic formats. </a:t>
            </a:r>
            <a:r>
              <a:rPr lang="en-US" sz="2800" u="sng" dirty="0">
                <a:solidFill>
                  <a:srgbClr val="6C2008"/>
                </a:solidFill>
              </a:rPr>
              <a:t>They have theoretical and pedagogical foundations for their work; have knowledge of supervision models; and aim to be fair, accurate, and honest in their assessments of counselors, students, and supervisees.</a:t>
            </a:r>
          </a:p>
        </p:txBody>
      </p:sp>
    </p:spTree>
    <p:extLst>
      <p:ext uri="{BB962C8B-B14F-4D97-AF65-F5344CB8AC3E}">
        <p14:creationId xmlns:p14="http://schemas.microsoft.com/office/powerpoint/2010/main" val="316880773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68358"/>
            <a:ext cx="13004800" cy="1143000"/>
          </a:xfrm>
        </p:spPr>
        <p:txBody>
          <a:bodyPr>
            <a:normAutofit/>
          </a:bodyPr>
          <a:lstStyle/>
          <a:p>
            <a:pPr algn="ctr"/>
            <a:r>
              <a:rPr lang="en-US" sz="4400" b="1" dirty="0">
                <a:solidFill>
                  <a:srgbClr val="6C2008"/>
                </a:solidFill>
              </a:rPr>
              <a:t>ACA Code of Ethics</a:t>
            </a:r>
            <a:endParaRPr lang="en-US" b="1" dirty="0">
              <a:solidFill>
                <a:srgbClr val="6C2008"/>
              </a:solidFill>
            </a:endParaRPr>
          </a:p>
        </p:txBody>
      </p:sp>
      <p:sp>
        <p:nvSpPr>
          <p:cNvPr id="5" name="Content Placeholder 4"/>
          <p:cNvSpPr>
            <a:spLocks noGrp="1"/>
          </p:cNvSpPr>
          <p:nvPr>
            <p:ph idx="1"/>
          </p:nvPr>
        </p:nvSpPr>
        <p:spPr>
          <a:xfrm>
            <a:off x="253337" y="1642746"/>
            <a:ext cx="12637273" cy="5313187"/>
          </a:xfrm>
        </p:spPr>
        <p:txBody>
          <a:bodyPr>
            <a:no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F.1. Counselor Supervision and Client Welfare</a:t>
            </a:r>
          </a:p>
          <a:p>
            <a:pPr marL="0" indent="0">
              <a:buNone/>
            </a:pPr>
            <a:r>
              <a:rPr lang="en-US" sz="2800" dirty="0">
                <a:solidFill>
                  <a:srgbClr val="6C2008"/>
                </a:solidFill>
              </a:rPr>
              <a:t>a. Client Welfare</a:t>
            </a:r>
          </a:p>
          <a:p>
            <a:pPr marL="0" indent="0">
              <a:buNone/>
            </a:pPr>
            <a:r>
              <a:rPr lang="en-US" sz="2800" dirty="0">
                <a:solidFill>
                  <a:srgbClr val="6C2008"/>
                </a:solidFill>
              </a:rPr>
              <a:t>A primary obligation of counseling supervisors is to monitor the services provided by supervisees. Counseling supervisors monitor client welfare and supervisee performance and professional development. To fulfill these obligations, supervisors meet regularly with supervisees to review the supervisees’ work and help them become prepared to serve a range of diverse clients. Supervisees have a responsibility to understand and follow the </a:t>
            </a:r>
            <a:r>
              <a:rPr lang="en-US" sz="2800" i="1" dirty="0">
                <a:solidFill>
                  <a:srgbClr val="6C2008"/>
                </a:solidFill>
              </a:rPr>
              <a:t>ACA Code of Ethics</a:t>
            </a:r>
            <a:r>
              <a:rPr lang="en-US" sz="2800" dirty="0">
                <a:solidFill>
                  <a:srgbClr val="6C2008"/>
                </a:solidFill>
              </a:rPr>
              <a:t>.</a:t>
            </a:r>
          </a:p>
        </p:txBody>
      </p:sp>
    </p:spTree>
    <p:extLst>
      <p:ext uri="{BB962C8B-B14F-4D97-AF65-F5344CB8AC3E}">
        <p14:creationId xmlns:p14="http://schemas.microsoft.com/office/powerpoint/2010/main" val="163632329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89468"/>
            <a:ext cx="13004800" cy="1995923"/>
          </a:xfrm>
        </p:spPr>
        <p:txBody>
          <a:bodyPr>
            <a:normAutofit/>
          </a:bodyPr>
          <a:lstStyle/>
          <a:p>
            <a:pPr algn="ctr"/>
            <a:r>
              <a:rPr lang="en-US" sz="4400" b="1" dirty="0">
                <a:solidFill>
                  <a:srgbClr val="6C2008"/>
                </a:solidFill>
              </a:rPr>
              <a:t>ACA Code of Ethics</a:t>
            </a:r>
            <a:br>
              <a:rPr lang="en-US" sz="4400" dirty="0">
                <a:solidFill>
                  <a:srgbClr val="660033"/>
                </a:solidFill>
              </a:rPr>
            </a:br>
            <a:br>
              <a:rPr lang="en-US" sz="4400" dirty="0">
                <a:solidFill>
                  <a:srgbClr val="660033"/>
                </a:solidFill>
              </a:rPr>
            </a:br>
            <a:endParaRPr lang="en-US" sz="4400" dirty="0">
              <a:solidFill>
                <a:srgbClr val="660033"/>
              </a:solidFill>
            </a:endParaRPr>
          </a:p>
        </p:txBody>
      </p:sp>
      <p:sp>
        <p:nvSpPr>
          <p:cNvPr id="5" name="Content Placeholder 4"/>
          <p:cNvSpPr>
            <a:spLocks noGrp="1"/>
          </p:cNvSpPr>
          <p:nvPr>
            <p:ph idx="1"/>
          </p:nvPr>
        </p:nvSpPr>
        <p:spPr>
          <a:xfrm>
            <a:off x="450353" y="2760265"/>
            <a:ext cx="12481781" cy="4867995"/>
          </a:xfrm>
        </p:spPr>
        <p:txBody>
          <a:bodyPr>
            <a:norm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F.1. Counselor Supervision and Client Welfare</a:t>
            </a:r>
          </a:p>
          <a:p>
            <a:pPr marL="0" indent="0">
              <a:buNone/>
            </a:pPr>
            <a:r>
              <a:rPr lang="en-US" sz="2800" dirty="0">
                <a:solidFill>
                  <a:srgbClr val="6C2008"/>
                </a:solidFill>
              </a:rPr>
              <a:t>b. Counselor Credentials</a:t>
            </a:r>
          </a:p>
          <a:p>
            <a:pPr marL="0" indent="0">
              <a:buNone/>
            </a:pPr>
            <a:r>
              <a:rPr lang="en-US" sz="2800" dirty="0">
                <a:solidFill>
                  <a:srgbClr val="6C2008"/>
                </a:solidFill>
              </a:rPr>
              <a:t>Counseling supervisors work to ensure that supervisees communicate their qualifications to render services to their clients.</a:t>
            </a:r>
          </a:p>
        </p:txBody>
      </p:sp>
    </p:spTree>
    <p:extLst>
      <p:ext uri="{BB962C8B-B14F-4D97-AF65-F5344CB8AC3E}">
        <p14:creationId xmlns:p14="http://schemas.microsoft.com/office/powerpoint/2010/main" val="150398517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89468"/>
            <a:ext cx="13004800" cy="1826958"/>
          </a:xfrm>
        </p:spPr>
        <p:txBody>
          <a:bodyPr>
            <a:noAutofit/>
          </a:bodyPr>
          <a:lstStyle/>
          <a:p>
            <a:pPr algn="ctr"/>
            <a:r>
              <a:rPr lang="en-US" sz="4400" b="1" dirty="0">
                <a:solidFill>
                  <a:srgbClr val="6C2008"/>
                </a:solidFill>
              </a:rPr>
              <a:t>ACA Code of Ethics</a:t>
            </a:r>
            <a:br>
              <a:rPr lang="en-US" sz="4400" b="1" dirty="0">
                <a:solidFill>
                  <a:srgbClr val="6C2008"/>
                </a:solidFill>
              </a:rPr>
            </a:br>
            <a:br>
              <a:rPr lang="en-US" sz="4400" b="1" dirty="0">
                <a:solidFill>
                  <a:srgbClr val="6C2008"/>
                </a:solidFill>
              </a:rPr>
            </a:br>
            <a:endParaRPr lang="en-US" sz="4400" b="1" dirty="0">
              <a:solidFill>
                <a:srgbClr val="6C2008"/>
              </a:solidFill>
            </a:endParaRPr>
          </a:p>
        </p:txBody>
      </p:sp>
      <p:sp>
        <p:nvSpPr>
          <p:cNvPr id="5" name="Content Placeholder 4"/>
          <p:cNvSpPr>
            <a:spLocks noGrp="1"/>
          </p:cNvSpPr>
          <p:nvPr>
            <p:ph idx="1"/>
          </p:nvPr>
        </p:nvSpPr>
        <p:spPr>
          <a:xfrm>
            <a:off x="278077" y="1882038"/>
            <a:ext cx="12637273" cy="5262739"/>
          </a:xfrm>
        </p:spPr>
        <p:txBody>
          <a:bodyPr>
            <a:norm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F.1. Counselor Supervision and Client Welfare</a:t>
            </a:r>
          </a:p>
          <a:p>
            <a:pPr marL="0" indent="0">
              <a:buNone/>
            </a:pPr>
            <a:r>
              <a:rPr lang="en-US" sz="2800" dirty="0">
                <a:solidFill>
                  <a:srgbClr val="6C2008"/>
                </a:solidFill>
              </a:rPr>
              <a:t>c. Informed Consent and Client Rights</a:t>
            </a:r>
          </a:p>
          <a:p>
            <a:pPr marL="0" indent="0">
              <a:buNone/>
            </a:pPr>
            <a:r>
              <a:rPr lang="en-US" sz="2800" dirty="0">
                <a:solidFill>
                  <a:srgbClr val="6C2008"/>
                </a:solidFill>
              </a:rPr>
              <a:t>Supervisors make supervisees aware of client rights, including the protection of client privacy and confidentiality in the counseling relationship. </a:t>
            </a:r>
            <a:r>
              <a:rPr lang="en-US" sz="2800" u="sng" dirty="0">
                <a:solidFill>
                  <a:srgbClr val="6C2008"/>
                </a:solidFill>
              </a:rPr>
              <a:t>Supervisees provide clients with professional disclosure information and inform them of how the supervision process influences the limits of confidentiality.</a:t>
            </a:r>
            <a:r>
              <a:rPr lang="en-US" sz="2800" dirty="0">
                <a:solidFill>
                  <a:srgbClr val="6C2008"/>
                </a:solidFill>
              </a:rPr>
              <a:t> Supervisees make clients aware of who will have access to records of the counseling relationship and how these records will be stored, transmitted, or otherwise reviewed.</a:t>
            </a:r>
          </a:p>
        </p:txBody>
      </p:sp>
    </p:spTree>
    <p:extLst>
      <p:ext uri="{BB962C8B-B14F-4D97-AF65-F5344CB8AC3E}">
        <p14:creationId xmlns:p14="http://schemas.microsoft.com/office/powerpoint/2010/main" val="111290717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89468"/>
            <a:ext cx="13004800" cy="1244261"/>
          </a:xfrm>
        </p:spPr>
        <p:txBody>
          <a:bodyPr>
            <a:noAutofit/>
          </a:bodyPr>
          <a:lstStyle/>
          <a:p>
            <a:pPr algn="ctr"/>
            <a:r>
              <a:rPr lang="en-US" sz="4400" b="1" dirty="0">
                <a:solidFill>
                  <a:srgbClr val="6C2008"/>
                </a:solidFill>
              </a:rPr>
              <a:t>ACA Code of Ethics</a:t>
            </a:r>
            <a:br>
              <a:rPr lang="en-US" sz="4400" b="1" dirty="0">
                <a:solidFill>
                  <a:srgbClr val="6C2008"/>
                </a:solidFill>
              </a:rPr>
            </a:br>
            <a:endParaRPr lang="en-US" sz="4400" b="1" dirty="0">
              <a:solidFill>
                <a:srgbClr val="6C2008"/>
              </a:solidFill>
            </a:endParaRPr>
          </a:p>
        </p:txBody>
      </p:sp>
      <p:sp>
        <p:nvSpPr>
          <p:cNvPr id="5" name="Content Placeholder 4"/>
          <p:cNvSpPr>
            <a:spLocks noGrp="1"/>
          </p:cNvSpPr>
          <p:nvPr>
            <p:ph idx="1"/>
          </p:nvPr>
        </p:nvSpPr>
        <p:spPr>
          <a:xfrm>
            <a:off x="303918" y="1768341"/>
            <a:ext cx="12396967" cy="4867995"/>
          </a:xfrm>
        </p:spPr>
        <p:txBody>
          <a:bodyPr>
            <a:norm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F.2. Counselor Supervision Competence</a:t>
            </a:r>
          </a:p>
          <a:p>
            <a:pPr marL="0" indent="0">
              <a:buNone/>
            </a:pPr>
            <a:r>
              <a:rPr lang="en-US" sz="2800" dirty="0">
                <a:solidFill>
                  <a:srgbClr val="6C2008"/>
                </a:solidFill>
              </a:rPr>
              <a:t>a. Supervisor Preparation</a:t>
            </a:r>
          </a:p>
          <a:p>
            <a:pPr marL="0" indent="0">
              <a:buNone/>
            </a:pPr>
            <a:r>
              <a:rPr lang="en-US" sz="2800" u="sng" dirty="0">
                <a:solidFill>
                  <a:srgbClr val="6C2008"/>
                </a:solidFill>
              </a:rPr>
              <a:t>Prior to offering supervision services, counselors are trained in supervision methods and techniques. </a:t>
            </a:r>
            <a:r>
              <a:rPr lang="en-US" sz="2800" dirty="0">
                <a:solidFill>
                  <a:srgbClr val="6C2008"/>
                </a:solidFill>
              </a:rPr>
              <a:t>Counselors who offer supervision services regularly pursue continuing education activities, including both counseling and supervision topics and skills.</a:t>
            </a:r>
          </a:p>
        </p:txBody>
      </p:sp>
    </p:spTree>
    <p:extLst>
      <p:ext uri="{BB962C8B-B14F-4D97-AF65-F5344CB8AC3E}">
        <p14:creationId xmlns:p14="http://schemas.microsoft.com/office/powerpoint/2010/main" val="458033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8207" y="2255744"/>
            <a:ext cx="12128389" cy="1956682"/>
          </a:xfrm>
        </p:spPr>
        <p:txBody>
          <a:bodyPr>
            <a:normAutofit/>
          </a:bodyPr>
          <a:lstStyle/>
          <a:p>
            <a:pPr marL="0" indent="0" algn="ctr">
              <a:buNone/>
            </a:pPr>
            <a:r>
              <a:rPr lang="en-US" sz="4400" b="1" dirty="0">
                <a:solidFill>
                  <a:srgbClr val="6C2008"/>
                </a:solidFill>
              </a:rPr>
              <a:t>End  </a:t>
            </a:r>
          </a:p>
          <a:p>
            <a:pPr marL="0" indent="0" algn="ctr">
              <a:buNone/>
            </a:pPr>
            <a:r>
              <a:rPr lang="en-US" sz="4400" b="1" dirty="0">
                <a:solidFill>
                  <a:srgbClr val="6C2008"/>
                </a:solidFill>
                <a:cs typeface="Times New Roman" panose="02020603050405020304" pitchFamily="18" charset="0"/>
              </a:rPr>
              <a:t>Counseling Supervision: MODULE 1</a:t>
            </a:r>
            <a:endParaRPr lang="en-US" sz="4400" dirty="0">
              <a:solidFill>
                <a:srgbClr val="660033"/>
              </a:solidFill>
            </a:endParaRPr>
          </a:p>
        </p:txBody>
      </p:sp>
    </p:spTree>
    <p:extLst>
      <p:ext uri="{BB962C8B-B14F-4D97-AF65-F5344CB8AC3E}">
        <p14:creationId xmlns:p14="http://schemas.microsoft.com/office/powerpoint/2010/main" val="13452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2500"/>
                            </p:stCondLst>
                            <p:childTnLst>
                              <p:par>
                                <p:cTn id="11" presetID="42" presetClass="entr" presetSubtype="0" fill="hold" nodeType="afterEffect">
                                  <p:stCondLst>
                                    <p:cond delay="50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2000"/>
                                        <p:tgtEl>
                                          <p:spTgt spid="3">
                                            <p:txEl>
                                              <p:pRg st="1" end="1"/>
                                            </p:txEl>
                                          </p:spTgt>
                                        </p:tgtEl>
                                      </p:cBhvr>
                                    </p:animEffect>
                                    <p:anim calcmode="lin" valueType="num">
                                      <p:cBhvr>
                                        <p:cTn id="14"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2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62842"/>
            <a:ext cx="13004800" cy="1355731"/>
          </a:xfrm>
        </p:spPr>
        <p:txBody>
          <a:bodyPr>
            <a:noAutofit/>
          </a:bodyPr>
          <a:lstStyle/>
          <a:p>
            <a:pPr algn="ctr"/>
            <a:r>
              <a:rPr lang="en-US" sz="4400" b="1" dirty="0">
                <a:solidFill>
                  <a:srgbClr val="6C2008"/>
                </a:solidFill>
              </a:rPr>
              <a:t>A</a:t>
            </a:r>
            <a:r>
              <a:rPr lang="en-US" sz="4400" b="1" dirty="0">
                <a:solidFill>
                  <a:srgbClr val="6C2008"/>
                </a:solidFill>
                <a:latin typeface="+mj-lt"/>
              </a:rPr>
              <a:t>CA Code of Ethics</a:t>
            </a:r>
            <a:br>
              <a:rPr lang="en-US" sz="4400" b="1" dirty="0">
                <a:solidFill>
                  <a:srgbClr val="6C2008"/>
                </a:solidFill>
                <a:latin typeface="+mj-lt"/>
              </a:rPr>
            </a:br>
            <a:br>
              <a:rPr lang="en-US" sz="4400" b="1" dirty="0">
                <a:solidFill>
                  <a:srgbClr val="6C2008"/>
                </a:solidFill>
                <a:latin typeface="+mj-lt"/>
              </a:rPr>
            </a:br>
            <a:endParaRPr lang="en-US" sz="4400" b="1" dirty="0">
              <a:solidFill>
                <a:srgbClr val="6C2008"/>
              </a:solidFill>
              <a:latin typeface="+mj-lt"/>
            </a:endParaRPr>
          </a:p>
        </p:txBody>
      </p:sp>
      <p:sp>
        <p:nvSpPr>
          <p:cNvPr id="5" name="Content Placeholder 4"/>
          <p:cNvSpPr>
            <a:spLocks noGrp="1"/>
          </p:cNvSpPr>
          <p:nvPr>
            <p:ph idx="1"/>
          </p:nvPr>
        </p:nvSpPr>
        <p:spPr>
          <a:xfrm>
            <a:off x="438205" y="1618573"/>
            <a:ext cx="12128389" cy="5330004"/>
          </a:xfrm>
        </p:spPr>
        <p:txBody>
          <a:bodyPr>
            <a:no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F.2. Counselor Supervision Competence</a:t>
            </a:r>
          </a:p>
          <a:p>
            <a:pPr marL="0" indent="0">
              <a:buNone/>
            </a:pPr>
            <a:r>
              <a:rPr lang="en-US" sz="2800" dirty="0">
                <a:solidFill>
                  <a:srgbClr val="6C2008"/>
                </a:solidFill>
              </a:rPr>
              <a:t>b. Multicultural Issues/Diversity in Supervision</a:t>
            </a:r>
          </a:p>
          <a:p>
            <a:pPr marL="0" indent="0">
              <a:buNone/>
            </a:pPr>
            <a:r>
              <a:rPr lang="en-US" sz="2800" dirty="0">
                <a:solidFill>
                  <a:srgbClr val="6C2008"/>
                </a:solidFill>
              </a:rPr>
              <a:t>Counseling supervisors are aware of and address the role of multiculturalism/diversity in the supervisory relationship.</a:t>
            </a:r>
          </a:p>
          <a:p>
            <a:pPr marL="0" indent="0">
              <a:buNone/>
            </a:pPr>
            <a:r>
              <a:rPr lang="en-US" sz="2800" dirty="0">
                <a:solidFill>
                  <a:srgbClr val="6C2008"/>
                </a:solidFill>
              </a:rPr>
              <a:t>c. Online Supervision</a:t>
            </a:r>
          </a:p>
          <a:p>
            <a:pPr marL="0" indent="0">
              <a:buNone/>
            </a:pPr>
            <a:r>
              <a:rPr lang="en-US" sz="2800" dirty="0">
                <a:solidFill>
                  <a:srgbClr val="6C2008"/>
                </a:solidFill>
              </a:rPr>
              <a:t>When using technology in supervision, counselor supervisors are competent in the use of those technologies. Supervisors take the necessary precautions to protect the confidentiality of all information transmitted through any electronic means.</a:t>
            </a:r>
          </a:p>
        </p:txBody>
      </p:sp>
    </p:spTree>
    <p:extLst>
      <p:ext uri="{BB962C8B-B14F-4D97-AF65-F5344CB8AC3E}">
        <p14:creationId xmlns:p14="http://schemas.microsoft.com/office/powerpoint/2010/main" val="10821632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89468"/>
            <a:ext cx="13004800" cy="1244261"/>
          </a:xfrm>
        </p:spPr>
        <p:txBody>
          <a:bodyPr>
            <a:noAutofit/>
          </a:bodyPr>
          <a:lstStyle/>
          <a:p>
            <a:pPr algn="ctr"/>
            <a:r>
              <a:rPr lang="en-US" sz="4400" b="1" dirty="0">
                <a:solidFill>
                  <a:srgbClr val="6C2008"/>
                </a:solidFill>
                <a:latin typeface="+mj-lt"/>
              </a:rPr>
              <a:t>ACA Code of Ethics</a:t>
            </a:r>
            <a:br>
              <a:rPr lang="en-US" sz="4400" b="1" dirty="0">
                <a:solidFill>
                  <a:srgbClr val="6C2008"/>
                </a:solidFill>
                <a:latin typeface="+mj-lt"/>
              </a:rPr>
            </a:br>
            <a:br>
              <a:rPr lang="en-US" sz="4400" b="1" dirty="0">
                <a:solidFill>
                  <a:srgbClr val="6C2008"/>
                </a:solidFill>
              </a:rPr>
            </a:br>
            <a:endParaRPr lang="en-US" sz="4400" b="1" dirty="0">
              <a:solidFill>
                <a:srgbClr val="6C2008"/>
              </a:solidFill>
            </a:endParaRPr>
          </a:p>
        </p:txBody>
      </p:sp>
      <p:sp>
        <p:nvSpPr>
          <p:cNvPr id="5" name="Content Placeholder 4"/>
          <p:cNvSpPr>
            <a:spLocks noGrp="1"/>
          </p:cNvSpPr>
          <p:nvPr>
            <p:ph idx="1"/>
          </p:nvPr>
        </p:nvSpPr>
        <p:spPr>
          <a:xfrm>
            <a:off x="275647" y="1633729"/>
            <a:ext cx="12453509" cy="4867995"/>
          </a:xfrm>
        </p:spPr>
        <p:txBody>
          <a:bodyPr>
            <a:norm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F.3. Supervisory Relationship</a:t>
            </a:r>
          </a:p>
          <a:p>
            <a:pPr marL="0" indent="0">
              <a:buNone/>
            </a:pPr>
            <a:r>
              <a:rPr lang="en-US" sz="2800" dirty="0">
                <a:solidFill>
                  <a:srgbClr val="6C2008"/>
                </a:solidFill>
              </a:rPr>
              <a:t>a. Extending Conventional Supervisory Relationships</a:t>
            </a:r>
          </a:p>
          <a:p>
            <a:pPr marL="0" indent="0">
              <a:buNone/>
            </a:pPr>
            <a:r>
              <a:rPr lang="en-US" sz="2800" dirty="0">
                <a:solidFill>
                  <a:srgbClr val="6C2008"/>
                </a:solidFill>
              </a:rPr>
              <a:t>Counseling supervisors clearly define and maintain ethical professional, personal, and social relationships with their supervisees. Supervisors consider the risks and benefits of extending current supervisory relationships in any form beyond conventional parameters. In extending these boundaries, supervisors take appropriate professional precautions to ensure that judgment is not impaired and that no harm occurs.</a:t>
            </a:r>
          </a:p>
        </p:txBody>
      </p:sp>
    </p:spTree>
    <p:extLst>
      <p:ext uri="{BB962C8B-B14F-4D97-AF65-F5344CB8AC3E}">
        <p14:creationId xmlns:p14="http://schemas.microsoft.com/office/powerpoint/2010/main" val="312425957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89468"/>
            <a:ext cx="13004800" cy="720426"/>
          </a:xfrm>
        </p:spPr>
        <p:txBody>
          <a:bodyPr>
            <a:noAutofit/>
          </a:bodyPr>
          <a:lstStyle/>
          <a:p>
            <a:pPr algn="ctr"/>
            <a:r>
              <a:rPr lang="en-US" sz="4400" b="1" dirty="0">
                <a:solidFill>
                  <a:srgbClr val="6C2008"/>
                </a:solidFill>
              </a:rPr>
              <a:t>ACA Code of Ethics</a:t>
            </a:r>
            <a:br>
              <a:rPr lang="en-US" sz="4400" dirty="0">
                <a:solidFill>
                  <a:srgbClr val="660033"/>
                </a:solidFill>
              </a:rPr>
            </a:br>
            <a:br>
              <a:rPr lang="en-US" sz="4400" dirty="0">
                <a:solidFill>
                  <a:srgbClr val="660033"/>
                </a:solidFill>
              </a:rPr>
            </a:br>
            <a:endParaRPr lang="en-US" sz="4400" dirty="0">
              <a:solidFill>
                <a:srgbClr val="660033"/>
              </a:solidFill>
            </a:endParaRPr>
          </a:p>
        </p:txBody>
      </p:sp>
      <p:sp>
        <p:nvSpPr>
          <p:cNvPr id="5" name="Content Placeholder 4"/>
          <p:cNvSpPr>
            <a:spLocks noGrp="1"/>
          </p:cNvSpPr>
          <p:nvPr>
            <p:ph idx="1"/>
          </p:nvPr>
        </p:nvSpPr>
        <p:spPr>
          <a:xfrm>
            <a:off x="678513" y="1342645"/>
            <a:ext cx="11647777" cy="5279555"/>
          </a:xfrm>
        </p:spPr>
        <p:txBody>
          <a:bodyPr>
            <a:no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F.3. Supervisory Relationship</a:t>
            </a:r>
          </a:p>
          <a:p>
            <a:pPr marL="0" indent="0">
              <a:buNone/>
            </a:pPr>
            <a:r>
              <a:rPr lang="en-US" sz="2800" dirty="0">
                <a:solidFill>
                  <a:srgbClr val="6C2008"/>
                </a:solidFill>
              </a:rPr>
              <a:t>b. Sexual Relationships</a:t>
            </a:r>
          </a:p>
          <a:p>
            <a:pPr marL="0" indent="0">
              <a:buNone/>
            </a:pPr>
            <a:r>
              <a:rPr lang="en-US" sz="2800" dirty="0">
                <a:solidFill>
                  <a:srgbClr val="6C2008"/>
                </a:solidFill>
              </a:rPr>
              <a:t>Sexual or romantic interactions or relationships with current  supervisees are prohibited. This prohibition applies to both in-person and electronic interactions or relationships.</a:t>
            </a:r>
          </a:p>
          <a:p>
            <a:pPr marL="0" indent="0">
              <a:buNone/>
            </a:pPr>
            <a:r>
              <a:rPr lang="en-US" sz="2800" dirty="0">
                <a:solidFill>
                  <a:srgbClr val="6C2008"/>
                </a:solidFill>
              </a:rPr>
              <a:t>c. Sexual Harassment</a:t>
            </a:r>
          </a:p>
          <a:p>
            <a:pPr marL="0" indent="0">
              <a:buNone/>
            </a:pPr>
            <a:r>
              <a:rPr lang="en-US" sz="2800" dirty="0">
                <a:solidFill>
                  <a:srgbClr val="6C2008"/>
                </a:solidFill>
              </a:rPr>
              <a:t>Counseling supervisors do not condone or subject supervisees to sexual harassment</a:t>
            </a:r>
            <a:r>
              <a:rPr lang="en-US" sz="2800" i="1" dirty="0">
                <a:solidFill>
                  <a:srgbClr val="6C2008"/>
                </a:solidFill>
              </a:rPr>
              <a:t>.</a:t>
            </a:r>
            <a:endParaRPr lang="en-US" sz="2800" dirty="0">
              <a:solidFill>
                <a:srgbClr val="6C2008"/>
              </a:solidFill>
            </a:endParaRPr>
          </a:p>
        </p:txBody>
      </p:sp>
    </p:spTree>
    <p:extLst>
      <p:ext uri="{BB962C8B-B14F-4D97-AF65-F5344CB8AC3E}">
        <p14:creationId xmlns:p14="http://schemas.microsoft.com/office/powerpoint/2010/main" val="238758192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89468"/>
            <a:ext cx="13004800" cy="804509"/>
          </a:xfrm>
        </p:spPr>
        <p:txBody>
          <a:bodyPr>
            <a:noAutofit/>
          </a:bodyPr>
          <a:lstStyle/>
          <a:p>
            <a:pPr algn="ctr"/>
            <a:r>
              <a:rPr lang="en-US" sz="4400" b="1" dirty="0">
                <a:solidFill>
                  <a:srgbClr val="6C2008"/>
                </a:solidFill>
                <a:latin typeface="+mj-lt"/>
              </a:rPr>
              <a:t>ACA Code of Ethics</a:t>
            </a:r>
            <a:br>
              <a:rPr lang="en-US" sz="4400" b="1" dirty="0">
                <a:solidFill>
                  <a:srgbClr val="6C2008"/>
                </a:solidFill>
                <a:latin typeface="+mj-lt"/>
              </a:rPr>
            </a:br>
            <a:br>
              <a:rPr lang="en-US" sz="4400" b="1" dirty="0">
                <a:solidFill>
                  <a:srgbClr val="6C2008"/>
                </a:solidFill>
              </a:rPr>
            </a:br>
            <a:endParaRPr lang="en-US" sz="4400" b="1" dirty="0">
              <a:solidFill>
                <a:srgbClr val="6C2008"/>
              </a:solidFill>
            </a:endParaRPr>
          </a:p>
        </p:txBody>
      </p:sp>
      <p:sp>
        <p:nvSpPr>
          <p:cNvPr id="5" name="Content Placeholder 4"/>
          <p:cNvSpPr>
            <a:spLocks noGrp="1"/>
          </p:cNvSpPr>
          <p:nvPr>
            <p:ph idx="1"/>
          </p:nvPr>
        </p:nvSpPr>
        <p:spPr>
          <a:xfrm>
            <a:off x="318053" y="1782477"/>
            <a:ext cx="12368695" cy="4867995"/>
          </a:xfrm>
        </p:spPr>
        <p:txBody>
          <a:bodyPr>
            <a:norm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F.3. Supervisory Relationship</a:t>
            </a:r>
          </a:p>
          <a:p>
            <a:pPr marL="0" indent="0">
              <a:buNone/>
            </a:pPr>
            <a:r>
              <a:rPr lang="en-US" sz="2800" dirty="0">
                <a:solidFill>
                  <a:srgbClr val="6C2008"/>
                </a:solidFill>
              </a:rPr>
              <a:t>d. Friends or Family Members</a:t>
            </a:r>
          </a:p>
          <a:p>
            <a:pPr marL="0" indent="0">
              <a:buNone/>
            </a:pPr>
            <a:r>
              <a:rPr lang="en-US" sz="2800" dirty="0">
                <a:solidFill>
                  <a:srgbClr val="6C2008"/>
                </a:solidFill>
              </a:rPr>
              <a:t>Supervisors are prohibited from engaging in supervisory relationships with individuals with whom they have an inability to remain objective</a:t>
            </a:r>
            <a:r>
              <a:rPr lang="en-US" sz="2800" dirty="0">
                <a:solidFill>
                  <a:srgbClr val="660033"/>
                </a:solidFill>
              </a:rPr>
              <a:t>.</a:t>
            </a:r>
          </a:p>
        </p:txBody>
      </p:sp>
    </p:spTree>
    <p:extLst>
      <p:ext uri="{BB962C8B-B14F-4D97-AF65-F5344CB8AC3E}">
        <p14:creationId xmlns:p14="http://schemas.microsoft.com/office/powerpoint/2010/main" val="55942025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89468"/>
            <a:ext cx="13004800" cy="896878"/>
          </a:xfrm>
        </p:spPr>
        <p:txBody>
          <a:bodyPr>
            <a:noAutofit/>
          </a:bodyPr>
          <a:lstStyle/>
          <a:p>
            <a:pPr algn="ctr"/>
            <a:r>
              <a:rPr lang="en-US" sz="4400" b="1" dirty="0">
                <a:solidFill>
                  <a:srgbClr val="6C2008"/>
                </a:solidFill>
              </a:rPr>
              <a:t>ACA Code of Ethics</a:t>
            </a:r>
            <a:br>
              <a:rPr lang="en-US" sz="4400" b="1" dirty="0">
                <a:solidFill>
                  <a:srgbClr val="6C2008"/>
                </a:solidFill>
              </a:rPr>
            </a:br>
            <a:br>
              <a:rPr lang="en-US" sz="4400" b="1" dirty="0">
                <a:solidFill>
                  <a:srgbClr val="6C2008"/>
                </a:solidFill>
              </a:rPr>
            </a:br>
            <a:endParaRPr lang="en-US" sz="4400" b="1" dirty="0">
              <a:solidFill>
                <a:srgbClr val="6C2008"/>
              </a:solidFill>
            </a:endParaRPr>
          </a:p>
        </p:txBody>
      </p:sp>
      <p:sp>
        <p:nvSpPr>
          <p:cNvPr id="5" name="Content Placeholder 4"/>
          <p:cNvSpPr>
            <a:spLocks noGrp="1"/>
          </p:cNvSpPr>
          <p:nvPr>
            <p:ph idx="1"/>
          </p:nvPr>
        </p:nvSpPr>
        <p:spPr>
          <a:xfrm>
            <a:off x="247374" y="1667448"/>
            <a:ext cx="12510052" cy="4867995"/>
          </a:xfrm>
        </p:spPr>
        <p:txBody>
          <a:bodyPr>
            <a:norm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F.4. Supervisor Responsibilities</a:t>
            </a:r>
          </a:p>
          <a:p>
            <a:pPr marL="0" indent="0">
              <a:buNone/>
            </a:pPr>
            <a:r>
              <a:rPr lang="en-US" sz="2800" dirty="0">
                <a:solidFill>
                  <a:srgbClr val="6C2008"/>
                </a:solidFill>
              </a:rPr>
              <a:t>a. Informed Consent for Supervision</a:t>
            </a:r>
          </a:p>
          <a:p>
            <a:pPr marL="0" indent="0">
              <a:buNone/>
            </a:pPr>
            <a:r>
              <a:rPr lang="en-US" sz="2800" u="sng" dirty="0">
                <a:solidFill>
                  <a:srgbClr val="6C2008"/>
                </a:solidFill>
              </a:rPr>
              <a:t>Supervisors are responsible for incorporating into their supervision the principles of informed consent and participation. </a:t>
            </a:r>
            <a:r>
              <a:rPr lang="en-US" sz="2800" dirty="0">
                <a:solidFill>
                  <a:srgbClr val="6C2008"/>
                </a:solidFill>
              </a:rPr>
              <a:t>Supervisors inform supervisees of the policies and procedures to which supervisors are to adhere and the mechanisms for due process appeal of individual supervisor actions. The issues unique to the use of distance supervision are to be included in the documentation as necessary.</a:t>
            </a:r>
          </a:p>
        </p:txBody>
      </p:sp>
    </p:spTree>
    <p:extLst>
      <p:ext uri="{BB962C8B-B14F-4D97-AF65-F5344CB8AC3E}">
        <p14:creationId xmlns:p14="http://schemas.microsoft.com/office/powerpoint/2010/main" val="255914827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89468"/>
            <a:ext cx="13004800" cy="713114"/>
          </a:xfrm>
        </p:spPr>
        <p:txBody>
          <a:bodyPr>
            <a:noAutofit/>
          </a:bodyPr>
          <a:lstStyle/>
          <a:p>
            <a:pPr algn="ctr"/>
            <a:r>
              <a:rPr lang="en-US" sz="4400" b="1" dirty="0">
                <a:solidFill>
                  <a:srgbClr val="6C2008"/>
                </a:solidFill>
              </a:rPr>
              <a:t>ACA Code of Ethics</a:t>
            </a:r>
            <a:br>
              <a:rPr lang="en-US" sz="4400" b="1" dirty="0">
                <a:solidFill>
                  <a:srgbClr val="6C2008"/>
                </a:solidFill>
              </a:rPr>
            </a:br>
            <a:br>
              <a:rPr lang="en-US" sz="4400" b="1" dirty="0">
                <a:solidFill>
                  <a:srgbClr val="6C2008"/>
                </a:solidFill>
              </a:rPr>
            </a:br>
            <a:endParaRPr lang="en-US" sz="4400" b="1" dirty="0">
              <a:solidFill>
                <a:srgbClr val="6C2008"/>
              </a:solidFill>
            </a:endParaRPr>
          </a:p>
        </p:txBody>
      </p:sp>
      <p:sp>
        <p:nvSpPr>
          <p:cNvPr id="5" name="Content Placeholder 4"/>
          <p:cNvSpPr>
            <a:spLocks noGrp="1"/>
          </p:cNvSpPr>
          <p:nvPr>
            <p:ph idx="1"/>
          </p:nvPr>
        </p:nvSpPr>
        <p:spPr>
          <a:xfrm>
            <a:off x="445274" y="1411376"/>
            <a:ext cx="12114254" cy="5392645"/>
          </a:xfrm>
        </p:spPr>
        <p:txBody>
          <a:bodyPr>
            <a:no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F.4. Supervisor Responsibilities</a:t>
            </a:r>
          </a:p>
          <a:p>
            <a:pPr marL="0" indent="0">
              <a:buNone/>
            </a:pPr>
            <a:r>
              <a:rPr lang="en-US" sz="2800" dirty="0">
                <a:solidFill>
                  <a:srgbClr val="6C2008"/>
                </a:solidFill>
              </a:rPr>
              <a:t>b. Emergencies and Absences</a:t>
            </a:r>
          </a:p>
          <a:p>
            <a:pPr marL="0" indent="0">
              <a:buNone/>
            </a:pPr>
            <a:r>
              <a:rPr lang="en-US" sz="2800" dirty="0">
                <a:solidFill>
                  <a:srgbClr val="6C2008"/>
                </a:solidFill>
              </a:rPr>
              <a:t>Supervisors establish and communicate to supervisees procedures for contacting supervisors or, in their absence, alternative on-call supervisors to assist in handling crises.</a:t>
            </a:r>
          </a:p>
          <a:p>
            <a:pPr marL="0" indent="0">
              <a:buNone/>
            </a:pPr>
            <a:r>
              <a:rPr lang="en-US" sz="2800" dirty="0">
                <a:solidFill>
                  <a:srgbClr val="6C2008"/>
                </a:solidFill>
              </a:rPr>
              <a:t>c. Standards for Supervisees</a:t>
            </a:r>
          </a:p>
          <a:p>
            <a:pPr marL="0" indent="0">
              <a:buNone/>
            </a:pPr>
            <a:r>
              <a:rPr lang="en-US" sz="2800" u="sng" dirty="0">
                <a:solidFill>
                  <a:srgbClr val="6C2008"/>
                </a:solidFill>
              </a:rPr>
              <a:t>Supervisors make their supervisees aware of professional and ethical standards and legal responsibilities.</a:t>
            </a:r>
          </a:p>
        </p:txBody>
      </p:sp>
    </p:spTree>
    <p:extLst>
      <p:ext uri="{BB962C8B-B14F-4D97-AF65-F5344CB8AC3E}">
        <p14:creationId xmlns:p14="http://schemas.microsoft.com/office/powerpoint/2010/main" val="337900313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89468"/>
            <a:ext cx="13004800" cy="854958"/>
          </a:xfrm>
        </p:spPr>
        <p:txBody>
          <a:bodyPr>
            <a:noAutofit/>
          </a:bodyPr>
          <a:lstStyle/>
          <a:p>
            <a:pPr algn="ctr"/>
            <a:r>
              <a:rPr lang="en-US" sz="4400" b="1" dirty="0">
                <a:solidFill>
                  <a:srgbClr val="6C2008"/>
                </a:solidFill>
                <a:latin typeface="+mn-lt"/>
              </a:rPr>
              <a:t>ACA Code of Ethics</a:t>
            </a:r>
            <a:br>
              <a:rPr lang="en-US" sz="4400" b="1" dirty="0">
                <a:solidFill>
                  <a:srgbClr val="6C2008"/>
                </a:solidFill>
                <a:latin typeface="+mn-lt"/>
              </a:rPr>
            </a:br>
            <a:br>
              <a:rPr lang="en-US" sz="4400" b="1" dirty="0">
                <a:solidFill>
                  <a:srgbClr val="6C2008"/>
                </a:solidFill>
                <a:latin typeface="+mn-lt"/>
              </a:rPr>
            </a:br>
            <a:endParaRPr lang="en-US" sz="4400" b="1" dirty="0">
              <a:solidFill>
                <a:srgbClr val="6C2008"/>
              </a:solidFill>
              <a:latin typeface="+mn-lt"/>
            </a:endParaRPr>
          </a:p>
        </p:txBody>
      </p:sp>
      <p:sp>
        <p:nvSpPr>
          <p:cNvPr id="5" name="Content Placeholder 4"/>
          <p:cNvSpPr>
            <a:spLocks noGrp="1"/>
          </p:cNvSpPr>
          <p:nvPr>
            <p:ph idx="1"/>
          </p:nvPr>
        </p:nvSpPr>
        <p:spPr>
          <a:xfrm>
            <a:off x="445273" y="2057737"/>
            <a:ext cx="12114254" cy="4867995"/>
          </a:xfrm>
        </p:spPr>
        <p:txBody>
          <a:bodyPr>
            <a:norm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F.4. Supervisor Responsibilities</a:t>
            </a:r>
          </a:p>
          <a:p>
            <a:pPr marL="0" indent="0">
              <a:buNone/>
            </a:pPr>
            <a:r>
              <a:rPr lang="en-US" sz="2800" dirty="0">
                <a:solidFill>
                  <a:srgbClr val="6C2008"/>
                </a:solidFill>
              </a:rPr>
              <a:t>d. Termination of the Supervisory Relationship</a:t>
            </a:r>
          </a:p>
          <a:p>
            <a:pPr marL="0" indent="0">
              <a:buNone/>
            </a:pPr>
            <a:r>
              <a:rPr lang="en-US" sz="2800" dirty="0">
                <a:solidFill>
                  <a:srgbClr val="6C2008"/>
                </a:solidFill>
              </a:rPr>
              <a:t>Supervisors or supervisees have the right to terminate the supervisory relationship with adequate notice. Reasons for considering termination are discussed, and both parties work to resolve differences. When termination is warranted, supervisors make appropriate referrals to possible alternative supervisors.</a:t>
            </a:r>
          </a:p>
        </p:txBody>
      </p:sp>
    </p:spTree>
    <p:extLst>
      <p:ext uri="{BB962C8B-B14F-4D97-AF65-F5344CB8AC3E}">
        <p14:creationId xmlns:p14="http://schemas.microsoft.com/office/powerpoint/2010/main" val="238691345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89468"/>
            <a:ext cx="13004800" cy="1244261"/>
          </a:xfrm>
        </p:spPr>
        <p:txBody>
          <a:bodyPr>
            <a:noAutofit/>
          </a:bodyPr>
          <a:lstStyle/>
          <a:p>
            <a:pPr algn="ctr"/>
            <a:r>
              <a:rPr lang="en-US" sz="4400" b="1" dirty="0">
                <a:solidFill>
                  <a:srgbClr val="6C2008"/>
                </a:solidFill>
                <a:latin typeface="+mj-lt"/>
              </a:rPr>
              <a:t>ACA Code of Ethics</a:t>
            </a:r>
            <a:br>
              <a:rPr lang="en-US" sz="4400" b="1" dirty="0">
                <a:solidFill>
                  <a:srgbClr val="6C2008"/>
                </a:solidFill>
              </a:rPr>
            </a:br>
            <a:br>
              <a:rPr lang="en-US" sz="4400" b="1" dirty="0">
                <a:solidFill>
                  <a:srgbClr val="6C2008"/>
                </a:solidFill>
              </a:rPr>
            </a:br>
            <a:endParaRPr lang="en-US" sz="4400" b="1" dirty="0">
              <a:solidFill>
                <a:srgbClr val="6C2008"/>
              </a:solidFill>
            </a:endParaRPr>
          </a:p>
        </p:txBody>
      </p:sp>
      <p:sp>
        <p:nvSpPr>
          <p:cNvPr id="5" name="Content Placeholder 4"/>
          <p:cNvSpPr>
            <a:spLocks noGrp="1"/>
          </p:cNvSpPr>
          <p:nvPr>
            <p:ph idx="1"/>
          </p:nvPr>
        </p:nvSpPr>
        <p:spPr>
          <a:xfrm>
            <a:off x="261510" y="1903867"/>
            <a:ext cx="12481781" cy="4867995"/>
          </a:xfrm>
        </p:spPr>
        <p:txBody>
          <a:bodyPr>
            <a:normAutofit/>
          </a:bodyPr>
          <a:lstStyle/>
          <a:p>
            <a:pPr marL="0" indent="0">
              <a:buNone/>
            </a:pPr>
            <a:r>
              <a:rPr lang="en-US" sz="2800" b="1" dirty="0">
                <a:solidFill>
                  <a:srgbClr val="6E2639"/>
                </a:solidFill>
              </a:rPr>
              <a:t>Section F Supervision, Training, and Teaching</a:t>
            </a:r>
          </a:p>
          <a:p>
            <a:pPr marL="0" indent="0">
              <a:buNone/>
            </a:pPr>
            <a:r>
              <a:rPr lang="en-US" sz="2800" dirty="0">
                <a:solidFill>
                  <a:srgbClr val="6E2639"/>
                </a:solidFill>
              </a:rPr>
              <a:t>F.5. Student and Supervisee Responsibilities</a:t>
            </a:r>
          </a:p>
          <a:p>
            <a:pPr marL="0" indent="0">
              <a:buNone/>
            </a:pPr>
            <a:r>
              <a:rPr lang="en-US" sz="2800" dirty="0">
                <a:solidFill>
                  <a:srgbClr val="6E2639"/>
                </a:solidFill>
              </a:rPr>
              <a:t>a. Ethical Responsibilities</a:t>
            </a:r>
          </a:p>
          <a:p>
            <a:pPr marL="0" indent="0">
              <a:buNone/>
            </a:pPr>
            <a:r>
              <a:rPr lang="en-US" sz="2800" dirty="0">
                <a:solidFill>
                  <a:srgbClr val="6E2639"/>
                </a:solidFill>
              </a:rPr>
              <a:t>Students and supervisees have a responsibility to understand and follow the </a:t>
            </a:r>
            <a:r>
              <a:rPr lang="en-US" sz="2800" i="1" dirty="0">
                <a:solidFill>
                  <a:srgbClr val="6E2639"/>
                </a:solidFill>
              </a:rPr>
              <a:t>ACA Code of Ethics</a:t>
            </a:r>
            <a:r>
              <a:rPr lang="en-US" sz="2800" dirty="0">
                <a:solidFill>
                  <a:srgbClr val="6E2639"/>
                </a:solidFill>
              </a:rPr>
              <a:t>. Students and supervisees have the same obligation to clients as those required of professional counselors.</a:t>
            </a:r>
          </a:p>
        </p:txBody>
      </p:sp>
    </p:spTree>
    <p:extLst>
      <p:ext uri="{BB962C8B-B14F-4D97-AF65-F5344CB8AC3E}">
        <p14:creationId xmlns:p14="http://schemas.microsoft.com/office/powerpoint/2010/main" val="239928374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01799"/>
            <a:ext cx="13004800" cy="958543"/>
          </a:xfrm>
        </p:spPr>
        <p:txBody>
          <a:bodyPr>
            <a:noAutofit/>
          </a:bodyPr>
          <a:lstStyle/>
          <a:p>
            <a:pPr algn="ctr"/>
            <a:r>
              <a:rPr lang="en-US" sz="4400" b="1" dirty="0">
                <a:solidFill>
                  <a:srgbClr val="6C2008"/>
                </a:solidFill>
              </a:rPr>
              <a:t>ACA Code of Ethics</a:t>
            </a:r>
            <a:br>
              <a:rPr lang="en-US" sz="4400" b="1" dirty="0">
                <a:solidFill>
                  <a:srgbClr val="6C2008"/>
                </a:solidFill>
              </a:rPr>
            </a:br>
            <a:br>
              <a:rPr lang="en-US" sz="4400" b="1" dirty="0">
                <a:solidFill>
                  <a:srgbClr val="6C2008"/>
                </a:solidFill>
              </a:rPr>
            </a:br>
            <a:br>
              <a:rPr lang="en-US" sz="4400" b="1" dirty="0">
                <a:solidFill>
                  <a:srgbClr val="6C2008"/>
                </a:solidFill>
              </a:rPr>
            </a:br>
            <a:br>
              <a:rPr lang="en-US" sz="4400" b="1" dirty="0">
                <a:solidFill>
                  <a:srgbClr val="6C2008"/>
                </a:solidFill>
              </a:rPr>
            </a:br>
            <a:endParaRPr lang="en-US" sz="4400" b="1" dirty="0">
              <a:solidFill>
                <a:srgbClr val="6C2008"/>
              </a:solidFill>
            </a:endParaRPr>
          </a:p>
        </p:txBody>
      </p:sp>
      <p:sp>
        <p:nvSpPr>
          <p:cNvPr id="5" name="Content Placeholder 4"/>
          <p:cNvSpPr>
            <a:spLocks noGrp="1"/>
          </p:cNvSpPr>
          <p:nvPr>
            <p:ph idx="1"/>
          </p:nvPr>
        </p:nvSpPr>
        <p:spPr>
          <a:xfrm>
            <a:off x="315181" y="1608375"/>
            <a:ext cx="12156661" cy="4683095"/>
          </a:xfrm>
        </p:spPr>
        <p:txBody>
          <a:bodyPr>
            <a:no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F.5. Student and Supervisee Responsibilities</a:t>
            </a:r>
          </a:p>
          <a:p>
            <a:pPr marL="0" indent="0">
              <a:buNone/>
            </a:pPr>
            <a:r>
              <a:rPr lang="en-US" sz="2800" dirty="0">
                <a:solidFill>
                  <a:srgbClr val="6C2008"/>
                </a:solidFill>
              </a:rPr>
              <a:t>b. Impairment</a:t>
            </a:r>
          </a:p>
          <a:p>
            <a:pPr marL="0" indent="0">
              <a:buNone/>
            </a:pPr>
            <a:r>
              <a:rPr lang="en-US" sz="2800" dirty="0">
                <a:solidFill>
                  <a:srgbClr val="6C2008"/>
                </a:solidFill>
              </a:rPr>
              <a:t>Students and supervisees monitor themselves for signs of impairment from their own physical, mental, or emotional problems and refrain from offering or providing professional services when such impairment is likely to harm a client or others. They notify their faculty and/or supervisors and seek assistance for problems that reach the level of professional  impairment, and, if necessary, they limit, suspend, or terminate their professional responsibilities until it is determined that they may safely resume their work. </a:t>
            </a:r>
          </a:p>
        </p:txBody>
      </p:sp>
    </p:spTree>
    <p:extLst>
      <p:ext uri="{BB962C8B-B14F-4D97-AF65-F5344CB8AC3E}">
        <p14:creationId xmlns:p14="http://schemas.microsoft.com/office/powerpoint/2010/main" val="35422853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89468"/>
            <a:ext cx="13004800" cy="1244261"/>
          </a:xfrm>
        </p:spPr>
        <p:txBody>
          <a:bodyPr>
            <a:noAutofit/>
          </a:bodyPr>
          <a:lstStyle/>
          <a:p>
            <a:pPr algn="ctr"/>
            <a:r>
              <a:rPr lang="en-US" sz="4400" b="1" dirty="0">
                <a:solidFill>
                  <a:srgbClr val="6C2008"/>
                </a:solidFill>
              </a:rPr>
              <a:t>ACA Code of Ethics</a:t>
            </a:r>
            <a:br>
              <a:rPr lang="en-US" sz="4400" b="1" dirty="0">
                <a:solidFill>
                  <a:srgbClr val="6C2008"/>
                </a:solidFill>
              </a:rPr>
            </a:br>
            <a:br>
              <a:rPr lang="en-US" sz="4400" b="1" dirty="0">
                <a:solidFill>
                  <a:srgbClr val="6C2008"/>
                </a:solidFill>
              </a:rPr>
            </a:br>
            <a:br>
              <a:rPr lang="en-US" sz="4400" b="1" dirty="0">
                <a:solidFill>
                  <a:srgbClr val="6C2008"/>
                </a:solidFill>
              </a:rPr>
            </a:br>
            <a:endParaRPr lang="en-US" sz="4400" b="1" dirty="0">
              <a:solidFill>
                <a:srgbClr val="6C2008"/>
              </a:solidFill>
            </a:endParaRPr>
          </a:p>
        </p:txBody>
      </p:sp>
      <p:sp>
        <p:nvSpPr>
          <p:cNvPr id="5" name="Content Placeholder 4"/>
          <p:cNvSpPr>
            <a:spLocks noGrp="1"/>
          </p:cNvSpPr>
          <p:nvPr>
            <p:ph idx="1"/>
          </p:nvPr>
        </p:nvSpPr>
        <p:spPr>
          <a:xfrm>
            <a:off x="346323" y="1633729"/>
            <a:ext cx="12312153" cy="5198416"/>
          </a:xfrm>
        </p:spPr>
        <p:txBody>
          <a:bodyPr>
            <a:noAutofit/>
          </a:bodyPr>
          <a:lstStyle/>
          <a:p>
            <a:pPr marL="0" indent="0">
              <a:buNone/>
            </a:pPr>
            <a:r>
              <a:rPr lang="en-US" sz="2800" b="1" dirty="0">
                <a:solidFill>
                  <a:srgbClr val="6C2008"/>
                </a:solidFill>
              </a:rPr>
              <a:t>Section F Supervision, Training, and Teaching</a:t>
            </a:r>
          </a:p>
          <a:p>
            <a:pPr marL="0" indent="0">
              <a:buNone/>
            </a:pPr>
            <a:r>
              <a:rPr lang="en-US" sz="2800" dirty="0">
                <a:solidFill>
                  <a:srgbClr val="6C2008"/>
                </a:solidFill>
              </a:rPr>
              <a:t>F.5. Student and Supervisee Responsibilities</a:t>
            </a:r>
          </a:p>
          <a:p>
            <a:pPr marL="0" indent="0">
              <a:buNone/>
            </a:pPr>
            <a:r>
              <a:rPr lang="en-US" sz="2800" dirty="0">
                <a:solidFill>
                  <a:srgbClr val="6C2008"/>
                </a:solidFill>
              </a:rPr>
              <a:t>c. Professional Disclosure</a:t>
            </a:r>
          </a:p>
          <a:p>
            <a:pPr marL="0" indent="0">
              <a:buNone/>
            </a:pPr>
            <a:r>
              <a:rPr lang="en-US" sz="2800" u="sng" dirty="0">
                <a:solidFill>
                  <a:srgbClr val="6C2008"/>
                </a:solidFill>
              </a:rPr>
              <a:t>Before providing counseling services, students and supervisees disclose their status as supervisees and explain how this status affects the limits of confidentiality. </a:t>
            </a:r>
            <a:r>
              <a:rPr lang="en-US" sz="2800" dirty="0">
                <a:solidFill>
                  <a:srgbClr val="6C2008"/>
                </a:solidFill>
              </a:rPr>
              <a:t>Supervisors ensure that clients are aware of the services rendered and the qualifications of the students and supervisees rendering those services. Students and supervisees obtain client permission before they use any information concerning the counseling relationship in the training process.</a:t>
            </a:r>
          </a:p>
        </p:txBody>
      </p:sp>
    </p:spTree>
    <p:extLst>
      <p:ext uri="{BB962C8B-B14F-4D97-AF65-F5344CB8AC3E}">
        <p14:creationId xmlns:p14="http://schemas.microsoft.com/office/powerpoint/2010/main" val="3550877340"/>
      </p:ext>
    </p:extLst>
  </p:cSld>
  <p:clrMapOvr>
    <a:masterClrMapping/>
  </p:clrMapOvr>
</p:sld>
</file>

<file path=ppt/theme/theme1.xml><?xml version="1.0" encoding="utf-8"?>
<a:theme xmlns:a="http://schemas.openxmlformats.org/drawingml/2006/main" name="CHPR Powerpoint Template">
  <a:themeElements>
    <a:clrScheme name="Custom 3">
      <a:dk1>
        <a:srgbClr val="000000"/>
      </a:dk1>
      <a:lt1>
        <a:srgbClr val="FFFFFF"/>
      </a:lt1>
      <a:dk2>
        <a:srgbClr val="6E2639"/>
      </a:dk2>
      <a:lt2>
        <a:srgbClr val="FFFFFF"/>
      </a:lt2>
      <a:accent1>
        <a:srgbClr val="A7A9AC"/>
      </a:accent1>
      <a:accent2>
        <a:srgbClr val="FFFFFF"/>
      </a:accent2>
      <a:accent3>
        <a:srgbClr val="6E2639"/>
      </a:accent3>
      <a:accent4>
        <a:srgbClr val="A7A9AC"/>
      </a:accent4>
      <a:accent5>
        <a:srgbClr val="6E2639"/>
      </a:accent5>
      <a:accent6>
        <a:srgbClr val="A7A9AC"/>
      </a:accent6>
      <a:hlink>
        <a:srgbClr val="6E2639"/>
      </a:hlink>
      <a:folHlink>
        <a:srgbClr val="FFFFFF"/>
      </a:folHlink>
    </a:clrScheme>
    <a:fontScheme name="Custom 2">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HPR Powerpoint Template" id="{69C90E49-EA78-4716-A661-1302976295D6}" vid="{F227BFA2-B04C-426F-87FE-B9F209CA33FA}"/>
    </a:ext>
  </a:extLst>
</a:theme>
</file>

<file path=docProps/app.xml><?xml version="1.0" encoding="utf-8"?>
<Properties xmlns="http://schemas.openxmlformats.org/officeDocument/2006/extended-properties" xmlns:vt="http://schemas.openxmlformats.org/officeDocument/2006/docPropsVTypes">
  <Template>CHPR Powerpoint Template</Template>
  <TotalTime>3947</TotalTime>
  <Words>6508</Words>
  <Application>Microsoft Office PowerPoint</Application>
  <PresentationFormat>Custom</PresentationFormat>
  <Paragraphs>592</Paragraphs>
  <Slides>106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106</vt:i4>
      </vt:variant>
    </vt:vector>
  </HeadingPairs>
  <TitlesOfParts>
    <vt:vector size="114" baseType="lpstr">
      <vt:lpstr>Adobe Devanagari</vt:lpstr>
      <vt:lpstr>Arial</vt:lpstr>
      <vt:lpstr>Calibri</vt:lpstr>
      <vt:lpstr>Georgia</vt:lpstr>
      <vt:lpstr>Mongolian Baiti</vt:lpstr>
      <vt:lpstr>Myriad Pro</vt:lpstr>
      <vt:lpstr>Times New Roman</vt:lpstr>
      <vt:lpstr>CHPR Powerpoint Template</vt:lpstr>
      <vt:lpstr>SITE SUPERVISION An On-line Guide</vt:lpstr>
      <vt:lpstr>Counseling Supervision:  Learning Objectives</vt:lpstr>
      <vt:lpstr>Counseling Supervision  MODULE 1 WHY IS THIS ORIENTATION NEEDED?  </vt:lpstr>
      <vt:lpstr>Counseling Supervision: MODULE 1 </vt:lpstr>
      <vt:lpstr>Supervisor Qualifications </vt:lpstr>
      <vt:lpstr>ABEC Standards and Agreement for  LAC Supervision</vt:lpstr>
      <vt:lpstr>Counseling Supervision: MODULE 1</vt:lpstr>
      <vt:lpstr>Counseling Supervision: MODULE 1</vt:lpstr>
      <vt:lpstr>PowerPoint Presentation</vt:lpstr>
      <vt:lpstr>Counseling Supervision   MODULE 2 ROLES AND FUNCTIONS   </vt:lpstr>
      <vt:lpstr>Counseling Supervision: MODULE 2</vt:lpstr>
      <vt:lpstr>Counseling Supervision: MODULE 2</vt:lpstr>
      <vt:lpstr>Counseling Supervision: MODULE 2</vt:lpstr>
      <vt:lpstr>Counseling Supervision: MODULE 2</vt:lpstr>
      <vt:lpstr>Counseling Supervision: MODULE 2</vt:lpstr>
      <vt:lpstr>Counseling Supervision: MODULE 2</vt:lpstr>
      <vt:lpstr>Counseling Supervision: MODULE 2</vt:lpstr>
      <vt:lpstr>Counseling Supervision: MODULE 2</vt:lpstr>
      <vt:lpstr>Counseling Supervision: MODULE 2</vt:lpstr>
      <vt:lpstr>Counseling Supervision: MODULE 2</vt:lpstr>
      <vt:lpstr>Counseling Supervision: MODULE 2</vt:lpstr>
      <vt:lpstr>Counseling Supervision: MODULE 2</vt:lpstr>
      <vt:lpstr>Counseling Supervision: MODULE 2</vt:lpstr>
      <vt:lpstr>Counseling Supervision: MODULE 2</vt:lpstr>
      <vt:lpstr>End Counseling Supervision: MODULE 2</vt:lpstr>
      <vt:lpstr>Counseling Supervision  MODULE 3 MODELS OF SUPERVISION </vt:lpstr>
      <vt:lpstr>Counseling Supervision: MODULE 3</vt:lpstr>
      <vt:lpstr>Counseling Supervision: MODULE 3</vt:lpstr>
      <vt:lpstr>Counseling Supervision: MODULE 3</vt:lpstr>
      <vt:lpstr>Counseling Supervision: MODULE 3</vt:lpstr>
      <vt:lpstr>Counseling Supervision: MODULE 3</vt:lpstr>
      <vt:lpstr>Counseling Supervision: MODULE 3</vt:lpstr>
      <vt:lpstr>Counseling Supervision: MODULE 3</vt:lpstr>
      <vt:lpstr>Counseling Supervision: MODULE 3</vt:lpstr>
      <vt:lpstr>Counseling Supervision: MODULE 3</vt:lpstr>
      <vt:lpstr>Counseling Supervision: MODULE 3</vt:lpstr>
      <vt:lpstr>Counseling Supervision: MODULE 3</vt:lpstr>
      <vt:lpstr>Counseling Supervision: MODULE 3</vt:lpstr>
      <vt:lpstr>Counseling Supervision: MODULE 3</vt:lpstr>
      <vt:lpstr>End Counseling Supervision: MODULE 3</vt:lpstr>
      <vt:lpstr>Counseling Supervision  MODULE 4 UA LITTLE ROCK FIELDWORK  </vt:lpstr>
      <vt:lpstr>Our Program</vt:lpstr>
      <vt:lpstr> Student Responsibilities </vt:lpstr>
      <vt:lpstr> Student Responsibilities </vt:lpstr>
      <vt:lpstr>Required Fieldwork Hours</vt:lpstr>
      <vt:lpstr>Weekly Log</vt:lpstr>
      <vt:lpstr>Weekly Log</vt:lpstr>
      <vt:lpstr>Weekly Log Entries </vt:lpstr>
      <vt:lpstr>Faculty Responsibilities </vt:lpstr>
      <vt:lpstr>Site Supervisor Responsibilities </vt:lpstr>
      <vt:lpstr>PowerPoint Presentation</vt:lpstr>
      <vt:lpstr>Counseling Supervision: Appendix</vt:lpstr>
      <vt:lpstr> CACREP 2016 STANDARDS SECTION 3: PROFESSIONAL PRACTICE </vt:lpstr>
      <vt:lpstr> CACREP 2016 STANDARDS SECTION 3:  PROFESSIONAL PRACTICE </vt:lpstr>
      <vt:lpstr> CACREP 2016 STANDARDS SECTION 3:  PROFESSIONAL PRACTICE </vt:lpstr>
      <vt:lpstr>CACREP 2016 STANDARDS SECTION 3:  PROFESSIONAL PRACTICE</vt:lpstr>
      <vt:lpstr>CACREP 2016 STANDARDS SECTION 3:  PROFESSIONAL PRACTICE </vt:lpstr>
      <vt:lpstr> CACREP 2016 STANDARDS SECTION 3:  PROFESSIONAL PRACTICE </vt:lpstr>
      <vt:lpstr> CACREP 2016 STANDARDS SECTION 3:  PROFESSIONAL PRACTICE </vt:lpstr>
      <vt:lpstr> CACREP 2016 STANDARDS SECTION 3:  PROFESSIONAL PRACTICE </vt:lpstr>
      <vt:lpstr>CACREP 2016 STANDARDS SECTION 3:  PROFESSIONAL PRACTICE</vt:lpstr>
      <vt:lpstr> CACREP 2016 STANDARDS SECTION 3:  PROFESSIONAL PRACTICE </vt:lpstr>
      <vt:lpstr> CACREP 2016 STANDARDS SECTION 3:  PROFESSIONAL PRACTICE </vt:lpstr>
      <vt:lpstr>CACREP 2016 STANDARDS SECTION 3:  PROFESSIONAL PRACTICE</vt:lpstr>
      <vt:lpstr> CRCC Code of Ethics Standards </vt:lpstr>
      <vt:lpstr> CRCC Code of Ethics Standards  </vt:lpstr>
      <vt:lpstr> CRCC Code of Ethics Standards  </vt:lpstr>
      <vt:lpstr> CRCC Code of Ethics Standards </vt:lpstr>
      <vt:lpstr> CRCC Code of Ethics Standards </vt:lpstr>
      <vt:lpstr> CRCC Code of Ethics Standards </vt:lpstr>
      <vt:lpstr> CRCC Code of Ethics Standards </vt:lpstr>
      <vt:lpstr> CRCC Code of Ethics Standards  </vt:lpstr>
      <vt:lpstr> CRCC Code of Ethics Standards </vt:lpstr>
      <vt:lpstr>CRCC Code of Ethics Standards </vt:lpstr>
      <vt:lpstr>CRCC Code of Ethics Standards</vt:lpstr>
      <vt:lpstr>CRCC Code of Ethics Standards</vt:lpstr>
      <vt:lpstr> CRCC Code of Ethics Standards </vt:lpstr>
      <vt:lpstr> CRCC Code of Ethics Standards </vt:lpstr>
      <vt:lpstr> CRCC Code of Ethics Standards </vt:lpstr>
      <vt:lpstr> CRCC Code of Ethics Standards </vt:lpstr>
      <vt:lpstr>CRCC Code of Ethics Standards</vt:lpstr>
      <vt:lpstr> CRCC Code of Ethics Standards </vt:lpstr>
      <vt:lpstr> CRCC Code of Ethics Standards </vt:lpstr>
      <vt:lpstr>CRCC Code of Ethics Standards </vt:lpstr>
      <vt:lpstr> ACA Code of Ethics</vt:lpstr>
      <vt:lpstr>ACA Code of Ethics</vt:lpstr>
      <vt:lpstr>ACA Code of Ethics  </vt:lpstr>
      <vt:lpstr>ACA Code of Ethics  </vt:lpstr>
      <vt:lpstr>ACA Code of Ethics </vt:lpstr>
      <vt:lpstr>ACA Code of Ethics  </vt:lpstr>
      <vt:lpstr>ACA Code of Ethics  </vt:lpstr>
      <vt:lpstr>ACA Code of Ethics  </vt:lpstr>
      <vt:lpstr>ACA Code of Ethics  </vt:lpstr>
      <vt:lpstr>ACA Code of Ethics  </vt:lpstr>
      <vt:lpstr>ACA Code of Ethics  </vt:lpstr>
      <vt:lpstr>ACA Code of Ethics  </vt:lpstr>
      <vt:lpstr>ACA Code of Ethics  </vt:lpstr>
      <vt:lpstr>ACA Code of Ethics    </vt:lpstr>
      <vt:lpstr>ACA Code of Ethics   </vt:lpstr>
      <vt:lpstr>ACA Code of Ethics    </vt:lpstr>
      <vt:lpstr>ACA Code of Ethics  </vt:lpstr>
      <vt:lpstr>ACA Code of Ethics  </vt:lpstr>
      <vt:lpstr>ACA Code of Ethics  </vt:lpstr>
      <vt:lpstr>ACA Code of Ethics  </vt:lpstr>
      <vt:lpstr>ACA Code of Ethics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Site Supervision An On-line Guide</dc:title>
  <dc:creator>Raymond Ortega</dc:creator>
  <cp:lastModifiedBy>Eureka Ice</cp:lastModifiedBy>
  <cp:revision>134</cp:revision>
  <dcterms:created xsi:type="dcterms:W3CDTF">2018-02-23T18:07:34Z</dcterms:created>
  <dcterms:modified xsi:type="dcterms:W3CDTF">2021-07-22T18:04:54Z</dcterms:modified>
</cp:coreProperties>
</file>