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79"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80" r:id="rId20"/>
    <p:sldId id="273" r:id="rId21"/>
    <p:sldId id="274" r:id="rId22"/>
    <p:sldId id="281" r:id="rId23"/>
    <p:sldId id="282" r:id="rId24"/>
    <p:sldId id="275" r:id="rId25"/>
    <p:sldId id="277" r:id="rId26"/>
    <p:sldId id="278" r:id="rId27"/>
    <p:sldId id="283" r:id="rId2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74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2008"/>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guide orient="horz"/>
        <p:guide pos="74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6"/>
          <p:cNvSpPr>
            <a:spLocks noGrp="1"/>
          </p:cNvSpPr>
          <p:nvPr>
            <p:ph type="dt" sz="half" idx="10"/>
          </p:nvPr>
        </p:nvSpPr>
        <p:spPr/>
        <p:txBody>
          <a:bodyPr/>
          <a:lstStyle>
            <a:lvl1pPr>
              <a:defRPr/>
            </a:lvl1pPr>
          </a:lstStyle>
          <a:p>
            <a:pPr>
              <a:defRPr/>
            </a:pPr>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81D6F0E4-9ED3-44D1-B069-3F5F9D714E30}" type="slidenum">
              <a:rPr lang="en-US" altLang="en-US"/>
              <a:pPr>
                <a:defRPr/>
              </a:pPr>
              <a:t>‹#›</a:t>
            </a:fld>
            <a:endParaRPr lang="en-US" altLang="en-US" dirty="0"/>
          </a:p>
        </p:txBody>
      </p:sp>
    </p:spTree>
    <p:extLst>
      <p:ext uri="{BB962C8B-B14F-4D97-AF65-F5344CB8AC3E}">
        <p14:creationId xmlns:p14="http://schemas.microsoft.com/office/powerpoint/2010/main" val="67536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61F429-30FD-47B6-BFB5-81CE4EB77FD6}" type="slidenum">
              <a:rPr lang="en-US" altLang="en-US"/>
              <a:pPr>
                <a:defRPr/>
              </a:pPr>
              <a:t>‹#›</a:t>
            </a:fld>
            <a:endParaRPr lang="en-US" altLang="en-US" dirty="0"/>
          </a:p>
        </p:txBody>
      </p:sp>
    </p:spTree>
    <p:extLst>
      <p:ext uri="{BB962C8B-B14F-4D97-AF65-F5344CB8AC3E}">
        <p14:creationId xmlns:p14="http://schemas.microsoft.com/office/powerpoint/2010/main" val="20501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14146-22E2-4CBE-A252-D28189531A75}" type="slidenum">
              <a:rPr lang="en-US" altLang="en-US"/>
              <a:pPr>
                <a:defRPr/>
              </a:pPr>
              <a:t>‹#›</a:t>
            </a:fld>
            <a:endParaRPr lang="en-US" altLang="en-US" dirty="0"/>
          </a:p>
        </p:txBody>
      </p:sp>
    </p:spTree>
    <p:extLst>
      <p:ext uri="{BB962C8B-B14F-4D97-AF65-F5344CB8AC3E}">
        <p14:creationId xmlns:p14="http://schemas.microsoft.com/office/powerpoint/2010/main" val="4261288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B5DFB8-C573-44E1-8890-05B22B321776}" type="slidenum">
              <a:rPr lang="en-US" altLang="en-US"/>
              <a:pPr>
                <a:defRPr/>
              </a:pPr>
              <a:t>‹#›</a:t>
            </a:fld>
            <a:endParaRPr lang="en-US" altLang="en-US" dirty="0"/>
          </a:p>
        </p:txBody>
      </p:sp>
    </p:spTree>
    <p:extLst>
      <p:ext uri="{BB962C8B-B14F-4D97-AF65-F5344CB8AC3E}">
        <p14:creationId xmlns:p14="http://schemas.microsoft.com/office/powerpoint/2010/main" val="334709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4038600" y="6356350"/>
            <a:ext cx="4114800" cy="365125"/>
          </a:xfrm>
        </p:spPr>
        <p:txBody>
          <a:bodyPr/>
          <a:lstStyle>
            <a:lvl1pPr>
              <a:defRPr dirty="0"/>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4EF5E0-80AB-4A05-95D1-C06876D86B3B}" type="slidenum">
              <a:rPr lang="en-US" altLang="en-US"/>
              <a:pPr>
                <a:defRPr/>
              </a:pPr>
              <a:t>‹#›</a:t>
            </a:fld>
            <a:endParaRPr lang="en-US" altLang="en-US"/>
          </a:p>
        </p:txBody>
      </p:sp>
    </p:spTree>
    <p:extLst>
      <p:ext uri="{BB962C8B-B14F-4D97-AF65-F5344CB8AC3E}">
        <p14:creationId xmlns:p14="http://schemas.microsoft.com/office/powerpoint/2010/main" val="285811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F59225-FA6C-4C1B-8004-2CA0A3FD3222}" type="slidenum">
              <a:rPr lang="en-US" altLang="en-US"/>
              <a:pPr>
                <a:defRPr/>
              </a:pPr>
              <a:t>‹#›</a:t>
            </a:fld>
            <a:endParaRPr lang="en-US" altLang="en-US"/>
          </a:p>
        </p:txBody>
      </p:sp>
    </p:spTree>
    <p:extLst>
      <p:ext uri="{BB962C8B-B14F-4D97-AF65-F5344CB8AC3E}">
        <p14:creationId xmlns:p14="http://schemas.microsoft.com/office/powerpoint/2010/main" val="171943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4B07B4-BA2A-42F6-A1A4-7DDAAD0BA8DB}" type="slidenum">
              <a:rPr lang="en-US" altLang="en-US"/>
              <a:pPr>
                <a:defRPr/>
              </a:pPr>
              <a:t>‹#›</a:t>
            </a:fld>
            <a:endParaRPr lang="en-US" altLang="en-US" dirty="0"/>
          </a:p>
        </p:txBody>
      </p:sp>
    </p:spTree>
    <p:extLst>
      <p:ext uri="{BB962C8B-B14F-4D97-AF65-F5344CB8AC3E}">
        <p14:creationId xmlns:p14="http://schemas.microsoft.com/office/powerpoint/2010/main" val="334211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6E8F297-5D24-41B5-AADB-61FDAEDA8EEF}" type="slidenum">
              <a:rPr lang="en-US" altLang="en-US"/>
              <a:pPr>
                <a:defRPr/>
              </a:pPr>
              <a:t>‹#›</a:t>
            </a:fld>
            <a:endParaRPr lang="en-US" altLang="en-US" dirty="0"/>
          </a:p>
        </p:txBody>
      </p:sp>
    </p:spTree>
    <p:extLst>
      <p:ext uri="{BB962C8B-B14F-4D97-AF65-F5344CB8AC3E}">
        <p14:creationId xmlns:p14="http://schemas.microsoft.com/office/powerpoint/2010/main" val="16831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A457F2-01B4-4688-BB4E-085D09523505}" type="slidenum">
              <a:rPr lang="en-US" altLang="en-US"/>
              <a:pPr>
                <a:defRPr/>
              </a:pPr>
              <a:t>‹#›</a:t>
            </a:fld>
            <a:endParaRPr lang="en-US" altLang="en-US" dirty="0"/>
          </a:p>
        </p:txBody>
      </p:sp>
    </p:spTree>
    <p:extLst>
      <p:ext uri="{BB962C8B-B14F-4D97-AF65-F5344CB8AC3E}">
        <p14:creationId xmlns:p14="http://schemas.microsoft.com/office/powerpoint/2010/main" val="3485888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117A75-39F6-45B4-96F8-9436A93EB50C}" type="slidenum">
              <a:rPr lang="en-US" altLang="en-US"/>
              <a:pPr>
                <a:defRPr/>
              </a:pPr>
              <a:t>‹#›</a:t>
            </a:fld>
            <a:endParaRPr lang="en-US" altLang="en-US" dirty="0"/>
          </a:p>
        </p:txBody>
      </p:sp>
    </p:spTree>
    <p:extLst>
      <p:ext uri="{BB962C8B-B14F-4D97-AF65-F5344CB8AC3E}">
        <p14:creationId xmlns:p14="http://schemas.microsoft.com/office/powerpoint/2010/main" val="290044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AC12895-A521-4EA4-8D1C-5BB2FF6E687B}" type="slidenum">
              <a:rPr lang="en-US" altLang="en-US"/>
              <a:pPr>
                <a:defRPr/>
              </a:pPr>
              <a:t>‹#›</a:t>
            </a:fld>
            <a:endParaRPr lang="en-US" altLang="en-US"/>
          </a:p>
        </p:txBody>
      </p:sp>
    </p:spTree>
    <p:extLst>
      <p:ext uri="{BB962C8B-B14F-4D97-AF65-F5344CB8AC3E}">
        <p14:creationId xmlns:p14="http://schemas.microsoft.com/office/powerpoint/2010/main" val="4140937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28BB33-F82C-4A0C-8913-3ACA22B95B47}" type="slidenum">
              <a:rPr lang="en-US" altLang="en-US"/>
              <a:pPr>
                <a:defRPr/>
              </a:pPr>
              <a:t>‹#›</a:t>
            </a:fld>
            <a:endParaRPr lang="en-US" altLang="en-US" dirty="0"/>
          </a:p>
        </p:txBody>
      </p:sp>
    </p:spTree>
    <p:extLst>
      <p:ext uri="{BB962C8B-B14F-4D97-AF65-F5344CB8AC3E}">
        <p14:creationId xmlns:p14="http://schemas.microsoft.com/office/powerpoint/2010/main" val="304085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0000"/>
            <a:ext cx="4114800" cy="365125"/>
          </a:xfrm>
          <a:prstGeom prst="rect">
            <a:avLst/>
          </a:prstGeom>
        </p:spPr>
        <p:txBody>
          <a:bodyPr vert="horz" lIns="91440" tIns="45720" rIns="91440" bIns="45720" rtlCol="0" anchor="ctr"/>
          <a:lstStyle>
            <a:lvl1pPr algn="ctr">
              <a:defRPr sz="1200" dirty="0">
                <a:solidFill>
                  <a:srgbClr val="A9A9A9"/>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mtClean="0">
                <a:solidFill>
                  <a:srgbClr val="A9A9A9"/>
                </a:solidFill>
              </a:defRPr>
            </a:lvl1pPr>
          </a:lstStyle>
          <a:p>
            <a:pPr>
              <a:defRPr/>
            </a:pPr>
            <a:fld id="{330DC90D-E087-43CE-9918-E2C23681F32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55" r:id="rId4"/>
    <p:sldLayoutId id="2147483756" r:id="rId5"/>
    <p:sldLayoutId id="2147483757" r:id="rId6"/>
    <p:sldLayoutId id="2147483758" r:id="rId7"/>
    <p:sldLayoutId id="2147483766" r:id="rId8"/>
    <p:sldLayoutId id="2147483759" r:id="rId9"/>
    <p:sldLayoutId id="2147483760" r:id="rId10"/>
    <p:sldLayoutId id="2147483761" r:id="rId11"/>
    <p:sldLayoutId id="2147483762" r:id="rId12"/>
  </p:sldLayoutIdLst>
  <p:timing>
    <p:tnLst>
      <p:par>
        <p:cTn id="1" dur="indefinite" restart="never" nodeType="tmRoot"/>
      </p:par>
    </p:tnLst>
  </p:timing>
  <p:hf sldNum="0" hdr="0" dt="0"/>
  <p:txStyles>
    <p:titleStyle>
      <a:lvl1pPr algn="l" rtl="0" fontAlgn="base">
        <a:lnSpc>
          <a:spcPct val="90000"/>
        </a:lnSpc>
        <a:spcBef>
          <a:spcPct val="0"/>
        </a:spcBef>
        <a:spcAft>
          <a:spcPct val="0"/>
        </a:spcAft>
        <a:defRPr sz="4400" kern="1200">
          <a:solidFill>
            <a:schemeClr val="tx1"/>
          </a:solidFill>
          <a:latin typeface="Myriad Pro" panose="020B0503030403020204" pitchFamily="34" charset="0"/>
          <a:ea typeface="+mj-ea"/>
          <a:cs typeface="+mj-cs"/>
        </a:defRPr>
      </a:lvl1pPr>
      <a:lvl2pPr algn="l" rtl="0" fontAlgn="base">
        <a:lnSpc>
          <a:spcPct val="90000"/>
        </a:lnSpc>
        <a:spcBef>
          <a:spcPct val="0"/>
        </a:spcBef>
        <a:spcAft>
          <a:spcPct val="0"/>
        </a:spcAft>
        <a:defRPr sz="4400">
          <a:solidFill>
            <a:schemeClr val="tx1"/>
          </a:solidFill>
          <a:latin typeface="Myriad Pro"/>
        </a:defRPr>
      </a:lvl2pPr>
      <a:lvl3pPr algn="l" rtl="0" fontAlgn="base">
        <a:lnSpc>
          <a:spcPct val="90000"/>
        </a:lnSpc>
        <a:spcBef>
          <a:spcPct val="0"/>
        </a:spcBef>
        <a:spcAft>
          <a:spcPct val="0"/>
        </a:spcAft>
        <a:defRPr sz="4400">
          <a:solidFill>
            <a:schemeClr val="tx1"/>
          </a:solidFill>
          <a:latin typeface="Myriad Pro"/>
        </a:defRPr>
      </a:lvl3pPr>
      <a:lvl4pPr algn="l" rtl="0" fontAlgn="base">
        <a:lnSpc>
          <a:spcPct val="90000"/>
        </a:lnSpc>
        <a:spcBef>
          <a:spcPct val="0"/>
        </a:spcBef>
        <a:spcAft>
          <a:spcPct val="0"/>
        </a:spcAft>
        <a:defRPr sz="4400">
          <a:solidFill>
            <a:schemeClr val="tx1"/>
          </a:solidFill>
          <a:latin typeface="Myriad Pro"/>
        </a:defRPr>
      </a:lvl4pPr>
      <a:lvl5pPr algn="l" rtl="0" fontAlgn="base">
        <a:lnSpc>
          <a:spcPct val="90000"/>
        </a:lnSpc>
        <a:spcBef>
          <a:spcPct val="0"/>
        </a:spcBef>
        <a:spcAft>
          <a:spcPct val="0"/>
        </a:spcAft>
        <a:defRPr sz="4400">
          <a:solidFill>
            <a:schemeClr val="tx1"/>
          </a:solidFill>
          <a:latin typeface="Myriad Pro"/>
        </a:defRPr>
      </a:lvl5pPr>
      <a:lvl6pPr marL="457200" algn="l" rtl="0" fontAlgn="base">
        <a:lnSpc>
          <a:spcPct val="90000"/>
        </a:lnSpc>
        <a:spcBef>
          <a:spcPct val="0"/>
        </a:spcBef>
        <a:spcAft>
          <a:spcPct val="0"/>
        </a:spcAft>
        <a:defRPr sz="4400">
          <a:solidFill>
            <a:schemeClr val="tx1"/>
          </a:solidFill>
          <a:latin typeface="Myriad Pro"/>
        </a:defRPr>
      </a:lvl6pPr>
      <a:lvl7pPr marL="914400" algn="l" rtl="0" fontAlgn="base">
        <a:lnSpc>
          <a:spcPct val="90000"/>
        </a:lnSpc>
        <a:spcBef>
          <a:spcPct val="0"/>
        </a:spcBef>
        <a:spcAft>
          <a:spcPct val="0"/>
        </a:spcAft>
        <a:defRPr sz="4400">
          <a:solidFill>
            <a:schemeClr val="tx1"/>
          </a:solidFill>
          <a:latin typeface="Myriad Pro"/>
        </a:defRPr>
      </a:lvl7pPr>
      <a:lvl8pPr marL="1371600" algn="l" rtl="0" fontAlgn="base">
        <a:lnSpc>
          <a:spcPct val="90000"/>
        </a:lnSpc>
        <a:spcBef>
          <a:spcPct val="0"/>
        </a:spcBef>
        <a:spcAft>
          <a:spcPct val="0"/>
        </a:spcAft>
        <a:defRPr sz="4400">
          <a:solidFill>
            <a:schemeClr val="tx1"/>
          </a:solidFill>
          <a:latin typeface="Myriad Pro"/>
        </a:defRPr>
      </a:lvl8pPr>
      <a:lvl9pPr marL="1828800" algn="l" rtl="0" fontAlgn="base">
        <a:lnSpc>
          <a:spcPct val="90000"/>
        </a:lnSpc>
        <a:spcBef>
          <a:spcPct val="0"/>
        </a:spcBef>
        <a:spcAft>
          <a:spcPct val="0"/>
        </a:spcAft>
        <a:defRPr sz="4400">
          <a:solidFill>
            <a:schemeClr val="tx1"/>
          </a:solidFill>
          <a:latin typeface="Myriad Pro"/>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yriad Pro" panose="020B0503030403020204" pitchFamily="34" charset="0"/>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ualr.edu/chpr/graduate-programs/rehabilitation-counseling/practicum-internsh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abec.myarkansas.ne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ualr.edu/itservices/hel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ualr.edu/bursar/home/tuitionandfees/graduatetuitionfe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ualr.edu/itservices/office365/students/" TargetMode="External"/><Relationship Id="rId2" Type="http://schemas.openxmlformats.org/officeDocument/2006/relationships/hyperlink" Target="http://www.openoffice.org/"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ualr.edu/chpr/graduate-programs/rehabilitation-counseling/get-in-tou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ualr.edu/deanofstudents/student-handbook-4/" TargetMode="External"/><Relationship Id="rId2" Type="http://schemas.openxmlformats.org/officeDocument/2006/relationships/hyperlink" Target="http://ualr.edu/chpr/graduate-programs/rehabilitation-counseling/" TargetMode="External"/><Relationship Id="rId1" Type="http://schemas.openxmlformats.org/officeDocument/2006/relationships/slideLayout" Target="../slideLayouts/slideLayout2.xml"/><Relationship Id="rId6" Type="http://schemas.openxmlformats.org/officeDocument/2006/relationships/hyperlink" Target="http://ualr.edu/blackboard" TargetMode="External"/><Relationship Id="rId5" Type="http://schemas.openxmlformats.org/officeDocument/2006/relationships/hyperlink" Target="http://ualr.edu/gradschool/graduate-student-handbook/" TargetMode="External"/><Relationship Id="rId4" Type="http://schemas.openxmlformats.org/officeDocument/2006/relationships/hyperlink" Target="http://ualr.edu/catalog171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rccertification.com/code-of-ethics-4" TargetMode="External"/><Relationship Id="rId2" Type="http://schemas.openxmlformats.org/officeDocument/2006/relationships/hyperlink" Target="https://www.crccertification.com/about-crc-certification" TargetMode="External"/><Relationship Id="rId1" Type="http://schemas.openxmlformats.org/officeDocument/2006/relationships/slideLayout" Target="../slideLayouts/slideLayout2.xml"/><Relationship Id="rId6" Type="http://schemas.openxmlformats.org/officeDocument/2006/relationships/hyperlink" Target="http://www.aascb.org/aws/AASCB/pt/sp/stateboards" TargetMode="External"/><Relationship Id="rId5" Type="http://schemas.openxmlformats.org/officeDocument/2006/relationships/hyperlink" Target="https://www.counseling.org/knowledge-center/ethics" TargetMode="External"/><Relationship Id="rId4" Type="http://schemas.openxmlformats.org/officeDocument/2006/relationships/hyperlink" Target="https://www.counseling.org/about-us/about-ac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6525"/>
            <a:ext cx="9144000" cy="3414713"/>
          </a:xfrm>
        </p:spPr>
        <p:txBody>
          <a:bodyPr rtlCol="0" anchor="t">
            <a:normAutofit fontScale="90000"/>
          </a:bodyPr>
          <a:lstStyle/>
          <a:p>
            <a:pPr fontAlgn="auto">
              <a:spcAft>
                <a:spcPts val="0"/>
              </a:spcAft>
              <a:defRPr/>
            </a:pPr>
            <a:r>
              <a:rPr lang="en-US" dirty="0" smtClean="0">
                <a:solidFill>
                  <a:schemeClr val="accent2">
                    <a:lumMod val="50000"/>
                  </a:schemeClr>
                </a:solidFill>
                <a:latin typeface="Times New Roman" panose="02020603050405020304" pitchFamily="18" charset="0"/>
                <a:cs typeface="Times New Roman" panose="02020603050405020304" pitchFamily="18" charset="0"/>
              </a:rPr>
              <a:t>STUDENT </a:t>
            </a:r>
            <a:br>
              <a:rPr lang="en-US" dirty="0" smtClean="0">
                <a:solidFill>
                  <a:schemeClr val="accent2">
                    <a:lumMod val="50000"/>
                  </a:schemeClr>
                </a:solidFill>
                <a:latin typeface="Times New Roman" panose="02020603050405020304" pitchFamily="18" charset="0"/>
                <a:cs typeface="Times New Roman" panose="02020603050405020304" pitchFamily="18" charset="0"/>
              </a:rPr>
            </a:br>
            <a:r>
              <a:rPr lang="en-US" dirty="0" smtClean="0">
                <a:solidFill>
                  <a:schemeClr val="accent2">
                    <a:lumMod val="50000"/>
                  </a:schemeClr>
                </a:solidFill>
                <a:latin typeface="Times New Roman" panose="02020603050405020304" pitchFamily="18" charset="0"/>
                <a:cs typeface="Times New Roman" panose="02020603050405020304" pitchFamily="18" charset="0"/>
              </a:rPr>
              <a:t>ORIENTATION</a:t>
            </a:r>
            <a:br>
              <a:rPr lang="en-US" dirty="0" smtClean="0">
                <a:solidFill>
                  <a:schemeClr val="accent2">
                    <a:lumMod val="50000"/>
                  </a:schemeClr>
                </a:solidFill>
                <a:latin typeface="Times New Roman" panose="02020603050405020304" pitchFamily="18" charset="0"/>
                <a:cs typeface="Times New Roman" panose="02020603050405020304" pitchFamily="18" charset="0"/>
              </a:rPr>
            </a:br>
            <a:r>
              <a:rPr lang="en-US" dirty="0" smtClean="0">
                <a:solidFill>
                  <a:schemeClr val="accent2">
                    <a:lumMod val="50000"/>
                  </a:schemeClr>
                </a:solidFill>
                <a:latin typeface="Times New Roman" panose="02020603050405020304" pitchFamily="18" charset="0"/>
                <a:cs typeface="Times New Roman" panose="02020603050405020304" pitchFamily="18" charset="0"/>
              </a:rPr>
              <a:t/>
            </a:r>
            <a:br>
              <a:rPr lang="en-US" dirty="0" smtClean="0">
                <a:solidFill>
                  <a:schemeClr val="accent2">
                    <a:lumMod val="50000"/>
                  </a:schemeClr>
                </a:solidFill>
                <a:latin typeface="Times New Roman" panose="02020603050405020304" pitchFamily="18" charset="0"/>
                <a:cs typeface="Times New Roman" panose="02020603050405020304" pitchFamily="18" charset="0"/>
              </a:rPr>
            </a:br>
            <a:r>
              <a:rPr lang="en-US" sz="3200" dirty="0" smtClean="0">
                <a:solidFill>
                  <a:schemeClr val="accent2">
                    <a:lumMod val="50000"/>
                  </a:schemeClr>
                </a:solidFill>
                <a:latin typeface="Times New Roman" panose="02020603050405020304" pitchFamily="18" charset="0"/>
                <a:cs typeface="Times New Roman" panose="02020603050405020304" pitchFamily="18" charset="0"/>
              </a:rPr>
              <a:t>Master of Arts in Counseling</a:t>
            </a:r>
            <a:br>
              <a:rPr lang="en-US" sz="3200" dirty="0" smtClean="0">
                <a:solidFill>
                  <a:schemeClr val="accent2">
                    <a:lumMod val="50000"/>
                  </a:schemeClr>
                </a:solidFill>
                <a:latin typeface="Times New Roman" panose="02020603050405020304" pitchFamily="18" charset="0"/>
                <a:cs typeface="Times New Roman" panose="02020603050405020304" pitchFamily="18" charset="0"/>
              </a:rPr>
            </a:br>
            <a:r>
              <a:rPr lang="en-US" sz="3200" dirty="0" smtClean="0">
                <a:solidFill>
                  <a:schemeClr val="accent2">
                    <a:lumMod val="50000"/>
                  </a:schemeClr>
                </a:solidFill>
                <a:latin typeface="Times New Roman" panose="02020603050405020304" pitchFamily="18" charset="0"/>
                <a:cs typeface="Times New Roman" panose="02020603050405020304" pitchFamily="18" charset="0"/>
              </a:rPr>
              <a:t>with an emphasis in</a:t>
            </a:r>
            <a:br>
              <a:rPr lang="en-US" sz="3200" dirty="0" smtClean="0">
                <a:solidFill>
                  <a:schemeClr val="accent2">
                    <a:lumMod val="50000"/>
                  </a:schemeClr>
                </a:solidFill>
                <a:latin typeface="Times New Roman" panose="02020603050405020304" pitchFamily="18" charset="0"/>
                <a:cs typeface="Times New Roman" panose="02020603050405020304" pitchFamily="18" charset="0"/>
              </a:rPr>
            </a:br>
            <a:r>
              <a:rPr lang="en-US" sz="3200" dirty="0" smtClean="0">
                <a:solidFill>
                  <a:schemeClr val="accent2">
                    <a:lumMod val="50000"/>
                  </a:schemeClr>
                </a:solidFill>
                <a:latin typeface="Times New Roman" panose="02020603050405020304" pitchFamily="18" charset="0"/>
                <a:cs typeface="Times New Roman" panose="02020603050405020304" pitchFamily="18" charset="0"/>
              </a:rPr>
              <a:t>Rehabilitation Counseling</a:t>
            </a:r>
            <a:br>
              <a:rPr lang="en-US" sz="3200" dirty="0" smtClean="0">
                <a:solidFill>
                  <a:schemeClr val="accent2">
                    <a:lumMod val="50000"/>
                  </a:schemeClr>
                </a:solidFill>
                <a:latin typeface="Times New Roman" panose="02020603050405020304" pitchFamily="18" charset="0"/>
                <a:cs typeface="Times New Roman" panose="02020603050405020304" pitchFamily="18" charset="0"/>
              </a:rPr>
            </a:br>
            <a:endParaRPr lang="en-U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614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p:tgtEl>
                                          <p:spTgt spid="2"/>
                                        </p:tgtEl>
                                        <p:attrNameLst>
                                          <p:attrName>ppt_y</p:attrName>
                                        </p:attrNameLst>
                                      </p:cBhvr>
                                      <p:tavLst>
                                        <p:tav tm="0">
                                          <p:val>
                                            <p:strVal val="#ppt_y+#ppt_h*1.125000"/>
                                          </p:val>
                                        </p:tav>
                                        <p:tav tm="100000">
                                          <p:val>
                                            <p:strVal val="#ppt_y"/>
                                          </p:val>
                                        </p:tav>
                                      </p:tavLst>
                                    </p:anim>
                                    <p:animEffect transition="in" filter="wipe(up)">
                                      <p:cBhvr>
                                        <p:cTn id="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242888"/>
            <a:ext cx="10515600" cy="950912"/>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Course Load</a:t>
            </a:r>
          </a:p>
        </p:txBody>
      </p:sp>
      <p:graphicFrame>
        <p:nvGraphicFramePr>
          <p:cNvPr id="5" name="Content Placeholder 4"/>
          <p:cNvGraphicFramePr>
            <a:graphicFrameLocks noGrp="1"/>
          </p:cNvGraphicFramePr>
          <p:nvPr>
            <p:ph sz="half" idx="1"/>
          </p:nvPr>
        </p:nvGraphicFramePr>
        <p:xfrm>
          <a:off x="0" y="1323975"/>
          <a:ext cx="12192000" cy="1584816"/>
        </p:xfrm>
        <a:graphic>
          <a:graphicData uri="http://schemas.openxmlformats.org/drawingml/2006/table">
            <a:tbl>
              <a:tblPr firstRow="1" bandRow="1">
                <a:tableStyleId>{5C22544A-7EE6-4342-B048-85BDC9FD1C3A}</a:tableStyleId>
              </a:tblPr>
              <a:tblGrid>
                <a:gridCol w="4064000"/>
                <a:gridCol w="4064000"/>
                <a:gridCol w="4064000"/>
              </a:tblGrid>
              <a:tr h="396081">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RATE OF PURSUIT</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dirty="0" smtClean="0">
                          <a:solidFill>
                            <a:srgbClr val="6C2008"/>
                          </a:solidFill>
                          <a:latin typeface="Times New Roman" panose="02020603050405020304" pitchFamily="18" charset="0"/>
                          <a:cs typeface="Times New Roman" panose="02020603050405020304" pitchFamily="18" charset="0"/>
                        </a:rPr>
                        <a:t>SPRING/FALL</a:t>
                      </a:r>
                      <a:r>
                        <a:rPr lang="en-US" sz="2000" b="1" baseline="0" dirty="0" smtClean="0">
                          <a:solidFill>
                            <a:srgbClr val="6C2008"/>
                          </a:solidFill>
                          <a:latin typeface="Times New Roman" panose="02020603050405020304" pitchFamily="18" charset="0"/>
                          <a:cs typeface="Times New Roman" panose="02020603050405020304" pitchFamily="18" charset="0"/>
                        </a:rPr>
                        <a:t> TERMS</a:t>
                      </a:r>
                      <a:endParaRPr lang="en-US" sz="2000" b="1"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SUMMER TERM</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81">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FULL TIME</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9 OR MORE HOURS</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5 OR MORE HOURS</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81">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¾ TIME</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7-8 HOURS</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4 HOURS</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081">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½ TIME</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5-6 HOURS</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dirty="0" smtClean="0">
                          <a:solidFill>
                            <a:srgbClr val="6C2008"/>
                          </a:solidFill>
                          <a:latin typeface="Times New Roman" panose="02020603050405020304" pitchFamily="18" charset="0"/>
                          <a:cs typeface="Times New Roman" panose="02020603050405020304" pitchFamily="18" charset="0"/>
                        </a:rPr>
                        <a:t>3 HOURS</a:t>
                      </a:r>
                      <a:endParaRPr lang="en-US" sz="2000" dirty="0">
                        <a:solidFill>
                          <a:srgbClr val="6C2008"/>
                        </a:solidFill>
                        <a:latin typeface="Times New Roman" panose="02020603050405020304" pitchFamily="18" charset="0"/>
                        <a:cs typeface="Times New Roman" panose="02020603050405020304" pitchFamily="18" charset="0"/>
                      </a:endParaRPr>
                    </a:p>
                  </a:txBody>
                  <a:tcPr marL="38862" marR="38862"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6" name="Content Placeholder 5"/>
          <p:cNvSpPr>
            <a:spLocks noGrp="1"/>
          </p:cNvSpPr>
          <p:nvPr>
            <p:ph sz="half" idx="2"/>
          </p:nvPr>
        </p:nvSpPr>
        <p:spPr>
          <a:xfrm>
            <a:off x="0" y="3013075"/>
            <a:ext cx="12192000" cy="3206750"/>
          </a:xfrm>
        </p:spPr>
        <p:txBody>
          <a:bodyPr rtlCol="0">
            <a:noAutofit/>
          </a:bodyPr>
          <a:lstStyle/>
          <a:p>
            <a:pPr fontAlgn="auto">
              <a:spcAft>
                <a:spcPts val="0"/>
              </a:spcAft>
              <a:defRPr/>
            </a:pPr>
            <a:r>
              <a:rPr lang="en-US" sz="1800" dirty="0">
                <a:solidFill>
                  <a:srgbClr val="6C2008"/>
                </a:solidFill>
                <a:latin typeface="Times New Roman" panose="02020603050405020304" pitchFamily="18" charset="0"/>
                <a:cs typeface="Times New Roman" panose="02020603050405020304" pitchFamily="18" charset="0"/>
              </a:rPr>
              <a:t>Since the focus of this program is on the development of proficient rehabilitation counseling practitioners, many of the courses are structured to include significant experiential learning components. In addition to the practicum and internship requirements, the student can expect to participate in projects and assignments ranging from shadowing and observation to service learning tasks</a:t>
            </a:r>
            <a:r>
              <a:rPr lang="en-US" sz="1800" dirty="0" smtClean="0">
                <a:solidFill>
                  <a:srgbClr val="6C2008"/>
                </a:solidFill>
                <a:latin typeface="Times New Roman" panose="02020603050405020304" pitchFamily="18" charset="0"/>
                <a:cs typeface="Times New Roman" panose="02020603050405020304" pitchFamily="18" charset="0"/>
              </a:rPr>
              <a:t>.</a:t>
            </a:r>
          </a:p>
          <a:p>
            <a:pPr fontAlgn="auto">
              <a:spcAft>
                <a:spcPts val="0"/>
              </a:spcAft>
              <a:defRPr/>
            </a:pPr>
            <a:r>
              <a:rPr lang="en-US" sz="1800" dirty="0" smtClean="0">
                <a:solidFill>
                  <a:srgbClr val="6C2008"/>
                </a:solidFill>
                <a:latin typeface="Times New Roman" panose="02020603050405020304" pitchFamily="18" charset="0"/>
                <a:cs typeface="Times New Roman" panose="02020603050405020304" pitchFamily="18" charset="0"/>
              </a:rPr>
              <a:t>Two counseling skill classes, CNSL 7302 Techniques for Counseling Interviews and CNSL 7307 Theories and Techniques of Group Counseling, each require a three day, on-campus workshop.</a:t>
            </a:r>
          </a:p>
          <a:p>
            <a:pPr fontAlgn="auto">
              <a:spcAft>
                <a:spcPts val="0"/>
              </a:spcAft>
              <a:defRPr/>
            </a:pPr>
            <a:r>
              <a:rPr lang="en-US" sz="1800" dirty="0" smtClean="0">
                <a:solidFill>
                  <a:srgbClr val="6C2008"/>
                </a:solidFill>
                <a:latin typeface="Times New Roman" panose="02020603050405020304" pitchFamily="18" charset="0"/>
                <a:cs typeface="Times New Roman" panose="02020603050405020304" pitchFamily="18" charset="0"/>
              </a:rPr>
              <a:t>Many of our students are working full-time or have family or other obligations and their typical course load is no more than 6 hours each term. To accommodate this, we attempt to offer all of the required courses each term.</a:t>
            </a:r>
          </a:p>
          <a:p>
            <a:pPr fontAlgn="auto">
              <a:spcAft>
                <a:spcPts val="0"/>
              </a:spcAft>
              <a:defRPr/>
            </a:pPr>
            <a:r>
              <a:rPr lang="en-US" sz="1800" dirty="0" smtClean="0">
                <a:solidFill>
                  <a:srgbClr val="6C2008"/>
                </a:solidFill>
                <a:latin typeface="Times New Roman" panose="02020603050405020304" pitchFamily="18" charset="0"/>
                <a:cs typeface="Times New Roman" panose="02020603050405020304" pitchFamily="18" charset="0"/>
              </a:rPr>
              <a:t>Students should make use of the Program Plan of Study or the Degree Works application to assist with course sequencing </a:t>
            </a:r>
          </a:p>
          <a:p>
            <a:pPr fontAlgn="auto">
              <a:spcAft>
                <a:spcPts val="0"/>
              </a:spcAft>
              <a:defRPr/>
            </a:pPr>
            <a:r>
              <a:rPr lang="en-US" sz="1800" dirty="0" smtClean="0">
                <a:solidFill>
                  <a:srgbClr val="6C2008"/>
                </a:solidFill>
                <a:latin typeface="Times New Roman" panose="02020603050405020304" pitchFamily="18" charset="0"/>
                <a:cs typeface="Times New Roman" panose="02020603050405020304" pitchFamily="18" charset="0"/>
              </a:rPr>
              <a:t>Two sections of Internship are required. Each section is 6 hours for a total of 12 hours</a:t>
            </a:r>
          </a:p>
          <a:p>
            <a:pPr marL="0" indent="0" fontAlgn="auto">
              <a:spcAft>
                <a:spcPts val="0"/>
              </a:spcAft>
              <a:buFont typeface="Arial" panose="020B0604020202020204" pitchFamily="34" charset="0"/>
              <a:buNone/>
              <a:defRPr/>
            </a:pPr>
            <a:endParaRPr lang="en-US" sz="1800" dirty="0">
              <a:solidFill>
                <a:srgbClr val="6C2008"/>
              </a:solidFill>
              <a:latin typeface="Times New Roman" panose="02020603050405020304" pitchFamily="18" charset="0"/>
              <a:cs typeface="Times New Roman" panose="02020603050405020304" pitchFamily="18" charset="0"/>
            </a:endParaRPr>
          </a:p>
        </p:txBody>
      </p:sp>
      <p:sp>
        <p:nvSpPr>
          <p:cNvPr id="1436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3000"/>
                                        <p:tgtEl>
                                          <p:spTgt spid="14338"/>
                                        </p:tgtEl>
                                      </p:cBhvr>
                                    </p:animEffect>
                                  </p:childTnLst>
                                </p:cTn>
                              </p:par>
                            </p:childTnLst>
                          </p:cTn>
                        </p:par>
                        <p:par>
                          <p:cTn id="8" fill="hold">
                            <p:stCondLst>
                              <p:cond delay="3000"/>
                            </p:stCondLst>
                            <p:childTnLst>
                              <p:par>
                                <p:cTn id="9" presetID="1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p:tgtEl>
                                          <p:spTgt spid="5"/>
                                        </p:tgtEl>
                                        <p:attrNameLst>
                                          <p:attrName>ppt_y</p:attrName>
                                        </p:attrNameLst>
                                      </p:cBhvr>
                                      <p:tavLst>
                                        <p:tav tm="0">
                                          <p:val>
                                            <p:strVal val="#ppt_y+#ppt_h*1.125000"/>
                                          </p:val>
                                        </p:tav>
                                        <p:tav tm="100000">
                                          <p:val>
                                            <p:strVal val="#ppt_y"/>
                                          </p:val>
                                        </p:tav>
                                      </p:tavLst>
                                    </p:anim>
                                    <p:animEffect transition="in" filter="wipe(up)">
                                      <p:cBhvr>
                                        <p:cTn id="12" dur="2000"/>
                                        <p:tgtEl>
                                          <p:spTgt spid="5"/>
                                        </p:tgtEl>
                                      </p:cBhvr>
                                    </p:animEffect>
                                  </p:childTnLst>
                                </p:cTn>
                              </p:par>
                            </p:childTnLst>
                          </p:cTn>
                        </p:par>
                        <p:par>
                          <p:cTn id="13" fill="hold">
                            <p:stCondLst>
                              <p:cond delay="5000"/>
                            </p:stCondLst>
                            <p:childTnLst>
                              <p:par>
                                <p:cTn id="14" presetID="12" presetClass="entr" presetSubtype="4" fill="hold" nodeType="afterEffect">
                                  <p:stCondLst>
                                    <p:cond delay="100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0" end="0"/>
                                            </p:txEl>
                                          </p:spTgt>
                                        </p:tgtEl>
                                      </p:cBhvr>
                                    </p:animEffect>
                                  </p:childTnLst>
                                </p:cTn>
                              </p:par>
                            </p:childTnLst>
                          </p:cTn>
                        </p:par>
                        <p:par>
                          <p:cTn id="18" fill="hold">
                            <p:stCondLst>
                              <p:cond delay="8000"/>
                            </p:stCondLst>
                            <p:childTnLst>
                              <p:par>
                                <p:cTn id="19" presetID="12" presetClass="entr" presetSubtype="4" fill="hold" nodeType="afterEffect">
                                  <p:stCondLst>
                                    <p:cond delay="100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6">
                                            <p:txEl>
                                              <p:pRg st="1" end="1"/>
                                            </p:txEl>
                                          </p:spTgt>
                                        </p:tgtEl>
                                      </p:cBhvr>
                                    </p:animEffect>
                                  </p:childTnLst>
                                </p:cTn>
                              </p:par>
                            </p:childTnLst>
                          </p:cTn>
                        </p:par>
                        <p:par>
                          <p:cTn id="23" fill="hold">
                            <p:stCondLst>
                              <p:cond delay="11000"/>
                            </p:stCondLst>
                            <p:childTnLst>
                              <p:par>
                                <p:cTn id="24" presetID="12" presetClass="entr" presetSubtype="4" fill="hold" nodeType="afterEffect">
                                  <p:stCondLst>
                                    <p:cond delay="100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additive="base">
                                        <p:cTn id="26" dur="20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6">
                                            <p:txEl>
                                              <p:pRg st="2" end="2"/>
                                            </p:txEl>
                                          </p:spTgt>
                                        </p:tgtEl>
                                      </p:cBhvr>
                                    </p:animEffect>
                                  </p:childTnLst>
                                </p:cTn>
                              </p:par>
                            </p:childTnLst>
                          </p:cTn>
                        </p:par>
                        <p:par>
                          <p:cTn id="28" fill="hold">
                            <p:stCondLst>
                              <p:cond delay="14000"/>
                            </p:stCondLst>
                            <p:childTnLst>
                              <p:par>
                                <p:cTn id="29" presetID="12" presetClass="entr" presetSubtype="4" fill="hold" nodeType="afterEffect">
                                  <p:stCondLst>
                                    <p:cond delay="100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20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6">
                                            <p:txEl>
                                              <p:pRg st="3" end="3"/>
                                            </p:txEl>
                                          </p:spTgt>
                                        </p:tgtEl>
                                      </p:cBhvr>
                                    </p:animEffect>
                                  </p:childTnLst>
                                </p:cTn>
                              </p:par>
                            </p:childTnLst>
                          </p:cTn>
                        </p:par>
                        <p:par>
                          <p:cTn id="33" fill="hold">
                            <p:stCondLst>
                              <p:cond delay="17000"/>
                            </p:stCondLst>
                            <p:childTnLst>
                              <p:par>
                                <p:cTn id="34" presetID="12" presetClass="entr" presetSubtype="4" fill="hold" nodeType="afterEffect">
                                  <p:stCondLst>
                                    <p:cond delay="100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additive="base">
                                        <p:cTn id="36" dur="20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3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0" y="244475"/>
            <a:ext cx="11353800" cy="903288"/>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Retention Policies</a:t>
            </a:r>
          </a:p>
        </p:txBody>
      </p:sp>
      <p:sp>
        <p:nvSpPr>
          <p:cNvPr id="7" name="Content Placeholder 6"/>
          <p:cNvSpPr>
            <a:spLocks noGrp="1"/>
          </p:cNvSpPr>
          <p:nvPr>
            <p:ph idx="1"/>
          </p:nvPr>
        </p:nvSpPr>
        <p:spPr>
          <a:xfrm>
            <a:off x="0" y="1327150"/>
            <a:ext cx="12192000" cy="4849813"/>
          </a:xfrm>
        </p:spPr>
        <p:txBody>
          <a:bodyPr rtlCol="0">
            <a:normAutofit fontScale="92500" lnSpcReduction="20000"/>
          </a:bodyPr>
          <a:lstStyle/>
          <a:p>
            <a:pPr fontAlgn="auto">
              <a:spcAft>
                <a:spcPts val="0"/>
              </a:spcAft>
              <a:defRPr/>
            </a:pPr>
            <a:r>
              <a:rPr lang="en-US" sz="3000" dirty="0">
                <a:solidFill>
                  <a:srgbClr val="6C2008"/>
                </a:solidFill>
                <a:latin typeface="Times New Roman" panose="02020603050405020304" pitchFamily="18" charset="0"/>
                <a:cs typeface="Times New Roman" panose="02020603050405020304" pitchFamily="18" charset="0"/>
              </a:rPr>
              <a:t>University requirements and retention policies, as specified in the Graduate Catalog, apply to all Rehabilitation Counseling students</a:t>
            </a:r>
            <a:r>
              <a:rPr lang="en-US" sz="3000" dirty="0" smtClean="0">
                <a:solidFill>
                  <a:srgbClr val="6C2008"/>
                </a:solidFill>
                <a:latin typeface="Times New Roman" panose="02020603050405020304" pitchFamily="18" charset="0"/>
                <a:cs typeface="Times New Roman" panose="02020603050405020304" pitchFamily="18" charset="0"/>
              </a:rPr>
              <a:t>.</a:t>
            </a:r>
          </a:p>
          <a:p>
            <a:pPr fontAlgn="auto">
              <a:spcAft>
                <a:spcPts val="0"/>
              </a:spcAft>
              <a:defRPr/>
            </a:pPr>
            <a:r>
              <a:rPr lang="en-US" sz="3000" dirty="0" smtClean="0">
                <a:solidFill>
                  <a:srgbClr val="6C2008"/>
                </a:solidFill>
                <a:latin typeface="Times New Roman" panose="02020603050405020304" pitchFamily="18" charset="0"/>
                <a:cs typeface="Times New Roman" panose="02020603050405020304" pitchFamily="18" charset="0"/>
              </a:rPr>
              <a:t>In </a:t>
            </a:r>
            <a:r>
              <a:rPr lang="en-US" sz="3000" dirty="0">
                <a:solidFill>
                  <a:srgbClr val="6C2008"/>
                </a:solidFill>
                <a:latin typeface="Times New Roman" panose="02020603050405020304" pitchFamily="18" charset="0"/>
                <a:cs typeface="Times New Roman" panose="02020603050405020304" pitchFamily="18" charset="0"/>
              </a:rPr>
              <a:t>order to successfully complete the Rehabilitation Counseling program, </a:t>
            </a:r>
            <a:r>
              <a:rPr lang="en-US" sz="3000" dirty="0" smtClean="0">
                <a:solidFill>
                  <a:srgbClr val="6C2008"/>
                </a:solidFill>
                <a:latin typeface="Times New Roman" panose="02020603050405020304" pitchFamily="18" charset="0"/>
                <a:cs typeface="Times New Roman" panose="02020603050405020304" pitchFamily="18" charset="0"/>
              </a:rPr>
              <a:t>students </a:t>
            </a:r>
            <a:r>
              <a:rPr lang="en-US" sz="3000" dirty="0">
                <a:solidFill>
                  <a:srgbClr val="6C2008"/>
                </a:solidFill>
                <a:latin typeface="Times New Roman" panose="02020603050405020304" pitchFamily="18" charset="0"/>
                <a:cs typeface="Times New Roman" panose="02020603050405020304" pitchFamily="18" charset="0"/>
              </a:rPr>
              <a:t>must demonstrate satisfactory performance in both academic and clinical courses in the </a:t>
            </a:r>
            <a:r>
              <a:rPr lang="en-US" sz="3000" dirty="0" smtClean="0">
                <a:solidFill>
                  <a:srgbClr val="6C2008"/>
                </a:solidFill>
                <a:latin typeface="Times New Roman" panose="02020603050405020304" pitchFamily="18" charset="0"/>
                <a:cs typeface="Times New Roman" panose="02020603050405020304" pitchFamily="18" charset="0"/>
              </a:rPr>
              <a:t>program </a:t>
            </a:r>
            <a:r>
              <a:rPr lang="en-US" sz="3000" dirty="0">
                <a:solidFill>
                  <a:srgbClr val="6C2008"/>
                </a:solidFill>
                <a:latin typeface="Times New Roman" panose="02020603050405020304" pitchFamily="18" charset="0"/>
                <a:cs typeface="Times New Roman" panose="02020603050405020304" pitchFamily="18" charset="0"/>
              </a:rPr>
              <a:t>as well as compliance with all ethical and competency standards</a:t>
            </a:r>
            <a:r>
              <a:rPr lang="en-US" sz="3000" dirty="0" smtClean="0">
                <a:solidFill>
                  <a:srgbClr val="6C2008"/>
                </a:solidFill>
                <a:latin typeface="Times New Roman" panose="02020603050405020304" pitchFamily="18" charset="0"/>
                <a:cs typeface="Times New Roman" panose="02020603050405020304" pitchFamily="18" charset="0"/>
              </a:rPr>
              <a:t>.</a:t>
            </a:r>
          </a:p>
          <a:p>
            <a:pPr fontAlgn="auto">
              <a:spcAft>
                <a:spcPts val="0"/>
              </a:spcAft>
              <a:defRPr/>
            </a:pPr>
            <a:r>
              <a:rPr lang="en-US" sz="3000" dirty="0" smtClean="0">
                <a:solidFill>
                  <a:srgbClr val="6C2008"/>
                </a:solidFill>
                <a:latin typeface="Times New Roman" panose="02020603050405020304" pitchFamily="18" charset="0"/>
                <a:cs typeface="Times New Roman" panose="02020603050405020304" pitchFamily="18" charset="0"/>
              </a:rPr>
              <a:t>Rehabilitation </a:t>
            </a:r>
            <a:r>
              <a:rPr lang="en-US" sz="3000" dirty="0">
                <a:solidFill>
                  <a:srgbClr val="6C2008"/>
                </a:solidFill>
                <a:latin typeface="Times New Roman" panose="02020603050405020304" pitchFamily="18" charset="0"/>
                <a:cs typeface="Times New Roman" panose="02020603050405020304" pitchFamily="18" charset="0"/>
              </a:rPr>
              <a:t>counseling faculty are specifically charged with monitoring student progress in academic, clinical and professional activities.  Erratic performance, poor academic or poor clinical performance or poor professional attributes are concerns to be addressed with the student by the Faculty Advisor, who will also report these concerns to the Program Coordinator</a:t>
            </a:r>
            <a:r>
              <a:rPr lang="en-US" sz="3000" dirty="0" smtClean="0">
                <a:solidFill>
                  <a:srgbClr val="6C2008"/>
                </a:solidFill>
                <a:latin typeface="Times New Roman" panose="02020603050405020304" pitchFamily="18" charset="0"/>
                <a:cs typeface="Times New Roman" panose="02020603050405020304" pitchFamily="18" charset="0"/>
              </a:rPr>
              <a:t>.</a:t>
            </a:r>
          </a:p>
          <a:p>
            <a:pPr fontAlgn="auto">
              <a:spcAft>
                <a:spcPts val="0"/>
              </a:spcAft>
              <a:defRPr/>
            </a:pPr>
            <a:r>
              <a:rPr lang="en-US" sz="3000" dirty="0" smtClean="0">
                <a:solidFill>
                  <a:srgbClr val="6C2008"/>
                </a:solidFill>
                <a:latin typeface="Times New Roman" panose="02020603050405020304" pitchFamily="18" charset="0"/>
                <a:cs typeface="Times New Roman" panose="02020603050405020304" pitchFamily="18" charset="0"/>
              </a:rPr>
              <a:t>If </a:t>
            </a:r>
            <a:r>
              <a:rPr lang="en-US" sz="3000" dirty="0">
                <a:solidFill>
                  <a:srgbClr val="6C2008"/>
                </a:solidFill>
                <a:latin typeface="Times New Roman" panose="02020603050405020304" pitchFamily="18" charset="0"/>
                <a:cs typeface="Times New Roman" panose="02020603050405020304" pitchFamily="18" charset="0"/>
              </a:rPr>
              <a:t>there is continued evidence of the student’s inability to make a direct contribution, or improve performance or achieve clinical or academic competence, the student may be terminated from the program.</a:t>
            </a:r>
          </a:p>
          <a:p>
            <a:pPr fontAlgn="auto">
              <a:spcAft>
                <a:spcPts val="0"/>
              </a:spcAft>
              <a:defRPr/>
            </a:pPr>
            <a:endParaRPr lang="en-US" sz="3000" dirty="0">
              <a:solidFill>
                <a:srgbClr val="6C2008"/>
              </a:solidFill>
              <a:latin typeface="Times New Roman" panose="02020603050405020304" pitchFamily="18" charset="0"/>
              <a:cs typeface="Times New Roman" panose="02020603050405020304" pitchFamily="18" charset="0"/>
            </a:endParaRPr>
          </a:p>
        </p:txBody>
      </p:sp>
      <p:sp>
        <p:nvSpPr>
          <p:cNvPr id="1536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3000"/>
                                        <p:tgtEl>
                                          <p:spTgt spid="15362"/>
                                        </p:tgtEl>
                                      </p:cBhvr>
                                    </p:animEffect>
                                  </p:childTnLst>
                                </p:cTn>
                              </p:par>
                            </p:childTnLst>
                          </p:cTn>
                        </p:par>
                        <p:par>
                          <p:cTn id="8" fill="hold">
                            <p:stCondLst>
                              <p:cond delay="3000"/>
                            </p:stCondLst>
                            <p:childTnLst>
                              <p:par>
                                <p:cTn id="9" presetID="12" presetClass="entr" presetSubtype="2" fill="hold" nodeType="afterEffect">
                                  <p:stCondLst>
                                    <p:cond delay="100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2000"/>
                                        <p:tgtEl>
                                          <p:spTgt spid="7">
                                            <p:txEl>
                                              <p:pRg st="0" end="0"/>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7">
                                            <p:txEl>
                                              <p:pRg st="0" end="0"/>
                                            </p:txEl>
                                          </p:spTgt>
                                        </p:tgtEl>
                                      </p:cBhvr>
                                    </p:animEffect>
                                  </p:childTnLst>
                                </p:cTn>
                              </p:par>
                            </p:childTnLst>
                          </p:cTn>
                        </p:par>
                        <p:par>
                          <p:cTn id="13" fill="hold">
                            <p:stCondLst>
                              <p:cond delay="6000"/>
                            </p:stCondLst>
                            <p:childTnLst>
                              <p:par>
                                <p:cTn id="14" presetID="12" presetClass="entr" presetSubtype="2" fill="hold" nodeType="afterEffect">
                                  <p:stCondLst>
                                    <p:cond delay="200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2000"/>
                                        <p:tgtEl>
                                          <p:spTgt spid="7">
                                            <p:txEl>
                                              <p:pRg st="1" end="1"/>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7">
                                            <p:txEl>
                                              <p:pRg st="1" end="1"/>
                                            </p:txEl>
                                          </p:spTgt>
                                        </p:tgtEl>
                                      </p:cBhvr>
                                    </p:animEffect>
                                  </p:childTnLst>
                                </p:cTn>
                              </p:par>
                            </p:childTnLst>
                          </p:cTn>
                        </p:par>
                        <p:par>
                          <p:cTn id="18" fill="hold">
                            <p:stCondLst>
                              <p:cond delay="10000"/>
                            </p:stCondLst>
                            <p:childTnLst>
                              <p:par>
                                <p:cTn id="19" presetID="12" presetClass="entr" presetSubtype="2" fill="hold" nodeType="afterEffect">
                                  <p:stCondLst>
                                    <p:cond delay="200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2000"/>
                                        <p:tgtEl>
                                          <p:spTgt spid="7">
                                            <p:txEl>
                                              <p:pRg st="2" end="2"/>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7">
                                            <p:txEl>
                                              <p:pRg st="2" end="2"/>
                                            </p:txEl>
                                          </p:spTgt>
                                        </p:tgtEl>
                                      </p:cBhvr>
                                    </p:animEffect>
                                  </p:childTnLst>
                                </p:cTn>
                              </p:par>
                            </p:childTnLst>
                          </p:cTn>
                        </p:par>
                        <p:par>
                          <p:cTn id="23" fill="hold">
                            <p:stCondLst>
                              <p:cond delay="14000"/>
                            </p:stCondLst>
                            <p:childTnLst>
                              <p:par>
                                <p:cTn id="24" presetID="12" presetClass="entr" presetSubtype="2" fill="hold" nodeType="afterEffect">
                                  <p:stCondLst>
                                    <p:cond delay="2000"/>
                                  </p:stCondLst>
                                  <p:childTnLst>
                                    <p:set>
                                      <p:cBhvr>
                                        <p:cTn id="25" dur="1" fill="hold">
                                          <p:stCondLst>
                                            <p:cond delay="0"/>
                                          </p:stCondLst>
                                        </p:cTn>
                                        <p:tgtEl>
                                          <p:spTgt spid="7">
                                            <p:txEl>
                                              <p:pRg st="3" end="3"/>
                                            </p:txEl>
                                          </p:spTgt>
                                        </p:tgtEl>
                                        <p:attrNameLst>
                                          <p:attrName>style.visibility</p:attrName>
                                        </p:attrNameLst>
                                      </p:cBhvr>
                                      <p:to>
                                        <p:strVal val="visible"/>
                                      </p:to>
                                    </p:set>
                                    <p:anim calcmode="lin" valueType="num">
                                      <p:cBhvr additive="base">
                                        <p:cTn id="26" dur="2000"/>
                                        <p:tgtEl>
                                          <p:spTgt spid="7">
                                            <p:txEl>
                                              <p:pRg st="3" end="3"/>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57175"/>
            <a:ext cx="11353800" cy="1082675"/>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Core Competency Courses</a:t>
            </a:r>
          </a:p>
        </p:txBody>
      </p:sp>
      <p:sp>
        <p:nvSpPr>
          <p:cNvPr id="3" name="Content Placeholder 2"/>
          <p:cNvSpPr>
            <a:spLocks noGrp="1"/>
          </p:cNvSpPr>
          <p:nvPr>
            <p:ph idx="1"/>
          </p:nvPr>
        </p:nvSpPr>
        <p:spPr>
          <a:xfrm>
            <a:off x="0" y="1339850"/>
            <a:ext cx="12192000" cy="4837113"/>
          </a:xfrm>
        </p:spPr>
        <p:txBody>
          <a:bodyPr rtlCol="0">
            <a:normAutofit fontScale="92500" lnSpcReduction="10000"/>
          </a:bodyPr>
          <a:lstStyle/>
          <a:p>
            <a:pPr marL="0" indent="0" fontAlgn="auto">
              <a:spcAft>
                <a:spcPts val="0"/>
              </a:spcAft>
              <a:buNone/>
              <a:defRPr/>
            </a:pPr>
            <a:r>
              <a:rPr lang="en-US" dirty="0" smtClean="0">
                <a:solidFill>
                  <a:srgbClr val="6C2008"/>
                </a:solidFill>
                <a:latin typeface="Times New Roman" panose="02020603050405020304" pitchFamily="18" charset="0"/>
                <a:cs typeface="Times New Roman" panose="02020603050405020304" pitchFamily="18" charset="0"/>
              </a:rPr>
              <a:t>COUN </a:t>
            </a:r>
            <a:r>
              <a:rPr lang="en-US" dirty="0">
                <a:solidFill>
                  <a:srgbClr val="6C2008"/>
                </a:solidFill>
                <a:latin typeface="Times New Roman" panose="02020603050405020304" pitchFamily="18" charset="0"/>
                <a:cs typeface="Times New Roman" panose="02020603050405020304" pitchFamily="18" charset="0"/>
              </a:rPr>
              <a:t>7360 Rehabilitation Foundations</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COUN </a:t>
            </a:r>
            <a:r>
              <a:rPr lang="en-US" dirty="0">
                <a:solidFill>
                  <a:srgbClr val="6C2008"/>
                </a:solidFill>
                <a:latin typeface="Times New Roman" panose="02020603050405020304" pitchFamily="18" charset="0"/>
                <a:cs typeface="Times New Roman" panose="02020603050405020304" pitchFamily="18" charset="0"/>
              </a:rPr>
              <a:t>7363 Career Counseling and Placement</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COUN </a:t>
            </a:r>
            <a:r>
              <a:rPr lang="en-US" dirty="0">
                <a:solidFill>
                  <a:srgbClr val="6C2008"/>
                </a:solidFill>
                <a:latin typeface="Times New Roman" panose="02020603050405020304" pitchFamily="18" charset="0"/>
                <a:cs typeface="Times New Roman" panose="02020603050405020304" pitchFamily="18" charset="0"/>
              </a:rPr>
              <a:t>7364 Rehabilitation Case Management</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COUN </a:t>
            </a:r>
            <a:r>
              <a:rPr lang="en-US" dirty="0">
                <a:solidFill>
                  <a:srgbClr val="6C2008"/>
                </a:solidFill>
                <a:latin typeface="Times New Roman" panose="02020603050405020304" pitchFamily="18" charset="0"/>
                <a:cs typeface="Times New Roman" panose="02020603050405020304" pitchFamily="18" charset="0"/>
              </a:rPr>
              <a:t>7365 Supervised Practice in Rehabilitation Counseling</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COUN </a:t>
            </a:r>
            <a:r>
              <a:rPr lang="en-US" dirty="0">
                <a:solidFill>
                  <a:srgbClr val="6C2008"/>
                </a:solidFill>
                <a:latin typeface="Times New Roman" panose="02020603050405020304" pitchFamily="18" charset="0"/>
                <a:cs typeface="Times New Roman" panose="02020603050405020304" pitchFamily="18" charset="0"/>
              </a:rPr>
              <a:t>7367 Assessment in Rehabilitation</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COUN </a:t>
            </a:r>
            <a:r>
              <a:rPr lang="en-US" dirty="0">
                <a:solidFill>
                  <a:srgbClr val="6C2008"/>
                </a:solidFill>
                <a:latin typeface="Times New Roman" panose="02020603050405020304" pitchFamily="18" charset="0"/>
                <a:cs typeface="Times New Roman" panose="02020603050405020304" pitchFamily="18" charset="0"/>
              </a:rPr>
              <a:t>7660 Internship in Rehabilitation Counseling</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CNSL </a:t>
            </a:r>
            <a:r>
              <a:rPr lang="en-US" dirty="0">
                <a:solidFill>
                  <a:srgbClr val="6C2008"/>
                </a:solidFill>
                <a:latin typeface="Times New Roman" panose="02020603050405020304" pitchFamily="18" charset="0"/>
                <a:cs typeface="Times New Roman" panose="02020603050405020304" pitchFamily="18" charset="0"/>
              </a:rPr>
              <a:t>7301 Theoretical Approaches to Counseling</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CNSL </a:t>
            </a:r>
            <a:r>
              <a:rPr lang="en-US" dirty="0">
                <a:solidFill>
                  <a:srgbClr val="6C2008"/>
                </a:solidFill>
                <a:latin typeface="Times New Roman" panose="02020603050405020304" pitchFamily="18" charset="0"/>
                <a:cs typeface="Times New Roman" panose="02020603050405020304" pitchFamily="18" charset="0"/>
              </a:rPr>
              <a:t>7302 Techniques for Counseling Interviews</a:t>
            </a:r>
            <a:br>
              <a:rPr lang="en-US" dirty="0">
                <a:solidFill>
                  <a:srgbClr val="6C2008"/>
                </a:solidFill>
                <a:latin typeface="Times New Roman" panose="02020603050405020304" pitchFamily="18" charset="0"/>
                <a:cs typeface="Times New Roman" panose="02020603050405020304" pitchFamily="18" charset="0"/>
              </a:rPr>
            </a:br>
            <a:r>
              <a:rPr lang="en-US" dirty="0" smtClean="0">
                <a:solidFill>
                  <a:srgbClr val="6C2008"/>
                </a:solidFill>
                <a:latin typeface="Times New Roman" panose="02020603050405020304" pitchFamily="18" charset="0"/>
                <a:cs typeface="Times New Roman" panose="02020603050405020304" pitchFamily="18" charset="0"/>
              </a:rPr>
              <a:t>CNSL </a:t>
            </a:r>
            <a:r>
              <a:rPr lang="en-US" dirty="0">
                <a:solidFill>
                  <a:srgbClr val="6C2008"/>
                </a:solidFill>
                <a:latin typeface="Times New Roman" panose="02020603050405020304" pitchFamily="18" charset="0"/>
                <a:cs typeface="Times New Roman" panose="02020603050405020304" pitchFamily="18" charset="0"/>
              </a:rPr>
              <a:t>7307 Theories and Techniques of Group Counseling</a:t>
            </a:r>
          </a:p>
          <a:p>
            <a:pPr marL="0" indent="0" fontAlgn="auto">
              <a:spcAft>
                <a:spcPts val="0"/>
              </a:spcAft>
              <a:buFont typeface="Arial" panose="020B0604020202020204" pitchFamily="34" charset="0"/>
              <a:buNone/>
              <a:defRPr/>
            </a:pPr>
            <a:r>
              <a:rPr lang="en-US" sz="3000" dirty="0" smtClean="0">
                <a:solidFill>
                  <a:srgbClr val="6C2008"/>
                </a:solidFill>
                <a:latin typeface="Times New Roman" panose="02020603050405020304" pitchFamily="18" charset="0"/>
                <a:cs typeface="Times New Roman" panose="02020603050405020304" pitchFamily="18" charset="0"/>
              </a:rPr>
              <a:t>Core competency </a:t>
            </a:r>
            <a:r>
              <a:rPr lang="en-US" sz="3000" dirty="0">
                <a:solidFill>
                  <a:srgbClr val="6C2008"/>
                </a:solidFill>
                <a:latin typeface="Times New Roman" panose="02020603050405020304" pitchFamily="18" charset="0"/>
                <a:cs typeface="Times New Roman" panose="02020603050405020304" pitchFamily="18" charset="0"/>
              </a:rPr>
              <a:t>courses </a:t>
            </a:r>
            <a:r>
              <a:rPr lang="en-US" sz="3000" dirty="0" smtClean="0">
                <a:solidFill>
                  <a:srgbClr val="6C2008"/>
                </a:solidFill>
                <a:latin typeface="Times New Roman" panose="02020603050405020304" pitchFamily="18" charset="0"/>
                <a:cs typeface="Times New Roman" panose="02020603050405020304" pitchFamily="18" charset="0"/>
              </a:rPr>
              <a:t>require the </a:t>
            </a:r>
            <a:r>
              <a:rPr lang="en-US" sz="3000" dirty="0">
                <a:solidFill>
                  <a:srgbClr val="6C2008"/>
                </a:solidFill>
                <a:latin typeface="Times New Roman" panose="02020603050405020304" pitchFamily="18" charset="0"/>
                <a:cs typeface="Times New Roman" panose="02020603050405020304" pitchFamily="18" charset="0"/>
              </a:rPr>
              <a:t>student </a:t>
            </a:r>
            <a:r>
              <a:rPr lang="en-US" sz="3000" dirty="0" smtClean="0">
                <a:solidFill>
                  <a:srgbClr val="6C2008"/>
                </a:solidFill>
                <a:latin typeface="Times New Roman" panose="02020603050405020304" pitchFamily="18" charset="0"/>
                <a:cs typeface="Times New Roman" panose="02020603050405020304" pitchFamily="18" charset="0"/>
              </a:rPr>
              <a:t>to </a:t>
            </a:r>
            <a:r>
              <a:rPr lang="en-US" sz="3000" dirty="0">
                <a:solidFill>
                  <a:srgbClr val="6C2008"/>
                </a:solidFill>
                <a:latin typeface="Times New Roman" panose="02020603050405020304" pitchFamily="18" charset="0"/>
                <a:cs typeface="Times New Roman" panose="02020603050405020304" pitchFamily="18" charset="0"/>
              </a:rPr>
              <a:t>achieve a grade of “B” or better. In the event that a “B” is not achieved in one of the core courses, the student must repeat the course. You should also be aware that the Arkansas Board of Examiners in Counseling (and most other State licensing boards) will not accept courses with grades less than B as meeting their license requirements. </a:t>
            </a:r>
          </a:p>
          <a:p>
            <a:pPr marL="0" indent="0" fontAlgn="auto">
              <a:spcAft>
                <a:spcPts val="0"/>
              </a:spcAft>
              <a:buFont typeface="Arial" panose="020B0604020202020204" pitchFamily="34" charset="0"/>
              <a:buNone/>
              <a:defRPr/>
            </a:pPr>
            <a:endParaRPr lang="en-US" dirty="0"/>
          </a:p>
        </p:txBody>
      </p:sp>
      <p:sp>
        <p:nvSpPr>
          <p:cNvPr id="163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3000"/>
                                        <p:tgtEl>
                                          <p:spTgt spid="16386"/>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2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57175"/>
            <a:ext cx="11353800" cy="1017588"/>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Incomplete, Withdrawal and In progress Grades</a:t>
            </a:r>
          </a:p>
        </p:txBody>
      </p:sp>
      <p:sp>
        <p:nvSpPr>
          <p:cNvPr id="17411" name="Content Placeholder 2"/>
          <p:cNvSpPr>
            <a:spLocks noGrp="1"/>
          </p:cNvSpPr>
          <p:nvPr>
            <p:ph idx="1"/>
          </p:nvPr>
        </p:nvSpPr>
        <p:spPr>
          <a:xfrm>
            <a:off x="0" y="1274763"/>
            <a:ext cx="12192000" cy="49022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An </a:t>
            </a:r>
            <a:r>
              <a:rPr lang="en-US" altLang="en-US" b="1" dirty="0" smtClean="0">
                <a:solidFill>
                  <a:srgbClr val="6C2008"/>
                </a:solidFill>
                <a:latin typeface="Times New Roman" panose="02020603050405020304" pitchFamily="18" charset="0"/>
                <a:cs typeface="Times New Roman" panose="02020603050405020304" pitchFamily="18" charset="0"/>
              </a:rPr>
              <a:t>incomplete (I)</a:t>
            </a:r>
            <a:r>
              <a:rPr lang="en-US" altLang="en-US" dirty="0" smtClean="0">
                <a:solidFill>
                  <a:srgbClr val="6C2008"/>
                </a:solidFill>
                <a:latin typeface="Times New Roman" panose="02020603050405020304" pitchFamily="18" charset="0"/>
                <a:cs typeface="Times New Roman" panose="02020603050405020304" pitchFamily="18" charset="0"/>
              </a:rPr>
              <a:t> grade must be requested by the student and is given when the instructor deems that circumstances beyond the students control prevented timely completion of course requirements. </a:t>
            </a:r>
          </a:p>
          <a:p>
            <a:r>
              <a:rPr lang="en-US" altLang="en-US" dirty="0" smtClean="0">
                <a:solidFill>
                  <a:srgbClr val="6C2008"/>
                </a:solidFill>
                <a:latin typeface="Times New Roman" panose="02020603050405020304" pitchFamily="18" charset="0"/>
                <a:cs typeface="Times New Roman" panose="02020603050405020304" pitchFamily="18" charset="0"/>
              </a:rPr>
              <a:t>An instructor does not give an incomplete (I) grade to a student who stops attending class without prior instructor approval or who fails to earn a passing grade during the course of the semester term. </a:t>
            </a:r>
          </a:p>
          <a:p>
            <a:r>
              <a:rPr lang="en-US" altLang="en-US" dirty="0" smtClean="0">
                <a:solidFill>
                  <a:srgbClr val="6C2008"/>
                </a:solidFill>
                <a:latin typeface="Times New Roman" panose="02020603050405020304" pitchFamily="18" charset="0"/>
                <a:cs typeface="Times New Roman" panose="02020603050405020304" pitchFamily="18" charset="0"/>
              </a:rPr>
              <a:t>A written contract, signed by the instructor and student, sets the date and condition for completing the class. </a:t>
            </a:r>
          </a:p>
          <a:p>
            <a:r>
              <a:rPr lang="en-US" altLang="en-US" dirty="0" smtClean="0">
                <a:solidFill>
                  <a:srgbClr val="6C2008"/>
                </a:solidFill>
                <a:latin typeface="Times New Roman" panose="02020603050405020304" pitchFamily="18" charset="0"/>
                <a:cs typeface="Times New Roman" panose="02020603050405020304" pitchFamily="18" charset="0"/>
              </a:rPr>
              <a:t>Most I grades can be removed within 90 days; all must be removed within one year, or these grades are converted to Fʹs.</a:t>
            </a:r>
          </a:p>
        </p:txBody>
      </p:sp>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3000"/>
                                        <p:tgtEl>
                                          <p:spTgt spid="17410"/>
                                        </p:tgtEl>
                                      </p:cBhvr>
                                    </p:animEffect>
                                  </p:childTnLst>
                                </p:cTn>
                              </p:par>
                            </p:childTnLst>
                          </p:cTn>
                        </p:par>
                        <p:par>
                          <p:cTn id="8" fill="hold">
                            <p:stCondLst>
                              <p:cond delay="3000"/>
                            </p:stCondLst>
                            <p:childTnLst>
                              <p:par>
                                <p:cTn id="9" presetID="12" presetClass="entr" presetSubtype="4" fill="hold" nodeType="afterEffect">
                                  <p:stCondLst>
                                    <p:cond delay="0"/>
                                  </p:stCondLst>
                                  <p:childTnLst>
                                    <p:set>
                                      <p:cBhvr>
                                        <p:cTn id="10" dur="1" fill="hold">
                                          <p:stCondLst>
                                            <p:cond delay="0"/>
                                          </p:stCondLst>
                                        </p:cTn>
                                        <p:tgtEl>
                                          <p:spTgt spid="17411">
                                            <p:txEl>
                                              <p:pRg st="0" end="0"/>
                                            </p:txEl>
                                          </p:spTgt>
                                        </p:tgtEl>
                                        <p:attrNameLst>
                                          <p:attrName>style.visibility</p:attrName>
                                        </p:attrNameLst>
                                      </p:cBhvr>
                                      <p:to>
                                        <p:strVal val="visible"/>
                                      </p:to>
                                    </p:set>
                                    <p:anim calcmode="lin" valueType="num">
                                      <p:cBhvr additive="base">
                                        <p:cTn id="11" dur="2000"/>
                                        <p:tgtEl>
                                          <p:spTgt spid="17411">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17411">
                                            <p:txEl>
                                              <p:pRg st="0" end="0"/>
                                            </p:txEl>
                                          </p:spTgt>
                                        </p:tgtEl>
                                      </p:cBhvr>
                                    </p:animEffect>
                                  </p:childTnLst>
                                </p:cTn>
                              </p:par>
                            </p:childTnLst>
                          </p:cTn>
                        </p:par>
                        <p:par>
                          <p:cTn id="13" fill="hold">
                            <p:stCondLst>
                              <p:cond delay="5000"/>
                            </p:stCondLst>
                            <p:childTnLst>
                              <p:par>
                                <p:cTn id="14" presetID="12" presetClass="entr" presetSubtype="4" fill="hold" nodeType="afterEffect">
                                  <p:stCondLst>
                                    <p:cond delay="1500"/>
                                  </p:stCondLst>
                                  <p:childTnLst>
                                    <p:set>
                                      <p:cBhvr>
                                        <p:cTn id="15" dur="1" fill="hold">
                                          <p:stCondLst>
                                            <p:cond delay="0"/>
                                          </p:stCondLst>
                                        </p:cTn>
                                        <p:tgtEl>
                                          <p:spTgt spid="17411">
                                            <p:txEl>
                                              <p:pRg st="1" end="1"/>
                                            </p:txEl>
                                          </p:spTgt>
                                        </p:tgtEl>
                                        <p:attrNameLst>
                                          <p:attrName>style.visibility</p:attrName>
                                        </p:attrNameLst>
                                      </p:cBhvr>
                                      <p:to>
                                        <p:strVal val="visible"/>
                                      </p:to>
                                    </p:set>
                                    <p:anim calcmode="lin" valueType="num">
                                      <p:cBhvr additive="base">
                                        <p:cTn id="16" dur="2000"/>
                                        <p:tgtEl>
                                          <p:spTgt spid="17411">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17411">
                                            <p:txEl>
                                              <p:pRg st="1" end="1"/>
                                            </p:txEl>
                                          </p:spTgt>
                                        </p:tgtEl>
                                      </p:cBhvr>
                                    </p:animEffect>
                                  </p:childTnLst>
                                </p:cTn>
                              </p:par>
                            </p:childTnLst>
                          </p:cTn>
                        </p:par>
                        <p:par>
                          <p:cTn id="18" fill="hold">
                            <p:stCondLst>
                              <p:cond delay="8500"/>
                            </p:stCondLst>
                            <p:childTnLst>
                              <p:par>
                                <p:cTn id="19" presetID="12" presetClass="entr" presetSubtype="4" fill="hold" nodeType="afterEffect">
                                  <p:stCondLst>
                                    <p:cond delay="1500"/>
                                  </p:stCondLst>
                                  <p:childTnLst>
                                    <p:set>
                                      <p:cBhvr>
                                        <p:cTn id="20" dur="1" fill="hold">
                                          <p:stCondLst>
                                            <p:cond delay="0"/>
                                          </p:stCondLst>
                                        </p:cTn>
                                        <p:tgtEl>
                                          <p:spTgt spid="17411">
                                            <p:txEl>
                                              <p:pRg st="2" end="2"/>
                                            </p:txEl>
                                          </p:spTgt>
                                        </p:tgtEl>
                                        <p:attrNameLst>
                                          <p:attrName>style.visibility</p:attrName>
                                        </p:attrNameLst>
                                      </p:cBhvr>
                                      <p:to>
                                        <p:strVal val="visible"/>
                                      </p:to>
                                    </p:set>
                                    <p:anim calcmode="lin" valueType="num">
                                      <p:cBhvr additive="base">
                                        <p:cTn id="21" dur="2000"/>
                                        <p:tgtEl>
                                          <p:spTgt spid="17411">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17411">
                                            <p:txEl>
                                              <p:pRg st="2" end="2"/>
                                            </p:txEl>
                                          </p:spTgt>
                                        </p:tgtEl>
                                      </p:cBhvr>
                                    </p:animEffect>
                                  </p:childTnLst>
                                </p:cTn>
                              </p:par>
                            </p:childTnLst>
                          </p:cTn>
                        </p:par>
                        <p:par>
                          <p:cTn id="23" fill="hold">
                            <p:stCondLst>
                              <p:cond delay="12000"/>
                            </p:stCondLst>
                            <p:childTnLst>
                              <p:par>
                                <p:cTn id="24" presetID="12" presetClass="entr" presetSubtype="4" fill="hold" nodeType="afterEffect">
                                  <p:stCondLst>
                                    <p:cond delay="1500"/>
                                  </p:stCondLst>
                                  <p:childTnLst>
                                    <p:set>
                                      <p:cBhvr>
                                        <p:cTn id="25" dur="1" fill="hold">
                                          <p:stCondLst>
                                            <p:cond delay="0"/>
                                          </p:stCondLst>
                                        </p:cTn>
                                        <p:tgtEl>
                                          <p:spTgt spid="17411">
                                            <p:txEl>
                                              <p:pRg st="3" end="3"/>
                                            </p:txEl>
                                          </p:spTgt>
                                        </p:tgtEl>
                                        <p:attrNameLst>
                                          <p:attrName>style.visibility</p:attrName>
                                        </p:attrNameLst>
                                      </p:cBhvr>
                                      <p:to>
                                        <p:strVal val="visible"/>
                                      </p:to>
                                    </p:set>
                                    <p:anim calcmode="lin" valueType="num">
                                      <p:cBhvr additive="base">
                                        <p:cTn id="26" dur="2000"/>
                                        <p:tgtEl>
                                          <p:spTgt spid="17411">
                                            <p:txEl>
                                              <p:pRg st="3" end="3"/>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57175"/>
            <a:ext cx="11353800" cy="1017588"/>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Incomplete, Withdrawal and In progress Grades</a:t>
            </a:r>
          </a:p>
        </p:txBody>
      </p:sp>
      <p:sp>
        <p:nvSpPr>
          <p:cNvPr id="18435" name="Content Placeholder 2"/>
          <p:cNvSpPr>
            <a:spLocks noGrp="1"/>
          </p:cNvSpPr>
          <p:nvPr>
            <p:ph idx="1"/>
          </p:nvPr>
        </p:nvSpPr>
        <p:spPr>
          <a:xfrm>
            <a:off x="0" y="1274763"/>
            <a:ext cx="12192000" cy="49022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A </a:t>
            </a:r>
            <a:r>
              <a:rPr lang="en-US" altLang="en-US" b="1" dirty="0" smtClean="0">
                <a:solidFill>
                  <a:srgbClr val="6C2008"/>
                </a:solidFill>
                <a:latin typeface="Times New Roman" panose="02020603050405020304" pitchFamily="18" charset="0"/>
                <a:cs typeface="Times New Roman" panose="02020603050405020304" pitchFamily="18" charset="0"/>
              </a:rPr>
              <a:t>withdrawal (W)</a:t>
            </a:r>
            <a:r>
              <a:rPr lang="en-US" altLang="en-US" dirty="0" smtClean="0">
                <a:solidFill>
                  <a:srgbClr val="6C2008"/>
                </a:solidFill>
                <a:latin typeface="Times New Roman" panose="02020603050405020304" pitchFamily="18" charset="0"/>
                <a:cs typeface="Times New Roman" panose="02020603050405020304" pitchFamily="18" charset="0"/>
              </a:rPr>
              <a:t> is recorded when a student drops a course after about the first week of classes or withdraws from all University coursework during a semester. A pattern of class or semester withdrawals can indicate unsatisfactory progress and may lead to dismissal from the graduate program or Graduate School.</a:t>
            </a:r>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3000"/>
                                        <p:tgtEl>
                                          <p:spTgt spid="18434"/>
                                        </p:tgtEl>
                                      </p:cBhvr>
                                    </p:animEffect>
                                  </p:childTnLst>
                                </p:cTn>
                              </p:par>
                            </p:childTnLst>
                          </p:cTn>
                        </p:par>
                        <p:par>
                          <p:cTn id="8" fill="hold">
                            <p:stCondLst>
                              <p:cond delay="3000"/>
                            </p:stCondLst>
                            <p:childTnLst>
                              <p:par>
                                <p:cTn id="9" presetID="12" presetClass="entr" presetSubtype="4" fill="hold" nodeType="afterEffect">
                                  <p:stCondLst>
                                    <p:cond delay="0"/>
                                  </p:stCondLst>
                                  <p:childTnLst>
                                    <p:set>
                                      <p:cBhvr>
                                        <p:cTn id="10" dur="1" fill="hold">
                                          <p:stCondLst>
                                            <p:cond delay="0"/>
                                          </p:stCondLst>
                                        </p:cTn>
                                        <p:tgtEl>
                                          <p:spTgt spid="18435">
                                            <p:txEl>
                                              <p:pRg st="0" end="0"/>
                                            </p:txEl>
                                          </p:spTgt>
                                        </p:tgtEl>
                                        <p:attrNameLst>
                                          <p:attrName>style.visibility</p:attrName>
                                        </p:attrNameLst>
                                      </p:cBhvr>
                                      <p:to>
                                        <p:strVal val="visible"/>
                                      </p:to>
                                    </p:set>
                                    <p:anim calcmode="lin" valueType="num">
                                      <p:cBhvr additive="base">
                                        <p:cTn id="11" dur="2000"/>
                                        <p:tgtEl>
                                          <p:spTgt spid="18435">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282575"/>
            <a:ext cx="11353800" cy="1211263"/>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Incomplete, Withdrawal and In progress Grades</a:t>
            </a:r>
            <a:endParaRPr lang="en-US" altLang="en-US" dirty="0" smtClean="0">
              <a:latin typeface="Myriad Pro"/>
            </a:endParaRPr>
          </a:p>
        </p:txBody>
      </p:sp>
      <p:sp>
        <p:nvSpPr>
          <p:cNvPr id="19459" name="Content Placeholder 2"/>
          <p:cNvSpPr>
            <a:spLocks noGrp="1"/>
          </p:cNvSpPr>
          <p:nvPr>
            <p:ph idx="1"/>
          </p:nvPr>
        </p:nvSpPr>
        <p:spPr>
          <a:xfrm>
            <a:off x="0" y="1377950"/>
            <a:ext cx="12192000" cy="4799013"/>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The </a:t>
            </a:r>
            <a:r>
              <a:rPr lang="en-US" altLang="en-US" b="1" dirty="0" smtClean="0">
                <a:solidFill>
                  <a:srgbClr val="6C2008"/>
                </a:solidFill>
                <a:latin typeface="Times New Roman" panose="02020603050405020304" pitchFamily="18" charset="0"/>
                <a:cs typeface="Times New Roman" panose="02020603050405020304" pitchFamily="18" charset="0"/>
              </a:rPr>
              <a:t>In Progress </a:t>
            </a:r>
            <a:r>
              <a:rPr lang="en-US" altLang="en-US" dirty="0" smtClean="0">
                <a:solidFill>
                  <a:srgbClr val="6C2008"/>
                </a:solidFill>
                <a:latin typeface="Times New Roman" panose="02020603050405020304" pitchFamily="18" charset="0"/>
                <a:cs typeface="Times New Roman" panose="02020603050405020304" pitchFamily="18" charset="0"/>
              </a:rPr>
              <a:t>(IP) is used the Practicum and Internship classes that are based on completion of a specific number of creditable hours. This may in some cases require longer than the standard term for completion.  IP indicates that the student is making satisfactory progress in that class. Students who do not make satisfactory progress will be granted no credit. The instructor assigning the IP grade will replace it by a letter grade that reflects the quality of the finished work once all course requirements are met. </a:t>
            </a:r>
          </a:p>
        </p:txBody>
      </p:sp>
      <p:sp>
        <p:nvSpPr>
          <p:cNvPr id="194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3000"/>
                                        <p:tgtEl>
                                          <p:spTgt spid="19458"/>
                                        </p:tgtEl>
                                      </p:cBhvr>
                                    </p:animEffect>
                                  </p:childTnLst>
                                </p:cTn>
                              </p:par>
                            </p:childTnLst>
                          </p:cTn>
                        </p:par>
                        <p:par>
                          <p:cTn id="8" fill="hold">
                            <p:stCondLst>
                              <p:cond delay="3000"/>
                            </p:stCondLst>
                            <p:childTnLst>
                              <p:par>
                                <p:cTn id="9" presetID="12" presetClass="entr" presetSubtype="4" fill="hold" nodeType="afterEffect">
                                  <p:stCondLst>
                                    <p:cond delay="0"/>
                                  </p:stCondLst>
                                  <p:childTnLst>
                                    <p:set>
                                      <p:cBhvr>
                                        <p:cTn id="10" dur="1" fill="hold">
                                          <p:stCondLst>
                                            <p:cond delay="0"/>
                                          </p:stCondLst>
                                        </p:cTn>
                                        <p:tgtEl>
                                          <p:spTgt spid="19459">
                                            <p:txEl>
                                              <p:pRg st="0" end="0"/>
                                            </p:txEl>
                                          </p:spTgt>
                                        </p:tgtEl>
                                        <p:attrNameLst>
                                          <p:attrName>style.visibility</p:attrName>
                                        </p:attrNameLst>
                                      </p:cBhvr>
                                      <p:to>
                                        <p:strVal val="visible"/>
                                      </p:to>
                                    </p:set>
                                    <p:anim calcmode="lin" valueType="num">
                                      <p:cBhvr additive="base">
                                        <p:cTn id="11" dur="2000"/>
                                        <p:tgtEl>
                                          <p:spTgt spid="19459">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300038"/>
            <a:ext cx="11353800" cy="11303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Practicum and Internship</a:t>
            </a:r>
          </a:p>
        </p:txBody>
      </p:sp>
      <p:sp>
        <p:nvSpPr>
          <p:cNvPr id="20483" name="Content Placeholder 2"/>
          <p:cNvSpPr>
            <a:spLocks noGrp="1"/>
          </p:cNvSpPr>
          <p:nvPr>
            <p:ph idx="1"/>
          </p:nvPr>
        </p:nvSpPr>
        <p:spPr>
          <a:xfrm>
            <a:off x="0" y="1327150"/>
            <a:ext cx="12192000" cy="4849813"/>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Clinical training is designed to enable students to apply the information, concepts and skills they have learned in their academic courses. All students must complete the prerequisite courses with a “B” or better before they enter practicum.</a:t>
            </a:r>
            <a:r>
              <a:rPr lang="en-US" altLang="en-US" dirty="0" smtClean="0">
                <a:latin typeface="Times New Roman" panose="02020603050405020304" pitchFamily="18" charset="0"/>
                <a:cs typeface="Times New Roman" panose="02020603050405020304" pitchFamily="18" charset="0"/>
              </a:rPr>
              <a:t> </a:t>
            </a:r>
          </a:p>
          <a:p>
            <a:r>
              <a:rPr lang="en-US" altLang="en-US" dirty="0" smtClean="0">
                <a:solidFill>
                  <a:srgbClr val="6C2008"/>
                </a:solidFill>
                <a:latin typeface="Times New Roman" panose="02020603050405020304" pitchFamily="18" charset="0"/>
                <a:cs typeface="Times New Roman" panose="02020603050405020304" pitchFamily="18" charset="0"/>
              </a:rPr>
              <a:t>All Practicum requirements must be completed prior to beginning the Internship experience.</a:t>
            </a:r>
          </a:p>
          <a:p>
            <a:r>
              <a:rPr lang="en-US" altLang="en-US" dirty="0" smtClean="0">
                <a:solidFill>
                  <a:srgbClr val="6C2008"/>
                </a:solidFill>
                <a:latin typeface="Times New Roman" panose="02020603050405020304" pitchFamily="18" charset="0"/>
                <a:cs typeface="Times New Roman" panose="02020603050405020304" pitchFamily="18" charset="0"/>
              </a:rPr>
              <a:t>The policies, procedures and requirement documentation for the Practicum fieldwork and Internship fieldwork experiences are located within the Practicum Manual and Internship Manual, respectively, and both manuals are intended to provide the student with detailed information and procedures for applying for and participating in his/her rehabilitation counseling practicum and internship experience. </a:t>
            </a:r>
          </a:p>
          <a:p>
            <a:endParaRPr lang="en-US" altLang="en-US" dirty="0" smtClean="0">
              <a:solidFill>
                <a:srgbClr val="6C2008"/>
              </a:solidFill>
              <a:latin typeface="Times New Roman" panose="02020603050405020304" pitchFamily="18" charset="0"/>
              <a:cs typeface="Times New Roman" panose="02020603050405020304" pitchFamily="18" charset="0"/>
            </a:endParaRPr>
          </a:p>
        </p:txBody>
      </p:sp>
      <p:sp>
        <p:nvSpPr>
          <p:cNvPr id="2048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3000"/>
                                        <p:tgtEl>
                                          <p:spTgt spid="20482"/>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20483">
                                            <p:txEl>
                                              <p:pRg st="0" end="0"/>
                                            </p:txEl>
                                          </p:spTgt>
                                        </p:tgtEl>
                                        <p:attrNameLst>
                                          <p:attrName>style.visibility</p:attrName>
                                        </p:attrNameLst>
                                      </p:cBhvr>
                                      <p:to>
                                        <p:strVal val="visible"/>
                                      </p:to>
                                    </p:set>
                                    <p:anim calcmode="lin" valueType="num">
                                      <p:cBhvr additive="base">
                                        <p:cTn id="11" dur="2000"/>
                                        <p:tgtEl>
                                          <p:spTgt spid="2048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20483">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2000"/>
                                  </p:stCondLst>
                                  <p:childTnLst>
                                    <p:set>
                                      <p:cBhvr>
                                        <p:cTn id="15" dur="1" fill="hold">
                                          <p:stCondLst>
                                            <p:cond delay="0"/>
                                          </p:stCondLst>
                                        </p:cTn>
                                        <p:tgtEl>
                                          <p:spTgt spid="20483">
                                            <p:txEl>
                                              <p:pRg st="1" end="1"/>
                                            </p:txEl>
                                          </p:spTgt>
                                        </p:tgtEl>
                                        <p:attrNameLst>
                                          <p:attrName>style.visibility</p:attrName>
                                        </p:attrNameLst>
                                      </p:cBhvr>
                                      <p:to>
                                        <p:strVal val="visible"/>
                                      </p:to>
                                    </p:set>
                                    <p:anim calcmode="lin" valueType="num">
                                      <p:cBhvr additive="base">
                                        <p:cTn id="16" dur="2000"/>
                                        <p:tgtEl>
                                          <p:spTgt spid="20483">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20483">
                                            <p:txEl>
                                              <p:pRg st="1" end="1"/>
                                            </p:txEl>
                                          </p:spTgt>
                                        </p:tgtEl>
                                      </p:cBhvr>
                                    </p:animEffect>
                                  </p:childTnLst>
                                </p:cTn>
                              </p:par>
                            </p:childTnLst>
                          </p:cTn>
                        </p:par>
                        <p:par>
                          <p:cTn id="18" fill="hold">
                            <p:stCondLst>
                              <p:cond delay="9500"/>
                            </p:stCondLst>
                            <p:childTnLst>
                              <p:par>
                                <p:cTn id="19" presetID="12" presetClass="entr" presetSubtype="4" fill="hold" nodeType="afterEffect">
                                  <p:stCondLst>
                                    <p:cond delay="2000"/>
                                  </p:stCondLst>
                                  <p:childTnLst>
                                    <p:set>
                                      <p:cBhvr>
                                        <p:cTn id="20" dur="1" fill="hold">
                                          <p:stCondLst>
                                            <p:cond delay="0"/>
                                          </p:stCondLst>
                                        </p:cTn>
                                        <p:tgtEl>
                                          <p:spTgt spid="20483">
                                            <p:txEl>
                                              <p:pRg st="2" end="2"/>
                                            </p:txEl>
                                          </p:spTgt>
                                        </p:tgtEl>
                                        <p:attrNameLst>
                                          <p:attrName>style.visibility</p:attrName>
                                        </p:attrNameLst>
                                      </p:cBhvr>
                                      <p:to>
                                        <p:strVal val="visible"/>
                                      </p:to>
                                    </p:set>
                                    <p:anim calcmode="lin" valueType="num">
                                      <p:cBhvr additive="base">
                                        <p:cTn id="21" dur="2000"/>
                                        <p:tgtEl>
                                          <p:spTgt spid="20483">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300038"/>
            <a:ext cx="11353800" cy="11303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Practicum and Internship</a:t>
            </a:r>
          </a:p>
        </p:txBody>
      </p:sp>
      <p:sp>
        <p:nvSpPr>
          <p:cNvPr id="3" name="Content Placeholder 2"/>
          <p:cNvSpPr>
            <a:spLocks noGrp="1"/>
          </p:cNvSpPr>
          <p:nvPr>
            <p:ph idx="1"/>
          </p:nvPr>
        </p:nvSpPr>
        <p:spPr>
          <a:xfrm>
            <a:off x="0" y="1327150"/>
            <a:ext cx="12192000" cy="4849813"/>
          </a:xfrm>
        </p:spPr>
        <p:txBody>
          <a:bodyPr rtlCol="0">
            <a:normAutofit/>
          </a:bodyPr>
          <a:lstStyle/>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Information is provided </a:t>
            </a:r>
            <a:r>
              <a:rPr lang="en-US" dirty="0" smtClean="0">
                <a:solidFill>
                  <a:srgbClr val="6C2008"/>
                </a:solidFill>
                <a:latin typeface="Times New Roman" panose="02020603050405020304" pitchFamily="18" charset="0"/>
                <a:cs typeface="Times New Roman" panose="02020603050405020304" pitchFamily="18" charset="0"/>
              </a:rPr>
              <a:t>in the Manuals for </a:t>
            </a:r>
            <a:r>
              <a:rPr lang="en-US" dirty="0">
                <a:solidFill>
                  <a:srgbClr val="6C2008"/>
                </a:solidFill>
                <a:latin typeface="Times New Roman" panose="02020603050405020304" pitchFamily="18" charset="0"/>
                <a:cs typeface="Times New Roman" panose="02020603050405020304" pitchFamily="18" charset="0"/>
              </a:rPr>
              <a:t>applying for practicum/internship, practicum/internship site requirements, practicum/internship site supervisor requirements, practicum/internship faculty supervisor requirements, practicum/internship student expectations and requirements, and copies of required forms. </a:t>
            </a:r>
            <a:endParaRPr lang="en-US" dirty="0" smtClean="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The manuals can be accessed at </a:t>
            </a:r>
            <a:r>
              <a:rPr lang="en-US" dirty="0" smtClean="0">
                <a:solidFill>
                  <a:srgbClr val="6C2008"/>
                </a:solidFill>
                <a:latin typeface="Times New Roman" panose="02020603050405020304" pitchFamily="18" charset="0"/>
                <a:cs typeface="Times New Roman" panose="02020603050405020304" pitchFamily="18" charset="0"/>
                <a:hlinkClick r:id="rId2"/>
              </a:rPr>
              <a:t>http://ualr.edu/chpr/graduate-programs/rehabilitation-counseling/practicum-internship/</a:t>
            </a:r>
            <a:r>
              <a:rPr lang="en-US" dirty="0" smtClean="0">
                <a:solidFill>
                  <a:srgbClr val="6C2008"/>
                </a:solidFill>
                <a:latin typeface="Times New Roman" panose="02020603050405020304" pitchFamily="18" charset="0"/>
                <a:cs typeface="Times New Roman" panose="02020603050405020304" pitchFamily="18" charset="0"/>
              </a:rPr>
              <a:t> </a:t>
            </a:r>
            <a:endParaRPr lang="en-US" dirty="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Deadlines for practicum and internship applications are as follows:</a:t>
            </a:r>
          </a:p>
          <a:p>
            <a:pPr marL="0" indent="0" fontAlgn="auto">
              <a:spcAft>
                <a:spcPts val="0"/>
              </a:spcAft>
              <a:buFont typeface="Arial" panose="020B0604020202020204" pitchFamily="34" charset="0"/>
              <a:buNone/>
              <a:defRPr/>
            </a:pPr>
            <a:r>
              <a:rPr lang="en-US" b="1" dirty="0" smtClean="0">
                <a:solidFill>
                  <a:srgbClr val="6C2008"/>
                </a:solidFill>
                <a:latin typeface="Times New Roman" panose="02020603050405020304" pitchFamily="18" charset="0"/>
                <a:cs typeface="Times New Roman" panose="02020603050405020304" pitchFamily="18" charset="0"/>
              </a:rPr>
              <a:t>			Fall </a:t>
            </a:r>
            <a:r>
              <a:rPr lang="en-US" b="1" dirty="0">
                <a:solidFill>
                  <a:srgbClr val="6C2008"/>
                </a:solidFill>
                <a:latin typeface="Times New Roman" panose="02020603050405020304" pitchFamily="18" charset="0"/>
                <a:cs typeface="Times New Roman" panose="02020603050405020304" pitchFamily="18" charset="0"/>
              </a:rPr>
              <a:t>Semester: June 15</a:t>
            </a:r>
            <a:br>
              <a:rPr lang="en-US" b="1" dirty="0">
                <a:solidFill>
                  <a:srgbClr val="6C2008"/>
                </a:solidFill>
                <a:latin typeface="Times New Roman" panose="02020603050405020304" pitchFamily="18" charset="0"/>
                <a:cs typeface="Times New Roman" panose="02020603050405020304" pitchFamily="18" charset="0"/>
              </a:rPr>
            </a:br>
            <a:r>
              <a:rPr lang="en-US" b="1" dirty="0" smtClean="0">
                <a:solidFill>
                  <a:srgbClr val="6C2008"/>
                </a:solidFill>
                <a:latin typeface="Times New Roman" panose="02020603050405020304" pitchFamily="18" charset="0"/>
                <a:cs typeface="Times New Roman" panose="02020603050405020304" pitchFamily="18" charset="0"/>
              </a:rPr>
              <a:t>			Spring </a:t>
            </a:r>
            <a:r>
              <a:rPr lang="en-US" b="1" dirty="0">
                <a:solidFill>
                  <a:srgbClr val="6C2008"/>
                </a:solidFill>
                <a:latin typeface="Times New Roman" panose="02020603050405020304" pitchFamily="18" charset="0"/>
                <a:cs typeface="Times New Roman" panose="02020603050405020304" pitchFamily="18" charset="0"/>
              </a:rPr>
              <a:t>Semester: September 15</a:t>
            </a:r>
            <a:br>
              <a:rPr lang="en-US" b="1" dirty="0">
                <a:solidFill>
                  <a:srgbClr val="6C2008"/>
                </a:solidFill>
                <a:latin typeface="Times New Roman" panose="02020603050405020304" pitchFamily="18" charset="0"/>
                <a:cs typeface="Times New Roman" panose="02020603050405020304" pitchFamily="18" charset="0"/>
              </a:rPr>
            </a:br>
            <a:r>
              <a:rPr lang="en-US" b="1" dirty="0" smtClean="0">
                <a:solidFill>
                  <a:srgbClr val="6C2008"/>
                </a:solidFill>
                <a:latin typeface="Times New Roman" panose="02020603050405020304" pitchFamily="18" charset="0"/>
                <a:cs typeface="Times New Roman" panose="02020603050405020304" pitchFamily="18" charset="0"/>
              </a:rPr>
              <a:t>			Summer </a:t>
            </a:r>
            <a:r>
              <a:rPr lang="en-US" b="1" dirty="0">
                <a:solidFill>
                  <a:srgbClr val="6C2008"/>
                </a:solidFill>
                <a:latin typeface="Times New Roman" panose="02020603050405020304" pitchFamily="18" charset="0"/>
                <a:cs typeface="Times New Roman" panose="02020603050405020304" pitchFamily="18" charset="0"/>
              </a:rPr>
              <a:t>Semester: March 15</a:t>
            </a:r>
            <a:endParaRPr lang="en-US" dirty="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endParaRPr lang="en-US" dirty="0">
              <a:solidFill>
                <a:srgbClr val="6C2008"/>
              </a:solidFill>
              <a:latin typeface="Times New Roman" panose="02020603050405020304" pitchFamily="18" charset="0"/>
              <a:cs typeface="Times New Roman" panose="02020603050405020304" pitchFamily="18" charset="0"/>
            </a:endParaRPr>
          </a:p>
        </p:txBody>
      </p:sp>
      <p:sp>
        <p:nvSpPr>
          <p:cNvPr id="2150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3000"/>
                                        <p:tgtEl>
                                          <p:spTgt spid="21506"/>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2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3">
                                            <p:txEl>
                                              <p:pRg st="1" end="1"/>
                                            </p:txEl>
                                          </p:spTgt>
                                        </p:tgtEl>
                                      </p:cBhvr>
                                    </p:animEffect>
                                  </p:childTnLst>
                                </p:cTn>
                              </p:par>
                            </p:childTnLst>
                          </p:cTn>
                        </p:par>
                        <p:par>
                          <p:cTn id="18" fill="hold">
                            <p:stCondLst>
                              <p:cond delay="9500"/>
                            </p:stCondLst>
                            <p:childTnLst>
                              <p:par>
                                <p:cTn id="19" presetID="12" presetClass="entr" presetSubtype="4" fill="hold" nodeType="afterEffect">
                                  <p:stCondLst>
                                    <p:cond delay="2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3">
                                            <p:txEl>
                                              <p:pRg st="2" end="2"/>
                                            </p:txEl>
                                          </p:spTgt>
                                        </p:tgtEl>
                                      </p:cBhvr>
                                    </p:animEffect>
                                  </p:childTnLst>
                                </p:cTn>
                              </p:par>
                            </p:childTnLst>
                          </p:cTn>
                        </p:par>
                        <p:par>
                          <p:cTn id="23" fill="hold">
                            <p:stCondLst>
                              <p:cond delay="13500"/>
                            </p:stCondLst>
                            <p:childTnLst>
                              <p:par>
                                <p:cTn id="24" presetID="12" presetClass="entr" presetSubtype="4" fill="hold" nodeType="afterEffect">
                                  <p:stCondLst>
                                    <p:cond delay="20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96863"/>
            <a:ext cx="11353800" cy="798512"/>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Licensure Process</a:t>
            </a:r>
          </a:p>
        </p:txBody>
      </p:sp>
      <p:sp>
        <p:nvSpPr>
          <p:cNvPr id="3" name="Content Placeholder 2"/>
          <p:cNvSpPr>
            <a:spLocks noGrp="1"/>
          </p:cNvSpPr>
          <p:nvPr>
            <p:ph idx="1"/>
          </p:nvPr>
        </p:nvSpPr>
        <p:spPr>
          <a:xfrm>
            <a:off x="0" y="1095375"/>
            <a:ext cx="12192000" cy="5081588"/>
          </a:xfrm>
        </p:spPr>
        <p:txBody>
          <a:bodyPr rtlCol="0">
            <a:noAutofit/>
          </a:bodyPr>
          <a:lstStyle/>
          <a:p>
            <a:pPr marL="0" indent="0" fontAlgn="auto">
              <a:spcAft>
                <a:spcPts val="0"/>
              </a:spcAft>
              <a:buFont typeface="Arial" panose="020B0604020202020204" pitchFamily="34" charset="0"/>
              <a:buNone/>
              <a:defRPr/>
            </a:pPr>
            <a:r>
              <a:rPr lang="en-US" dirty="0">
                <a:solidFill>
                  <a:srgbClr val="6C2008"/>
                </a:solidFill>
                <a:latin typeface="Times New Roman" panose="02020603050405020304" pitchFamily="18" charset="0"/>
                <a:cs typeface="Times New Roman" panose="02020603050405020304" pitchFamily="18" charset="0"/>
              </a:rPr>
              <a:t>For students or graduates of our UALR Master of Arts in Rehabilitation Counseling program who want to become licensed counselors in Arkansas, here’s a brief summary of the process:</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Applicants need 60 total hours.</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Specific core curriculum content must be covered. Attached is a list of our UALR Rehabilitation Counseling courses that meet Arkansas Counselor Licensure requirements. More information and the license application are available at the Arkansas Board of Examiners in Counseling (ABEC) website at </a:t>
            </a:r>
            <a:r>
              <a:rPr lang="en-US" u="sng" dirty="0" smtClean="0">
                <a:solidFill>
                  <a:srgbClr val="6C2008"/>
                </a:solidFill>
                <a:latin typeface="Times New Roman" panose="02020603050405020304" pitchFamily="18" charset="0"/>
                <a:cs typeface="Times New Roman" panose="02020603050405020304" pitchFamily="18" charset="0"/>
                <a:hlinkClick r:id="rId2"/>
              </a:rPr>
              <a:t>http://www.abec.myarkansas.net/</a:t>
            </a:r>
            <a:r>
              <a:rPr lang="en-US" dirty="0" smtClean="0">
                <a:solidFill>
                  <a:srgbClr val="6C2008"/>
                </a:solidFill>
                <a:latin typeface="Times New Roman" panose="02020603050405020304" pitchFamily="18" charset="0"/>
                <a:cs typeface="Times New Roman" panose="02020603050405020304" pitchFamily="18" charset="0"/>
              </a:rPr>
              <a:t>. </a:t>
            </a:r>
          </a:p>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After </a:t>
            </a:r>
            <a:r>
              <a:rPr lang="en-US" dirty="0">
                <a:solidFill>
                  <a:srgbClr val="6C2008"/>
                </a:solidFill>
                <a:latin typeface="Times New Roman" panose="02020603050405020304" pitchFamily="18" charset="0"/>
                <a:cs typeface="Times New Roman" panose="02020603050405020304" pitchFamily="18" charset="0"/>
              </a:rPr>
              <a:t>the application is made and all application requirements are met, the applicant can register to take the National Counselor Examination (NCE</a:t>
            </a:r>
            <a:r>
              <a:rPr lang="en-US" dirty="0" smtClean="0">
                <a:solidFill>
                  <a:srgbClr val="6C2008"/>
                </a:solidFill>
                <a:latin typeface="Times New Roman" panose="02020603050405020304" pitchFamily="18" charset="0"/>
                <a:cs typeface="Times New Roman" panose="02020603050405020304" pitchFamily="18" charset="0"/>
              </a:rPr>
              <a:t>).</a:t>
            </a:r>
            <a:endParaRPr lang="en-US" dirty="0">
              <a:solidFill>
                <a:srgbClr val="6C2008"/>
              </a:solidFill>
              <a:latin typeface="Times New Roman" panose="02020603050405020304" pitchFamily="18" charset="0"/>
              <a:cs typeface="Times New Roman" panose="02020603050405020304" pitchFamily="18" charset="0"/>
            </a:endParaRPr>
          </a:p>
        </p:txBody>
      </p:sp>
      <p:sp>
        <p:nvSpPr>
          <p:cNvPr id="225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3000"/>
                                        <p:tgtEl>
                                          <p:spTgt spid="22530"/>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1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3">
                                            <p:txEl>
                                              <p:pRg st="1" end="1"/>
                                            </p:txEl>
                                          </p:spTgt>
                                        </p:tgtEl>
                                      </p:cBhvr>
                                    </p:animEffect>
                                  </p:childTnLst>
                                </p:cTn>
                              </p:par>
                            </p:childTnLst>
                          </p:cTn>
                        </p:par>
                        <p:par>
                          <p:cTn id="18" fill="hold">
                            <p:stCondLst>
                              <p:cond delay="8500"/>
                            </p:stCondLst>
                            <p:childTnLst>
                              <p:par>
                                <p:cTn id="19" presetID="12" presetClass="entr" presetSubtype="4" fill="hold"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3">
                                            <p:txEl>
                                              <p:pRg st="2" end="2"/>
                                            </p:txEl>
                                          </p:spTgt>
                                        </p:tgtEl>
                                      </p:cBhvr>
                                    </p:animEffect>
                                  </p:childTnLst>
                                </p:cTn>
                              </p:par>
                            </p:childTnLst>
                          </p:cTn>
                        </p:par>
                        <p:par>
                          <p:cTn id="23" fill="hold">
                            <p:stCondLst>
                              <p:cond delay="11500"/>
                            </p:stCondLst>
                            <p:childTnLst>
                              <p:par>
                                <p:cTn id="24" presetID="12" presetClass="entr" presetSubtype="4" fill="hold" nodeType="afterEffect">
                                  <p:stCondLst>
                                    <p:cond delay="10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96863"/>
            <a:ext cx="11353800" cy="798512"/>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Licensure Process</a:t>
            </a:r>
          </a:p>
        </p:txBody>
      </p:sp>
      <p:sp>
        <p:nvSpPr>
          <p:cNvPr id="3" name="Content Placeholder 2"/>
          <p:cNvSpPr>
            <a:spLocks noGrp="1"/>
          </p:cNvSpPr>
          <p:nvPr>
            <p:ph idx="1"/>
          </p:nvPr>
        </p:nvSpPr>
        <p:spPr>
          <a:xfrm>
            <a:off x="0" y="1095375"/>
            <a:ext cx="12192000" cy="5081588"/>
          </a:xfrm>
        </p:spPr>
        <p:txBody>
          <a:bodyPr rtlCol="0">
            <a:noAutofit/>
          </a:bodyPr>
          <a:lstStyle/>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If </a:t>
            </a:r>
            <a:r>
              <a:rPr lang="en-US" dirty="0">
                <a:solidFill>
                  <a:srgbClr val="6C2008"/>
                </a:solidFill>
                <a:latin typeface="Times New Roman" panose="02020603050405020304" pitchFamily="18" charset="0"/>
                <a:cs typeface="Times New Roman" panose="02020603050405020304" pitchFamily="18" charset="0"/>
              </a:rPr>
              <a:t>a passing score is obtained on the NCE, the applicant is scheduled for an oral examination before the Arkansas Board of Examiners in Counseling (ABEC).</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If the oral interview with ABEC is successful, the applicant becomes a Licensed Associate Counselor (LAC).</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LACs must practice under supervision by an ABEC-approved LPC supervisor for 3000 client contact hours.</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After 3000 hours, the LAC becomes a Licensed Professional Counselor (LPC). LPCs can practice independently in Arkansas and have privileged communication protection under Arkansas law.</a:t>
            </a:r>
          </a:p>
          <a:p>
            <a:pPr marL="0" indent="0" fontAlgn="auto">
              <a:spcAft>
                <a:spcPts val="0"/>
              </a:spcAft>
              <a:buFont typeface="Arial" panose="020B0604020202020204" pitchFamily="34" charset="0"/>
              <a:buNone/>
              <a:defRPr/>
            </a:pPr>
            <a:r>
              <a:rPr lang="en-US" dirty="0">
                <a:solidFill>
                  <a:srgbClr val="6C2008"/>
                </a:solidFill>
                <a:latin typeface="Times New Roman" panose="02020603050405020304" pitchFamily="18" charset="0"/>
                <a:cs typeface="Times New Roman" panose="02020603050405020304" pitchFamily="18" charset="0"/>
              </a:rPr>
              <a:t>Students or graduates in other states </a:t>
            </a:r>
            <a:r>
              <a:rPr lang="en-US" dirty="0" smtClean="0">
                <a:solidFill>
                  <a:srgbClr val="6C2008"/>
                </a:solidFill>
                <a:latin typeface="Times New Roman" panose="02020603050405020304" pitchFamily="18" charset="0"/>
                <a:cs typeface="Times New Roman" panose="02020603050405020304" pitchFamily="18" charset="0"/>
              </a:rPr>
              <a:t>should contact </a:t>
            </a:r>
            <a:r>
              <a:rPr lang="en-US" dirty="0">
                <a:solidFill>
                  <a:srgbClr val="6C2008"/>
                </a:solidFill>
                <a:latin typeface="Times New Roman" panose="02020603050405020304" pitchFamily="18" charset="0"/>
                <a:cs typeface="Times New Roman" panose="02020603050405020304" pitchFamily="18" charset="0"/>
              </a:rPr>
              <a:t>the state licensing board that governs your state </a:t>
            </a:r>
            <a:r>
              <a:rPr lang="en-US" dirty="0" smtClean="0">
                <a:solidFill>
                  <a:srgbClr val="6C2008"/>
                </a:solidFill>
                <a:latin typeface="Times New Roman" panose="02020603050405020304" pitchFamily="18" charset="0"/>
                <a:cs typeface="Times New Roman" panose="02020603050405020304" pitchFamily="18" charset="0"/>
              </a:rPr>
              <a:t>requirements.</a:t>
            </a:r>
            <a:endParaRPr lang="en-US" dirty="0">
              <a:solidFill>
                <a:srgbClr val="6C2008"/>
              </a:solidFill>
              <a:latin typeface="Times New Roman" panose="02020603050405020304" pitchFamily="18" charset="0"/>
              <a:cs typeface="Times New Roman" panose="02020603050405020304" pitchFamily="18" charset="0"/>
            </a:endParaRPr>
          </a:p>
        </p:txBody>
      </p:sp>
      <p:sp>
        <p:nvSpPr>
          <p:cNvPr id="225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extLst>
      <p:ext uri="{BB962C8B-B14F-4D97-AF65-F5344CB8AC3E}">
        <p14:creationId xmlns:p14="http://schemas.microsoft.com/office/powerpoint/2010/main" val="259824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3000"/>
                                        <p:tgtEl>
                                          <p:spTgt spid="22530"/>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1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3">
                                            <p:txEl>
                                              <p:pRg st="1" end="1"/>
                                            </p:txEl>
                                          </p:spTgt>
                                        </p:tgtEl>
                                      </p:cBhvr>
                                    </p:animEffect>
                                  </p:childTnLst>
                                </p:cTn>
                              </p:par>
                            </p:childTnLst>
                          </p:cTn>
                        </p:par>
                        <p:par>
                          <p:cTn id="18" fill="hold">
                            <p:stCondLst>
                              <p:cond delay="8500"/>
                            </p:stCondLst>
                            <p:childTnLst>
                              <p:par>
                                <p:cTn id="19" presetID="12" presetClass="entr" presetSubtype="4" fill="hold"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3">
                                            <p:txEl>
                                              <p:pRg st="2" end="2"/>
                                            </p:txEl>
                                          </p:spTgt>
                                        </p:tgtEl>
                                      </p:cBhvr>
                                    </p:animEffect>
                                  </p:childTnLst>
                                </p:cTn>
                              </p:par>
                            </p:childTnLst>
                          </p:cTn>
                        </p:par>
                        <p:par>
                          <p:cTn id="23" fill="hold">
                            <p:stCondLst>
                              <p:cond delay="11500"/>
                            </p:stCondLst>
                            <p:childTnLst>
                              <p:par>
                                <p:cTn id="24" presetID="12" presetClass="entr" presetSubtype="4" fill="hold" nodeType="afterEffect">
                                  <p:stCondLst>
                                    <p:cond delay="10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3">
                                            <p:txEl>
                                              <p:pRg st="3" end="3"/>
                                            </p:txEl>
                                          </p:spTgt>
                                        </p:tgtEl>
                                      </p:cBhvr>
                                    </p:animEffect>
                                  </p:childTnLst>
                                </p:cTn>
                              </p:par>
                            </p:childTnLst>
                          </p:cTn>
                        </p:par>
                        <p:par>
                          <p:cTn id="28" fill="hold">
                            <p:stCondLst>
                              <p:cond delay="14500"/>
                            </p:stCondLst>
                            <p:childTnLst>
                              <p:par>
                                <p:cTn id="29" presetID="12" presetClass="entr" presetSubtype="4" fill="hold"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7703"/>
            <a:ext cx="10515600" cy="1325563"/>
          </a:xfrm>
        </p:spPr>
        <p:txBody>
          <a:bodyPr/>
          <a:lstStyle/>
          <a:p>
            <a:r>
              <a:rPr lang="en-US" dirty="0" smtClean="0">
                <a:solidFill>
                  <a:srgbClr val="6C2008"/>
                </a:solidFill>
                <a:latin typeface="Times New Roman" panose="02020603050405020304" pitchFamily="18" charset="0"/>
                <a:cs typeface="Times New Roman" panose="02020603050405020304" pitchFamily="18" charset="0"/>
              </a:rPr>
              <a:t>Navigating the slide show</a:t>
            </a:r>
            <a:endParaRPr lang="en-US" dirty="0">
              <a:solidFill>
                <a:srgbClr val="6C2008"/>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28299"/>
            <a:ext cx="12192000" cy="4948664"/>
          </a:xfrm>
        </p:spPr>
        <p:txBody>
          <a:bodyPr/>
          <a:lstStyle/>
          <a:p>
            <a:r>
              <a:rPr lang="en-US" dirty="0" smtClean="0">
                <a:solidFill>
                  <a:srgbClr val="6C2008"/>
                </a:solidFill>
                <a:latin typeface="Times New Roman" panose="02020603050405020304" pitchFamily="18" charset="0"/>
                <a:cs typeface="Times New Roman" panose="02020603050405020304" pitchFamily="18" charset="0"/>
              </a:rPr>
              <a:t>In order to allow you to set your own pace, click on the </a:t>
            </a:r>
            <a:r>
              <a:rPr lang="en-US" dirty="0" smtClean="0">
                <a:solidFill>
                  <a:srgbClr val="6C2008"/>
                </a:solidFill>
                <a:latin typeface="Times New Roman" panose="02020603050405020304" pitchFamily="18" charset="0"/>
                <a:cs typeface="Times New Roman" panose="02020603050405020304" pitchFamily="18" charset="0"/>
              </a:rPr>
              <a:t>left keypad or mouse             </a:t>
            </a:r>
            <a:r>
              <a:rPr lang="en-US" dirty="0" smtClean="0">
                <a:solidFill>
                  <a:srgbClr val="6C2008"/>
                </a:solidFill>
                <a:latin typeface="Times New Roman" panose="02020603050405020304" pitchFamily="18" charset="0"/>
                <a:cs typeface="Times New Roman" panose="02020603050405020304" pitchFamily="18" charset="0"/>
              </a:rPr>
              <a:t>button when you are ready to go to the next slide.</a:t>
            </a:r>
          </a:p>
          <a:p>
            <a:r>
              <a:rPr lang="en-US" dirty="0" smtClean="0">
                <a:solidFill>
                  <a:srgbClr val="6C2008"/>
                </a:solidFill>
                <a:latin typeface="Times New Roman" panose="02020603050405020304" pitchFamily="18" charset="0"/>
                <a:cs typeface="Times New Roman" panose="02020603050405020304" pitchFamily="18" charset="0"/>
              </a:rPr>
              <a:t>All slides have built-in automation to enhance the presentation of the material.</a:t>
            </a:r>
          </a:p>
          <a:p>
            <a:r>
              <a:rPr lang="en-US" dirty="0" smtClean="0">
                <a:solidFill>
                  <a:srgbClr val="6C2008"/>
                </a:solidFill>
                <a:latin typeface="Times New Roman" panose="02020603050405020304" pitchFamily="18" charset="0"/>
                <a:cs typeface="Times New Roman" panose="02020603050405020304" pitchFamily="18" charset="0"/>
              </a:rPr>
              <a:t>Some slides have embedded Hyperlinks. These are shown in blue, such as at the bottom of this page. Clicking on these will take you to the additional information. You can return to the presentation by closing that window.</a:t>
            </a:r>
          </a:p>
          <a:p>
            <a:r>
              <a:rPr lang="en-US" dirty="0" smtClean="0">
                <a:solidFill>
                  <a:srgbClr val="6C2008"/>
                </a:solidFill>
                <a:latin typeface="Times New Roman" panose="02020603050405020304" pitchFamily="18" charset="0"/>
                <a:cs typeface="Times New Roman" panose="02020603050405020304" pitchFamily="18" charset="0"/>
              </a:rPr>
              <a:t>If you have difficulty with the Hyperlinks, be sure that your browser is set to allow popups from ualr.edu. If you need more assistance, contact the IT Support Staff at </a:t>
            </a:r>
            <a:r>
              <a:rPr lang="en-US" dirty="0" smtClean="0">
                <a:solidFill>
                  <a:srgbClr val="6C2008"/>
                </a:solidFill>
                <a:latin typeface="Times New Roman" panose="02020603050405020304" pitchFamily="18" charset="0"/>
                <a:cs typeface="Times New Roman" panose="02020603050405020304" pitchFamily="18" charset="0"/>
                <a:hlinkClick r:id="rId2"/>
              </a:rPr>
              <a:t>http://ualr.edu/itservices/help/</a:t>
            </a:r>
            <a:r>
              <a:rPr lang="en-US" dirty="0" smtClean="0">
                <a:solidFill>
                  <a:srgbClr val="6C2008"/>
                </a:solidFill>
                <a:latin typeface="Times New Roman" panose="02020603050405020304" pitchFamily="18" charset="0"/>
                <a:cs typeface="Times New Roman" panose="02020603050405020304" pitchFamily="18" charset="0"/>
              </a:rPr>
              <a:t>.</a:t>
            </a:r>
          </a:p>
          <a:p>
            <a:pPr marL="0" indent="0">
              <a:buNone/>
            </a:pPr>
            <a:endParaRPr lang="en-US" dirty="0">
              <a:solidFill>
                <a:srgbClr val="6C2008"/>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93798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1" dur="2000"/>
                                        <p:tgtEl>
                                          <p:spTgt spid="3">
                                            <p:txEl>
                                              <p:pRg st="0" end="0"/>
                                            </p:txEl>
                                          </p:spTgt>
                                        </p:tgtEl>
                                      </p:cBhvr>
                                    </p:animEffect>
                                  </p:childTnLst>
                                </p:cTn>
                              </p:par>
                            </p:childTnLst>
                          </p:cTn>
                        </p:par>
                        <p:par>
                          <p:cTn id="12" fill="hold">
                            <p:stCondLst>
                              <p:cond delay="3000"/>
                            </p:stCondLst>
                            <p:childTnLst>
                              <p:par>
                                <p:cTn id="13" presetID="12" presetClass="entr" presetSubtype="4" fill="hold" nodeType="afterEffect">
                                  <p:stCondLst>
                                    <p:cond delay="15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6" dur="2000"/>
                                        <p:tgtEl>
                                          <p:spTgt spid="3">
                                            <p:txEl>
                                              <p:pRg st="1" end="1"/>
                                            </p:txEl>
                                          </p:spTgt>
                                        </p:tgtEl>
                                      </p:cBhvr>
                                    </p:animEffect>
                                  </p:childTnLst>
                                </p:cTn>
                              </p:par>
                            </p:childTnLst>
                          </p:cTn>
                        </p:par>
                        <p:par>
                          <p:cTn id="17" fill="hold">
                            <p:stCondLst>
                              <p:cond delay="6500"/>
                            </p:stCondLst>
                            <p:childTnLst>
                              <p:par>
                                <p:cTn id="18" presetID="12" presetClass="entr" presetSubtype="4" fill="hold" nodeType="afterEffect">
                                  <p:stCondLst>
                                    <p:cond delay="150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1" dur="2000"/>
                                        <p:tgtEl>
                                          <p:spTgt spid="3">
                                            <p:txEl>
                                              <p:pRg st="2" end="2"/>
                                            </p:txEl>
                                          </p:spTgt>
                                        </p:tgtEl>
                                      </p:cBhvr>
                                    </p:animEffect>
                                  </p:childTnLst>
                                </p:cTn>
                              </p:par>
                            </p:childTnLst>
                          </p:cTn>
                        </p:par>
                        <p:par>
                          <p:cTn id="22" fill="hold">
                            <p:stCondLst>
                              <p:cond delay="10000"/>
                            </p:stCondLst>
                            <p:childTnLst>
                              <p:par>
                                <p:cTn id="23" presetID="12" presetClass="entr" presetSubtype="4" fill="hold" nodeType="afterEffect">
                                  <p:stCondLst>
                                    <p:cond delay="150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282575"/>
            <a:ext cx="11353800" cy="992188"/>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Tuition and Fees</a:t>
            </a:r>
          </a:p>
        </p:txBody>
      </p:sp>
      <p:sp>
        <p:nvSpPr>
          <p:cNvPr id="23555" name="Content Placeholder 2"/>
          <p:cNvSpPr>
            <a:spLocks noGrp="1"/>
          </p:cNvSpPr>
          <p:nvPr>
            <p:ph idx="1"/>
          </p:nvPr>
        </p:nvSpPr>
        <p:spPr>
          <a:xfrm>
            <a:off x="0" y="1274763"/>
            <a:ext cx="12192000" cy="49022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UALR’s tuition and fee costs for web-based courses for Rehabilitation Counseling, and the Post-Masters Certificate, will be the in-state tuition rate plus fees for Arkansas residents and students residing in the contiguous states.</a:t>
            </a:r>
          </a:p>
          <a:p>
            <a:r>
              <a:rPr lang="en-US" altLang="en-US" dirty="0" smtClean="0">
                <a:solidFill>
                  <a:srgbClr val="6C2008"/>
                </a:solidFill>
                <a:latin typeface="Times New Roman" panose="02020603050405020304" pitchFamily="18" charset="0"/>
                <a:cs typeface="Times New Roman" panose="02020603050405020304" pitchFamily="18" charset="0"/>
              </a:rPr>
              <a:t>Out-of-state tuition rate plus fees will be charged for students whose legal residence is outside the state of Arkansas or the contiguous states.  </a:t>
            </a:r>
          </a:p>
          <a:p>
            <a:r>
              <a:rPr lang="en-US" altLang="en-US" dirty="0" smtClean="0">
                <a:solidFill>
                  <a:srgbClr val="6C2008"/>
                </a:solidFill>
                <a:latin typeface="Times New Roman" panose="02020603050405020304" pitchFamily="18" charset="0"/>
                <a:cs typeface="Times New Roman" panose="02020603050405020304" pitchFamily="18" charset="0"/>
              </a:rPr>
              <a:t>For the most accurate and comprehensive tuition and fee information, visit </a:t>
            </a:r>
            <a:r>
              <a:rPr lang="en-US" altLang="en-US" dirty="0" smtClean="0">
                <a:solidFill>
                  <a:srgbClr val="6C2008"/>
                </a:solidFill>
                <a:latin typeface="Times New Roman" panose="02020603050405020304" pitchFamily="18" charset="0"/>
                <a:cs typeface="Times New Roman" panose="02020603050405020304" pitchFamily="18" charset="0"/>
                <a:hlinkClick r:id="rId2"/>
              </a:rPr>
              <a:t>http://ualr.edu/bursar/home/tuitionandfees/graduatetuitionfees/</a:t>
            </a:r>
            <a:endParaRPr lang="en-US" altLang="en-US" dirty="0" smtClean="0">
              <a:solidFill>
                <a:srgbClr val="6C2008"/>
              </a:solidFill>
              <a:latin typeface="Times New Roman" panose="02020603050405020304" pitchFamily="18" charset="0"/>
              <a:cs typeface="Times New Roman" panose="02020603050405020304" pitchFamily="18" charset="0"/>
            </a:endParaRPr>
          </a:p>
          <a:p>
            <a:endParaRPr lang="en-US" altLang="en-US" dirty="0" smtClean="0">
              <a:solidFill>
                <a:srgbClr val="6C2008"/>
              </a:solidFill>
              <a:latin typeface="Times New Roman" panose="02020603050405020304" pitchFamily="18" charset="0"/>
              <a:cs typeface="Times New Roman" panose="02020603050405020304" pitchFamily="18" charset="0"/>
            </a:endParaRPr>
          </a:p>
        </p:txBody>
      </p:sp>
      <p:sp>
        <p:nvSpPr>
          <p:cNvPr id="2355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3000"/>
                                        <p:tgtEl>
                                          <p:spTgt spid="23554"/>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23555">
                                            <p:txEl>
                                              <p:pRg st="0" end="0"/>
                                            </p:txEl>
                                          </p:spTgt>
                                        </p:tgtEl>
                                        <p:attrNameLst>
                                          <p:attrName>style.visibility</p:attrName>
                                        </p:attrNameLst>
                                      </p:cBhvr>
                                      <p:to>
                                        <p:strVal val="visible"/>
                                      </p:to>
                                    </p:set>
                                    <p:anim calcmode="lin" valueType="num">
                                      <p:cBhvr additive="base">
                                        <p:cTn id="11" dur="2000"/>
                                        <p:tgtEl>
                                          <p:spTgt spid="23555">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23555">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1000"/>
                                  </p:stCondLst>
                                  <p:childTnLst>
                                    <p:set>
                                      <p:cBhvr>
                                        <p:cTn id="15" dur="1" fill="hold">
                                          <p:stCondLst>
                                            <p:cond delay="0"/>
                                          </p:stCondLst>
                                        </p:cTn>
                                        <p:tgtEl>
                                          <p:spTgt spid="23555">
                                            <p:txEl>
                                              <p:pRg st="1" end="1"/>
                                            </p:txEl>
                                          </p:spTgt>
                                        </p:tgtEl>
                                        <p:attrNameLst>
                                          <p:attrName>style.visibility</p:attrName>
                                        </p:attrNameLst>
                                      </p:cBhvr>
                                      <p:to>
                                        <p:strVal val="visible"/>
                                      </p:to>
                                    </p:set>
                                    <p:anim calcmode="lin" valueType="num">
                                      <p:cBhvr additive="base">
                                        <p:cTn id="16" dur="2000"/>
                                        <p:tgtEl>
                                          <p:spTgt spid="23555">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23555">
                                            <p:txEl>
                                              <p:pRg st="1" end="1"/>
                                            </p:txEl>
                                          </p:spTgt>
                                        </p:tgtEl>
                                      </p:cBhvr>
                                    </p:animEffect>
                                  </p:childTnLst>
                                </p:cTn>
                              </p:par>
                            </p:childTnLst>
                          </p:cTn>
                        </p:par>
                        <p:par>
                          <p:cTn id="18" fill="hold">
                            <p:stCondLst>
                              <p:cond delay="8500"/>
                            </p:stCondLst>
                            <p:childTnLst>
                              <p:par>
                                <p:cTn id="19" presetID="12" presetClass="entr" presetSubtype="4" fill="hold" nodeType="afterEffect">
                                  <p:stCondLst>
                                    <p:cond delay="1000"/>
                                  </p:stCondLst>
                                  <p:childTnLst>
                                    <p:set>
                                      <p:cBhvr>
                                        <p:cTn id="20" dur="1" fill="hold">
                                          <p:stCondLst>
                                            <p:cond delay="0"/>
                                          </p:stCondLst>
                                        </p:cTn>
                                        <p:tgtEl>
                                          <p:spTgt spid="23555">
                                            <p:txEl>
                                              <p:pRg st="2" end="2"/>
                                            </p:txEl>
                                          </p:spTgt>
                                        </p:tgtEl>
                                        <p:attrNameLst>
                                          <p:attrName>style.visibility</p:attrName>
                                        </p:attrNameLst>
                                      </p:cBhvr>
                                      <p:to>
                                        <p:strVal val="visible"/>
                                      </p:to>
                                    </p:set>
                                    <p:anim calcmode="lin" valueType="num">
                                      <p:cBhvr additive="base">
                                        <p:cTn id="21" dur="2000"/>
                                        <p:tgtEl>
                                          <p:spTgt spid="23555">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96863"/>
            <a:ext cx="11353800" cy="9144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Technical Requirements</a:t>
            </a:r>
          </a:p>
        </p:txBody>
      </p:sp>
      <p:sp>
        <p:nvSpPr>
          <p:cNvPr id="2457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
        <p:nvSpPr>
          <p:cNvPr id="6" name="Content Placeholder 5"/>
          <p:cNvSpPr>
            <a:spLocks noGrp="1"/>
          </p:cNvSpPr>
          <p:nvPr>
            <p:ph idx="1"/>
          </p:nvPr>
        </p:nvSpPr>
        <p:spPr>
          <a:xfrm>
            <a:off x="0" y="1211263"/>
            <a:ext cx="12192000" cy="4965700"/>
          </a:xfrm>
        </p:spPr>
        <p:txBody>
          <a:bodyPr rtlCol="0">
            <a:normAutofit/>
          </a:bodyPr>
          <a:lstStyle/>
          <a:p>
            <a:pPr marL="0" indent="0" fontAlgn="auto">
              <a:spcAft>
                <a:spcPts val="0"/>
              </a:spcAft>
              <a:buFont typeface="Arial" panose="020B0604020202020204" pitchFamily="34" charset="0"/>
              <a:buNone/>
              <a:defRPr/>
            </a:pPr>
            <a:r>
              <a:rPr lang="en-US" b="1" dirty="0">
                <a:solidFill>
                  <a:srgbClr val="6C2008"/>
                </a:solidFill>
                <a:latin typeface="Times New Roman" panose="02020603050405020304" pitchFamily="18" charset="0"/>
                <a:cs typeface="Times New Roman" panose="02020603050405020304" pitchFamily="18" charset="0"/>
              </a:rPr>
              <a:t>E-Mail Application</a:t>
            </a:r>
            <a:endParaRPr lang="en-US" dirty="0">
              <a:solidFill>
                <a:srgbClr val="6C2008"/>
              </a:solidFill>
              <a:latin typeface="Times New Roman" panose="02020603050405020304" pitchFamily="18" charset="0"/>
              <a:cs typeface="Times New Roman" panose="02020603050405020304" pitchFamily="18" charset="0"/>
            </a:endParaRPr>
          </a:p>
          <a:p>
            <a:pPr marL="0" indent="0" fontAlgn="auto">
              <a:spcAft>
                <a:spcPts val="0"/>
              </a:spcAft>
              <a:buNone/>
              <a:defRPr/>
            </a:pPr>
            <a:r>
              <a:rPr lang="en-US" dirty="0">
                <a:solidFill>
                  <a:srgbClr val="6C2008"/>
                </a:solidFill>
                <a:latin typeface="Times New Roman" panose="02020603050405020304" pitchFamily="18" charset="0"/>
                <a:cs typeface="Times New Roman" panose="02020603050405020304" pitchFamily="18" charset="0"/>
              </a:rPr>
              <a:t>Check your UALR e-mail regularly for official communication from the university and the program</a:t>
            </a:r>
            <a:r>
              <a:rPr lang="en-US" dirty="0" smtClean="0">
                <a:solidFill>
                  <a:srgbClr val="6C2008"/>
                </a:solidFill>
                <a:latin typeface="Times New Roman" panose="02020603050405020304" pitchFamily="18" charset="0"/>
                <a:cs typeface="Times New Roman" panose="02020603050405020304" pitchFamily="18" charset="0"/>
              </a:rPr>
              <a:t>. This will probably be the most frequently used method of communication from the University and the program to you. It will also probably be the best way for you to contact any UALR offices or staff.</a:t>
            </a:r>
          </a:p>
          <a:p>
            <a:pPr marL="0" indent="0" fontAlgn="auto">
              <a:spcAft>
                <a:spcPts val="0"/>
              </a:spcAft>
              <a:buNone/>
              <a:defRPr/>
            </a:pPr>
            <a:r>
              <a:rPr lang="en-US" dirty="0" smtClean="0">
                <a:solidFill>
                  <a:srgbClr val="6C2008"/>
                </a:solidFill>
                <a:latin typeface="Times New Roman" panose="02020603050405020304" pitchFamily="18" charset="0"/>
                <a:cs typeface="Times New Roman" panose="02020603050405020304" pitchFamily="18" charset="0"/>
              </a:rPr>
              <a:t>By the way – in order to expedite things, please do the following </a:t>
            </a:r>
            <a:r>
              <a:rPr lang="en-US" b="1" u="sng" dirty="0" smtClean="0">
                <a:solidFill>
                  <a:srgbClr val="6C2008"/>
                </a:solidFill>
                <a:latin typeface="Times New Roman" panose="02020603050405020304" pitchFamily="18" charset="0"/>
                <a:cs typeface="Times New Roman" panose="02020603050405020304" pitchFamily="18" charset="0"/>
              </a:rPr>
              <a:t>religiously</a:t>
            </a:r>
            <a:r>
              <a:rPr lang="en-US" dirty="0" smtClean="0">
                <a:solidFill>
                  <a:srgbClr val="6C2008"/>
                </a:solidFill>
                <a:latin typeface="Times New Roman" panose="02020603050405020304" pitchFamily="18" charset="0"/>
                <a:cs typeface="Times New Roman" panose="02020603050405020304" pitchFamily="18" charset="0"/>
              </a:rPr>
              <a:t> – ALWAYS INCLUDE YOUR NAME (THE ONE UNDER WHICH YOU ARE REGISTERED), T NUMBER, SPECIFIC CLASS, AND A GOOD DAYTIME PHONE NUMBER.</a:t>
            </a:r>
            <a:endParaRPr lang="en-US" dirty="0">
              <a:solidFill>
                <a:srgbClr val="6C2008"/>
              </a:solidFill>
              <a:latin typeface="Times New Roman" panose="02020603050405020304" pitchFamily="18" charset="0"/>
              <a:cs typeface="Times New Roman" panose="02020603050405020304" pitchFamily="18" charset="0"/>
            </a:endParaRPr>
          </a:p>
          <a:p>
            <a:pPr marL="0" indent="0" fontAlgn="auto">
              <a:spcAft>
                <a:spcPts val="0"/>
              </a:spcAft>
              <a:buNone/>
              <a:defRPr/>
            </a:pPr>
            <a:r>
              <a:rPr lang="en-US" dirty="0">
                <a:solidFill>
                  <a:srgbClr val="6C2008"/>
                </a:solidFill>
                <a:latin typeface="Times New Roman" panose="02020603050405020304" pitchFamily="18" charset="0"/>
                <a:cs typeface="Times New Roman" panose="02020603050405020304" pitchFamily="18" charset="0"/>
              </a:rPr>
              <a:t> </a:t>
            </a:r>
          </a:p>
          <a:p>
            <a:pPr marL="0" indent="0" fontAlgn="auto">
              <a:spcAft>
                <a:spcPts val="0"/>
              </a:spcAft>
              <a:buFont typeface="Arial" panose="020B0604020202020204" pitchFamily="34" charset="0"/>
              <a:buNone/>
              <a:defRPr/>
            </a:pPr>
            <a:r>
              <a:rPr lang="en-US" sz="2000" dirty="0" smtClean="0">
                <a:solidFill>
                  <a:srgbClr val="6C2008"/>
                </a:solidFill>
                <a:latin typeface="Times New Roman" panose="02020603050405020304" pitchFamily="18" charset="0"/>
                <a:cs typeface="Times New Roman" panose="02020603050405020304" pitchFamily="18" charset="0"/>
              </a:rPr>
              <a:t>.</a:t>
            </a:r>
            <a:endParaRPr lang="en-US" sz="2000" dirty="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endParaRPr lang="en-US" sz="2000" dirty="0">
              <a:solidFill>
                <a:srgbClr val="6C2008"/>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3000"/>
                                        <p:tgtEl>
                                          <p:spTgt spid="24578"/>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6">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50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1" end="1"/>
                                            </p:txEl>
                                          </p:spTgt>
                                        </p:tgtEl>
                                      </p:cBhvr>
                                    </p:animEffect>
                                  </p:childTnLst>
                                </p:cTn>
                              </p:par>
                            </p:childTnLst>
                          </p:cTn>
                        </p:par>
                        <p:par>
                          <p:cTn id="18" fill="hold">
                            <p:stCondLst>
                              <p:cond delay="8000"/>
                            </p:stCondLst>
                            <p:childTnLst>
                              <p:par>
                                <p:cTn id="19" presetID="12" presetClass="entr" presetSubtype="4" fill="hold" nodeType="afterEffect">
                                  <p:stCondLst>
                                    <p:cond delay="50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20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6">
                                            <p:txEl>
                                              <p:pRg st="2" end="2"/>
                                            </p:txEl>
                                          </p:spTgt>
                                        </p:tgtEl>
                                      </p:cBhvr>
                                    </p:animEffect>
                                  </p:childTnLst>
                                </p:cTn>
                              </p:par>
                            </p:childTnLst>
                          </p:cTn>
                        </p:par>
                        <p:par>
                          <p:cTn id="23" fill="hold">
                            <p:stCondLst>
                              <p:cond delay="10500"/>
                            </p:stCondLst>
                            <p:childTnLst>
                              <p:par>
                                <p:cTn id="24" presetID="12" presetClass="entr" presetSubtype="4" fill="hold" nodeType="afterEffect">
                                  <p:stCondLst>
                                    <p:cond delay="500"/>
                                  </p:stCondLst>
                                  <p:childTnLst>
                                    <p:set>
                                      <p:cBhvr>
                                        <p:cTn id="25" dur="1" fill="hold">
                                          <p:stCondLst>
                                            <p:cond delay="0"/>
                                          </p:stCondLst>
                                        </p:cTn>
                                        <p:tgtEl>
                                          <p:spTgt spid="6">
                                            <p:txEl>
                                              <p:pRg st="4" end="4"/>
                                            </p:txEl>
                                          </p:spTgt>
                                        </p:tgtEl>
                                        <p:attrNameLst>
                                          <p:attrName>style.visibility</p:attrName>
                                        </p:attrNameLst>
                                      </p:cBhvr>
                                      <p:to>
                                        <p:strVal val="visible"/>
                                      </p:to>
                                    </p:set>
                                    <p:anim calcmode="lin" valueType="num">
                                      <p:cBhvr additive="base">
                                        <p:cTn id="26" dur="20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96863"/>
            <a:ext cx="11353800" cy="9144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Technical Requirements</a:t>
            </a:r>
          </a:p>
        </p:txBody>
      </p:sp>
      <p:sp>
        <p:nvSpPr>
          <p:cNvPr id="2457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
        <p:nvSpPr>
          <p:cNvPr id="6" name="Content Placeholder 5"/>
          <p:cNvSpPr>
            <a:spLocks noGrp="1"/>
          </p:cNvSpPr>
          <p:nvPr>
            <p:ph idx="1"/>
          </p:nvPr>
        </p:nvSpPr>
        <p:spPr>
          <a:xfrm>
            <a:off x="0" y="1211263"/>
            <a:ext cx="12192000" cy="4965700"/>
          </a:xfrm>
        </p:spPr>
        <p:txBody>
          <a:bodyPr rtlCol="0">
            <a:normAutofit/>
          </a:bodyPr>
          <a:lstStyle/>
          <a:p>
            <a:pPr marL="0" indent="0" fontAlgn="auto">
              <a:spcAft>
                <a:spcPts val="0"/>
              </a:spcAft>
              <a:buFont typeface="Arial" panose="020B0604020202020204" pitchFamily="34" charset="0"/>
              <a:buNone/>
              <a:defRPr/>
            </a:pPr>
            <a:r>
              <a:rPr lang="en-US" b="1" dirty="0" smtClean="0">
                <a:solidFill>
                  <a:srgbClr val="6C2008"/>
                </a:solidFill>
                <a:latin typeface="Times New Roman" panose="02020603050405020304" pitchFamily="18" charset="0"/>
                <a:cs typeface="Times New Roman" panose="02020603050405020304" pitchFamily="18" charset="0"/>
              </a:rPr>
              <a:t>Computer </a:t>
            </a:r>
            <a:r>
              <a:rPr lang="en-US" b="1" dirty="0">
                <a:solidFill>
                  <a:srgbClr val="6C2008"/>
                </a:solidFill>
                <a:latin typeface="Times New Roman" panose="02020603050405020304" pitchFamily="18" charset="0"/>
                <a:cs typeface="Times New Roman" panose="02020603050405020304" pitchFamily="18" charset="0"/>
              </a:rPr>
              <a:t>Access</a:t>
            </a:r>
            <a:endParaRPr lang="en-US" dirty="0">
              <a:solidFill>
                <a:srgbClr val="6C2008"/>
              </a:solidFill>
              <a:latin typeface="Times New Roman" panose="02020603050405020304" pitchFamily="18" charset="0"/>
              <a:cs typeface="Times New Roman" panose="02020603050405020304" pitchFamily="18" charset="0"/>
            </a:endParaRPr>
          </a:p>
          <a:p>
            <a:pPr marL="0" indent="0" fontAlgn="auto">
              <a:spcAft>
                <a:spcPts val="0"/>
              </a:spcAft>
              <a:buNone/>
              <a:defRPr/>
            </a:pPr>
            <a:r>
              <a:rPr lang="en-US" dirty="0" smtClean="0">
                <a:solidFill>
                  <a:srgbClr val="6C2008"/>
                </a:solidFill>
                <a:latin typeface="Times New Roman" panose="02020603050405020304" pitchFamily="18" charset="0"/>
                <a:cs typeface="Times New Roman" panose="02020603050405020304" pitchFamily="18" charset="0"/>
              </a:rPr>
              <a:t>You will </a:t>
            </a:r>
            <a:r>
              <a:rPr lang="en-US" dirty="0">
                <a:solidFill>
                  <a:srgbClr val="6C2008"/>
                </a:solidFill>
                <a:latin typeface="Times New Roman" panose="02020603050405020304" pitchFamily="18" charset="0"/>
                <a:cs typeface="Times New Roman" panose="02020603050405020304" pitchFamily="18" charset="0"/>
              </a:rPr>
              <a:t>need predictable, regular access to and control of a computer as your instructor assignment dates may vary. </a:t>
            </a:r>
            <a:r>
              <a:rPr lang="en-US" dirty="0" smtClean="0">
                <a:solidFill>
                  <a:srgbClr val="6C2008"/>
                </a:solidFill>
                <a:latin typeface="Times New Roman" panose="02020603050405020304" pitchFamily="18" charset="0"/>
                <a:cs typeface="Times New Roman" panose="02020603050405020304" pitchFamily="18" charset="0"/>
              </a:rPr>
              <a:t>You may </a:t>
            </a:r>
            <a:r>
              <a:rPr lang="en-US" dirty="0">
                <a:solidFill>
                  <a:srgbClr val="6C2008"/>
                </a:solidFill>
                <a:latin typeface="Times New Roman" panose="02020603050405020304" pitchFamily="18" charset="0"/>
                <a:cs typeface="Times New Roman" panose="02020603050405020304" pitchFamily="18" charset="0"/>
              </a:rPr>
              <a:t>also be required to download files or software to complete class work. If your computer is publicly used or is loaned to the student and the student cannot download files or software, you will need to discuss your circumstances with your instructor.</a:t>
            </a:r>
          </a:p>
          <a:p>
            <a:pPr marL="0" indent="0" fontAlgn="auto">
              <a:spcAft>
                <a:spcPts val="0"/>
              </a:spcAft>
              <a:buNone/>
              <a:defRPr/>
            </a:pPr>
            <a:r>
              <a:rPr lang="en-US" dirty="0">
                <a:solidFill>
                  <a:srgbClr val="6C2008"/>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2510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3000"/>
                                        <p:tgtEl>
                                          <p:spTgt spid="24578"/>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6">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50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96863"/>
            <a:ext cx="11353800" cy="9144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Technical Requirements</a:t>
            </a:r>
          </a:p>
        </p:txBody>
      </p:sp>
      <p:sp>
        <p:nvSpPr>
          <p:cNvPr id="24579"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
        <p:nvSpPr>
          <p:cNvPr id="6" name="Content Placeholder 5"/>
          <p:cNvSpPr>
            <a:spLocks noGrp="1"/>
          </p:cNvSpPr>
          <p:nvPr>
            <p:ph idx="1"/>
          </p:nvPr>
        </p:nvSpPr>
        <p:spPr>
          <a:xfrm>
            <a:off x="0" y="1211263"/>
            <a:ext cx="12192000" cy="4965700"/>
          </a:xfrm>
        </p:spPr>
        <p:txBody>
          <a:bodyPr rtlCol="0">
            <a:normAutofit/>
          </a:bodyPr>
          <a:lstStyle/>
          <a:p>
            <a:pPr marL="0" indent="0" fontAlgn="auto">
              <a:spcAft>
                <a:spcPts val="0"/>
              </a:spcAft>
              <a:buFont typeface="Arial" panose="020B0604020202020204" pitchFamily="34" charset="0"/>
              <a:buNone/>
              <a:defRPr/>
            </a:pPr>
            <a:r>
              <a:rPr lang="en-US" b="1" dirty="0" smtClean="0">
                <a:solidFill>
                  <a:srgbClr val="6C2008"/>
                </a:solidFill>
                <a:latin typeface="Times New Roman" panose="02020603050405020304" pitchFamily="18" charset="0"/>
                <a:cs typeface="Times New Roman" panose="02020603050405020304" pitchFamily="18" charset="0"/>
              </a:rPr>
              <a:t>Internet </a:t>
            </a:r>
            <a:r>
              <a:rPr lang="en-US" b="1" dirty="0">
                <a:solidFill>
                  <a:srgbClr val="6C2008"/>
                </a:solidFill>
                <a:latin typeface="Times New Roman" panose="02020603050405020304" pitchFamily="18" charset="0"/>
                <a:cs typeface="Times New Roman" panose="02020603050405020304" pitchFamily="18" charset="0"/>
              </a:rPr>
              <a:t>Connection</a:t>
            </a:r>
            <a:endParaRPr lang="en-US" dirty="0">
              <a:solidFill>
                <a:srgbClr val="6C2008"/>
              </a:solidFill>
              <a:latin typeface="Times New Roman" panose="02020603050405020304" pitchFamily="18" charset="0"/>
              <a:cs typeface="Times New Roman" panose="02020603050405020304" pitchFamily="18" charset="0"/>
            </a:endParaRPr>
          </a:p>
          <a:p>
            <a:pPr marL="0" indent="0" fontAlgn="auto">
              <a:spcAft>
                <a:spcPts val="0"/>
              </a:spcAft>
              <a:buNone/>
              <a:defRPr/>
            </a:pPr>
            <a:r>
              <a:rPr lang="en-US" dirty="0">
                <a:solidFill>
                  <a:srgbClr val="6C2008"/>
                </a:solidFill>
                <a:latin typeface="Times New Roman" panose="02020603050405020304" pitchFamily="18" charset="0"/>
                <a:cs typeface="Times New Roman" panose="02020603050405020304" pitchFamily="18" charset="0"/>
              </a:rPr>
              <a:t>Since this is an on-line program, reliable Internet access is essential. In many classes there are regular video lecture and links to other Internet resources. You will probably find that a wired connection will offer much faster and more reliable connections than wireless networks.</a:t>
            </a:r>
          </a:p>
          <a:p>
            <a:pPr fontAlgn="auto">
              <a:spcAft>
                <a:spcPts val="0"/>
              </a:spcAft>
              <a:defRPr/>
            </a:pPr>
            <a:endParaRPr lang="en-US" dirty="0">
              <a:solidFill>
                <a:srgbClr val="6C200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52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3000"/>
                                        <p:tgtEl>
                                          <p:spTgt spid="24578"/>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6">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50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296863"/>
            <a:ext cx="11353800" cy="9144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Technical Requirements</a:t>
            </a:r>
          </a:p>
        </p:txBody>
      </p:sp>
      <p:sp>
        <p:nvSpPr>
          <p:cNvPr id="2560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
        <p:nvSpPr>
          <p:cNvPr id="6" name="Content Placeholder 5"/>
          <p:cNvSpPr>
            <a:spLocks noGrp="1"/>
          </p:cNvSpPr>
          <p:nvPr>
            <p:ph idx="1"/>
          </p:nvPr>
        </p:nvSpPr>
        <p:spPr>
          <a:xfrm>
            <a:off x="0" y="1211263"/>
            <a:ext cx="12192000" cy="4965700"/>
          </a:xfrm>
        </p:spPr>
        <p:txBody>
          <a:bodyPr rtlCol="0">
            <a:normAutofit/>
          </a:bodyPr>
          <a:lstStyle/>
          <a:p>
            <a:pPr marL="0" indent="0" fontAlgn="auto">
              <a:spcAft>
                <a:spcPts val="0"/>
              </a:spcAft>
              <a:buFont typeface="Arial" panose="020B0604020202020204" pitchFamily="34" charset="0"/>
              <a:buNone/>
              <a:defRPr/>
            </a:pPr>
            <a:r>
              <a:rPr lang="en-US" b="1" dirty="0">
                <a:solidFill>
                  <a:srgbClr val="6C2008"/>
                </a:solidFill>
                <a:latin typeface="Times New Roman" panose="02020603050405020304" pitchFamily="18" charset="0"/>
                <a:cs typeface="Times New Roman" panose="02020603050405020304" pitchFamily="18" charset="0"/>
              </a:rPr>
              <a:t>Operating System</a:t>
            </a:r>
            <a:endParaRPr lang="en-US" dirty="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PC: Windows XP or more current. The University currently uses Windows 10, so using this same </a:t>
            </a:r>
            <a:r>
              <a:rPr lang="en-US" dirty="0" smtClean="0">
                <a:solidFill>
                  <a:srgbClr val="6C2008"/>
                </a:solidFill>
                <a:latin typeface="Times New Roman" panose="02020603050405020304" pitchFamily="18" charset="0"/>
                <a:cs typeface="Times New Roman" panose="02020603050405020304" pitchFamily="18" charset="0"/>
              </a:rPr>
              <a:t>platform </a:t>
            </a:r>
            <a:r>
              <a:rPr lang="en-US" dirty="0">
                <a:solidFill>
                  <a:srgbClr val="6C2008"/>
                </a:solidFill>
                <a:latin typeface="Times New Roman" panose="02020603050405020304" pitchFamily="18" charset="0"/>
                <a:cs typeface="Times New Roman" panose="02020603050405020304" pitchFamily="18" charset="0"/>
              </a:rPr>
              <a:t>is preferred.  If your PC will not support this, you should consider upgrading to one that does.</a:t>
            </a:r>
          </a:p>
          <a:p>
            <a:pPr marL="0" indent="0" fontAlgn="auto">
              <a:spcAft>
                <a:spcPts val="0"/>
              </a:spcAft>
              <a:buFont typeface="Arial" panose="020B0604020202020204" pitchFamily="34" charset="0"/>
              <a:buNone/>
              <a:defRPr/>
            </a:pPr>
            <a:r>
              <a:rPr lang="en-US" dirty="0">
                <a:solidFill>
                  <a:srgbClr val="6C2008"/>
                </a:solidFill>
                <a:latin typeface="Times New Roman" panose="02020603050405020304" pitchFamily="18" charset="0"/>
                <a:cs typeface="Times New Roman" panose="02020603050405020304" pitchFamily="18" charset="0"/>
              </a:rPr>
              <a:t> </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Apple: Mac OS 10.x or higher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3000"/>
                                        <p:tgtEl>
                                          <p:spTgt spid="25602"/>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6">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100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1" end="1"/>
                                            </p:txEl>
                                          </p:spTgt>
                                        </p:tgtEl>
                                      </p:cBhvr>
                                    </p:animEffect>
                                  </p:childTnLst>
                                </p:cTn>
                              </p:par>
                            </p:childTnLst>
                          </p:cTn>
                        </p:par>
                        <p:par>
                          <p:cTn id="18" fill="hold">
                            <p:stCondLst>
                              <p:cond delay="8500"/>
                            </p:stCondLst>
                            <p:childTnLst>
                              <p:par>
                                <p:cTn id="19" presetID="12" presetClass="entr" presetSubtype="4" fill="hold" nodeType="afterEffect">
                                  <p:stCondLst>
                                    <p:cond delay="100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20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2982" y="327025"/>
            <a:ext cx="10515600" cy="914921"/>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Technical Requirements</a:t>
            </a:r>
          </a:p>
        </p:txBody>
      </p:sp>
      <p:sp>
        <p:nvSpPr>
          <p:cNvPr id="6" name="Content Placeholder 5"/>
          <p:cNvSpPr>
            <a:spLocks noGrp="1"/>
          </p:cNvSpPr>
          <p:nvPr>
            <p:ph sz="half" idx="1"/>
          </p:nvPr>
        </p:nvSpPr>
        <p:spPr>
          <a:xfrm>
            <a:off x="0" y="1160911"/>
            <a:ext cx="5181600" cy="1996957"/>
          </a:xfrm>
        </p:spPr>
        <p:txBody>
          <a:bodyPr rtlCol="0">
            <a:normAutofit fontScale="92500" lnSpcReduction="20000"/>
          </a:bodyPr>
          <a:lstStyle/>
          <a:p>
            <a:pPr marL="0" indent="0" fontAlgn="auto">
              <a:spcAft>
                <a:spcPts val="0"/>
              </a:spcAft>
              <a:buFont typeface="Arial" panose="020B0604020202020204" pitchFamily="34" charset="0"/>
              <a:buNone/>
              <a:defRPr/>
            </a:pPr>
            <a:r>
              <a:rPr lang="en-US" sz="3000" b="1" dirty="0">
                <a:solidFill>
                  <a:srgbClr val="6C2008"/>
                </a:solidFill>
                <a:latin typeface="Times New Roman" panose="02020603050405020304" pitchFamily="18" charset="0"/>
                <a:cs typeface="Times New Roman" panose="02020603050405020304" pitchFamily="18" charset="0"/>
              </a:rPr>
              <a:t>Software</a:t>
            </a:r>
            <a:endParaRPr lang="en-US" sz="3000" dirty="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sz="3000" b="1" dirty="0">
                <a:solidFill>
                  <a:srgbClr val="6C2008"/>
                </a:solidFill>
                <a:latin typeface="Times New Roman" panose="02020603050405020304" pitchFamily="18" charset="0"/>
                <a:cs typeface="Times New Roman" panose="02020603050405020304" pitchFamily="18" charset="0"/>
              </a:rPr>
              <a:t>PC Users</a:t>
            </a:r>
            <a:endParaRPr lang="en-US" sz="3000" dirty="0">
              <a:solidFill>
                <a:srgbClr val="6C2008"/>
              </a:solidFill>
              <a:latin typeface="Times New Roman" panose="02020603050405020304" pitchFamily="18" charset="0"/>
              <a:cs typeface="Times New Roman" panose="02020603050405020304" pitchFamily="18" charset="0"/>
            </a:endParaRPr>
          </a:p>
          <a:p>
            <a:pPr lvl="1" fontAlgn="auto">
              <a:spcAft>
                <a:spcPts val="0"/>
              </a:spcAft>
              <a:defRPr/>
            </a:pPr>
            <a:r>
              <a:rPr lang="en-US" sz="3000" dirty="0">
                <a:solidFill>
                  <a:srgbClr val="6C2008"/>
                </a:solidFill>
                <a:latin typeface="Times New Roman" panose="02020603050405020304" pitchFamily="18" charset="0"/>
                <a:cs typeface="Times New Roman" panose="02020603050405020304" pitchFamily="18" charset="0"/>
              </a:rPr>
              <a:t>Microsoft </a:t>
            </a:r>
            <a:r>
              <a:rPr lang="en-US" sz="3000" dirty="0" smtClean="0">
                <a:solidFill>
                  <a:srgbClr val="6C2008"/>
                </a:solidFill>
                <a:latin typeface="Times New Roman" panose="02020603050405020304" pitchFamily="18" charset="0"/>
                <a:cs typeface="Times New Roman" panose="02020603050405020304" pitchFamily="18" charset="0"/>
              </a:rPr>
              <a:t>Office</a:t>
            </a:r>
            <a:endParaRPr lang="en-US" sz="3000" dirty="0">
              <a:latin typeface="Times New Roman" panose="02020603050405020304" pitchFamily="18" charset="0"/>
              <a:cs typeface="Times New Roman" panose="02020603050405020304" pitchFamily="18" charset="0"/>
            </a:endParaRPr>
          </a:p>
          <a:p>
            <a:pPr lvl="1" fontAlgn="auto">
              <a:spcAft>
                <a:spcPts val="0"/>
              </a:spcAft>
              <a:buClr>
                <a:srgbClr val="6C2008"/>
              </a:buClr>
              <a:defRPr/>
            </a:pPr>
            <a:r>
              <a:rPr lang="en-US" sz="3000" dirty="0">
                <a:latin typeface="Times New Roman" panose="02020603050405020304" pitchFamily="18" charset="0"/>
                <a:cs typeface="Times New Roman" panose="02020603050405020304" pitchFamily="18" charset="0"/>
                <a:hlinkClick r:id="rId2"/>
              </a:rPr>
              <a:t>Open Office</a:t>
            </a:r>
            <a:endParaRPr lang="en-US" sz="3000" dirty="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r>
              <a:rPr lang="en-US" b="1" dirty="0"/>
              <a:t> </a:t>
            </a:r>
            <a:endParaRPr lang="en-US" dirty="0"/>
          </a:p>
          <a:p>
            <a:pPr marL="457200" lvl="1" indent="0" fontAlgn="auto">
              <a:spcAft>
                <a:spcPts val="0"/>
              </a:spcAft>
              <a:buNone/>
              <a:defRPr/>
            </a:pPr>
            <a:endParaRPr lang="en-US" dirty="0">
              <a:solidFill>
                <a:srgbClr val="6C2008"/>
              </a:solidFill>
            </a:endParaRPr>
          </a:p>
        </p:txBody>
      </p:sp>
      <p:sp>
        <p:nvSpPr>
          <p:cNvPr id="3" name="Content Placeholder 2"/>
          <p:cNvSpPr>
            <a:spLocks noGrp="1"/>
          </p:cNvSpPr>
          <p:nvPr>
            <p:ph sz="half" idx="2"/>
          </p:nvPr>
        </p:nvSpPr>
        <p:spPr>
          <a:xfrm>
            <a:off x="6096000" y="1425456"/>
            <a:ext cx="5181600" cy="1467869"/>
          </a:xfrm>
        </p:spPr>
        <p:txBody>
          <a:bodyPr/>
          <a:lstStyle/>
          <a:p>
            <a:pPr fontAlgn="auto">
              <a:spcAft>
                <a:spcPts val="0"/>
              </a:spcAft>
              <a:defRPr/>
            </a:pPr>
            <a:r>
              <a:rPr lang="en-US" b="1" dirty="0">
                <a:solidFill>
                  <a:srgbClr val="6C2008"/>
                </a:solidFill>
                <a:latin typeface="Times New Roman" panose="02020603050405020304" pitchFamily="18" charset="0"/>
                <a:cs typeface="Times New Roman" panose="02020603050405020304" pitchFamily="18" charset="0"/>
              </a:rPr>
              <a:t>Mac OSX Users</a:t>
            </a:r>
            <a:endParaRPr lang="en-US" dirty="0">
              <a:solidFill>
                <a:srgbClr val="6C2008"/>
              </a:solidFill>
              <a:latin typeface="Times New Roman" panose="02020603050405020304" pitchFamily="18" charset="0"/>
              <a:cs typeface="Times New Roman" panose="02020603050405020304" pitchFamily="18" charset="0"/>
            </a:endParaRPr>
          </a:p>
          <a:p>
            <a:pPr lvl="1" fontAlgn="auto">
              <a:spcAft>
                <a:spcPts val="0"/>
              </a:spcAft>
              <a:defRPr/>
            </a:pPr>
            <a:r>
              <a:rPr lang="en-US" sz="2800" dirty="0">
                <a:solidFill>
                  <a:srgbClr val="6C2008"/>
                </a:solidFill>
                <a:latin typeface="Times New Roman" panose="02020603050405020304" pitchFamily="18" charset="0"/>
                <a:cs typeface="Times New Roman" panose="02020603050405020304" pitchFamily="18" charset="0"/>
              </a:rPr>
              <a:t>Microsoft Office for Mac</a:t>
            </a:r>
          </a:p>
          <a:p>
            <a:pPr lvl="1" fontAlgn="auto">
              <a:spcAft>
                <a:spcPts val="0"/>
              </a:spcAft>
              <a:buClr>
                <a:srgbClr val="6C2008"/>
              </a:buClr>
              <a:defRPr/>
            </a:pPr>
            <a:r>
              <a:rPr lang="en-US" sz="2800" dirty="0">
                <a:latin typeface="Times New Roman" panose="02020603050405020304" pitchFamily="18" charset="0"/>
                <a:cs typeface="Times New Roman" panose="02020603050405020304" pitchFamily="18" charset="0"/>
                <a:hlinkClick r:id="rId2"/>
              </a:rPr>
              <a:t>Open Office</a:t>
            </a:r>
            <a:endParaRPr lang="en-US" sz="2800" dirty="0">
              <a:latin typeface="Times New Roman" panose="02020603050405020304" pitchFamily="18" charset="0"/>
              <a:cs typeface="Times New Roman" panose="02020603050405020304" pitchFamily="18" charset="0"/>
            </a:endParaRPr>
          </a:p>
          <a:p>
            <a:endParaRPr lang="en-US" dirty="0"/>
          </a:p>
        </p:txBody>
      </p:sp>
      <p:sp>
        <p:nvSpPr>
          <p:cNvPr id="2765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
        <p:nvSpPr>
          <p:cNvPr id="5" name="TextBox 4"/>
          <p:cNvSpPr txBox="1"/>
          <p:nvPr/>
        </p:nvSpPr>
        <p:spPr>
          <a:xfrm>
            <a:off x="32982" y="3574084"/>
            <a:ext cx="12187451" cy="1384995"/>
          </a:xfrm>
          <a:prstGeom prst="rect">
            <a:avLst/>
          </a:prstGeom>
          <a:noFill/>
        </p:spPr>
        <p:txBody>
          <a:bodyPr wrap="square" rtlCol="0">
            <a:spAutoFit/>
          </a:bodyPr>
          <a:lstStyle/>
          <a:p>
            <a:r>
              <a:rPr lang="en-US" sz="2800" dirty="0">
                <a:solidFill>
                  <a:srgbClr val="6C2008"/>
                </a:solidFill>
                <a:cs typeface="Times New Roman" panose="02020603050405020304" pitchFamily="18" charset="0"/>
              </a:rPr>
              <a:t>Microsoft Office 365 Pro Plus is available to students free. For more information go to</a:t>
            </a:r>
            <a:r>
              <a:rPr lang="en-US" sz="2800" dirty="0">
                <a:cs typeface="Times New Roman" panose="02020603050405020304" pitchFamily="18" charset="0"/>
              </a:rPr>
              <a:t> </a:t>
            </a:r>
            <a:r>
              <a:rPr lang="en-US" sz="2800" u="sng" dirty="0">
                <a:cs typeface="Times New Roman" panose="02020603050405020304" pitchFamily="18" charset="0"/>
                <a:hlinkClick r:id="rId3"/>
              </a:rPr>
              <a:t>http://ualr.edu/itservices/office365/students/</a:t>
            </a:r>
            <a:endParaRPr lang="en-US" sz="2800" dirty="0">
              <a:solidFill>
                <a:srgbClr val="6C2008"/>
              </a:solidFill>
              <a:cs typeface="Times New Roman" panose="02020603050405020304" pitchFamily="18" charset="0"/>
            </a:endParaRPr>
          </a:p>
          <a:p>
            <a:endParaRPr lang="en-US" sz="2800" dirty="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3000"/>
                                        <p:tgtEl>
                                          <p:spTgt spid="27650"/>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6">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100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1" end="1"/>
                                            </p:txEl>
                                          </p:spTgt>
                                        </p:tgtEl>
                                      </p:cBhvr>
                                    </p:animEffect>
                                  </p:childTnLst>
                                </p:cTn>
                              </p:par>
                            </p:childTnLst>
                          </p:cTn>
                        </p:par>
                        <p:par>
                          <p:cTn id="18" fill="hold">
                            <p:stCondLst>
                              <p:cond delay="8500"/>
                            </p:stCondLst>
                            <p:childTnLst>
                              <p:par>
                                <p:cTn id="19" presetID="12" presetClass="entr" presetSubtype="4" fill="hold" nodeType="afterEffect">
                                  <p:stCondLst>
                                    <p:cond delay="100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20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6">
                                            <p:txEl>
                                              <p:pRg st="2" end="2"/>
                                            </p:txEl>
                                          </p:spTgt>
                                        </p:tgtEl>
                                      </p:cBhvr>
                                    </p:animEffect>
                                  </p:childTnLst>
                                </p:cTn>
                              </p:par>
                            </p:childTnLst>
                          </p:cTn>
                        </p:par>
                        <p:par>
                          <p:cTn id="23" fill="hold">
                            <p:stCondLst>
                              <p:cond delay="11500"/>
                            </p:stCondLst>
                            <p:childTnLst>
                              <p:par>
                                <p:cTn id="24" presetID="12" presetClass="entr" presetSubtype="4" fill="hold" nodeType="afterEffect">
                                  <p:stCondLst>
                                    <p:cond delay="1000"/>
                                  </p:stCondLst>
                                  <p:childTnLst>
                                    <p:set>
                                      <p:cBhvr>
                                        <p:cTn id="25" dur="1" fill="hold">
                                          <p:stCondLst>
                                            <p:cond delay="0"/>
                                          </p:stCondLst>
                                        </p:cTn>
                                        <p:tgtEl>
                                          <p:spTgt spid="6">
                                            <p:txEl>
                                              <p:pRg st="3" end="3"/>
                                            </p:txEl>
                                          </p:spTgt>
                                        </p:tgtEl>
                                        <p:attrNameLst>
                                          <p:attrName>style.visibility</p:attrName>
                                        </p:attrNameLst>
                                      </p:cBhvr>
                                      <p:to>
                                        <p:strVal val="visible"/>
                                      </p:to>
                                    </p:set>
                                    <p:anim calcmode="lin" valueType="num">
                                      <p:cBhvr additive="base">
                                        <p:cTn id="26" dur="20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6">
                                            <p:txEl>
                                              <p:pRg st="3" end="3"/>
                                            </p:txEl>
                                          </p:spTgt>
                                        </p:tgtEl>
                                      </p:cBhvr>
                                    </p:animEffect>
                                  </p:childTnLst>
                                </p:cTn>
                              </p:par>
                            </p:childTnLst>
                          </p:cTn>
                        </p:par>
                        <p:par>
                          <p:cTn id="28" fill="hold">
                            <p:stCondLst>
                              <p:cond delay="14500"/>
                            </p:stCondLst>
                            <p:childTnLst>
                              <p:par>
                                <p:cTn id="29" presetID="12" presetClass="entr" presetSubtype="4" fill="hold" nodeType="afterEffect">
                                  <p:stCondLst>
                                    <p:cond delay="100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3">
                                            <p:txEl>
                                              <p:pRg st="0" end="0"/>
                                            </p:txEl>
                                          </p:spTgt>
                                        </p:tgtEl>
                                      </p:cBhvr>
                                    </p:animEffect>
                                  </p:childTnLst>
                                </p:cTn>
                              </p:par>
                            </p:childTnLst>
                          </p:cTn>
                        </p:par>
                        <p:par>
                          <p:cTn id="33" fill="hold">
                            <p:stCondLst>
                              <p:cond delay="17500"/>
                            </p:stCondLst>
                            <p:childTnLst>
                              <p:par>
                                <p:cTn id="34" presetID="12" presetClass="entr" presetSubtype="4" fill="hold" nodeType="afterEffect">
                                  <p:stCondLst>
                                    <p:cond delay="1000"/>
                                  </p:stCondLst>
                                  <p:childTnLst>
                                    <p:set>
                                      <p:cBhvr>
                                        <p:cTn id="35" dur="1" fill="hold">
                                          <p:stCondLst>
                                            <p:cond delay="0"/>
                                          </p:stCondLst>
                                        </p:cTn>
                                        <p:tgtEl>
                                          <p:spTgt spid="3">
                                            <p:txEl>
                                              <p:pRg st="1" end="1"/>
                                            </p:txEl>
                                          </p:spTgt>
                                        </p:tgtEl>
                                        <p:attrNameLst>
                                          <p:attrName>style.visibility</p:attrName>
                                        </p:attrNameLst>
                                      </p:cBhvr>
                                      <p:to>
                                        <p:strVal val="visible"/>
                                      </p:to>
                                    </p:set>
                                    <p:anim calcmode="lin" valueType="num">
                                      <p:cBhvr additive="base">
                                        <p:cTn id="36" dur="2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37" dur="2000"/>
                                        <p:tgtEl>
                                          <p:spTgt spid="3">
                                            <p:txEl>
                                              <p:pRg st="1" end="1"/>
                                            </p:txEl>
                                          </p:spTgt>
                                        </p:tgtEl>
                                      </p:cBhvr>
                                    </p:animEffect>
                                  </p:childTnLst>
                                </p:cTn>
                              </p:par>
                            </p:childTnLst>
                          </p:cTn>
                        </p:par>
                        <p:par>
                          <p:cTn id="38" fill="hold">
                            <p:stCondLst>
                              <p:cond delay="20500"/>
                            </p:stCondLst>
                            <p:childTnLst>
                              <p:par>
                                <p:cTn id="39" presetID="12" presetClass="entr" presetSubtype="4" fill="hold" nodeType="afterEffect">
                                  <p:stCondLst>
                                    <p:cond delay="100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additive="base">
                                        <p:cTn id="41"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42" dur="2000"/>
                                        <p:tgtEl>
                                          <p:spTgt spid="3">
                                            <p:txEl>
                                              <p:pRg st="2" end="2"/>
                                            </p:txEl>
                                          </p:spTgt>
                                        </p:tgtEl>
                                      </p:cBhvr>
                                    </p:animEffect>
                                  </p:childTnLst>
                                </p:cTn>
                              </p:par>
                            </p:childTnLst>
                          </p:cTn>
                        </p:par>
                        <p:par>
                          <p:cTn id="43" fill="hold">
                            <p:stCondLst>
                              <p:cond delay="23500"/>
                            </p:stCondLst>
                            <p:childTnLst>
                              <p:par>
                                <p:cTn id="44" presetID="42" presetClass="entr" presetSubtype="0" fill="hold" nodeType="afterEffect">
                                  <p:stCondLst>
                                    <p:cond delay="1000"/>
                                  </p:stCondLst>
                                  <p:childTnLst>
                                    <p:set>
                                      <p:cBhvr>
                                        <p:cTn id="45" dur="1" fill="hold">
                                          <p:stCondLst>
                                            <p:cond delay="0"/>
                                          </p:stCondLst>
                                        </p:cTn>
                                        <p:tgtEl>
                                          <p:spTgt spid="5">
                                            <p:txEl>
                                              <p:pRg st="0" end="0"/>
                                            </p:txEl>
                                          </p:spTgt>
                                        </p:tgtEl>
                                        <p:attrNameLst>
                                          <p:attrName>style.visibility</p:attrName>
                                        </p:attrNameLst>
                                      </p:cBhvr>
                                      <p:to>
                                        <p:strVal val="visible"/>
                                      </p:to>
                                    </p:set>
                                    <p:animEffect transition="in" filter="fade">
                                      <p:cBhvr>
                                        <p:cTn id="46" dur="2000"/>
                                        <p:tgtEl>
                                          <p:spTgt spid="5">
                                            <p:txEl>
                                              <p:pRg st="0" end="0"/>
                                            </p:txEl>
                                          </p:spTgt>
                                        </p:tgtEl>
                                      </p:cBhvr>
                                    </p:animEffect>
                                    <p:anim calcmode="lin" valueType="num">
                                      <p:cBhvr>
                                        <p:cTn id="4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8" dur="2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296863"/>
            <a:ext cx="11353800" cy="914400"/>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Graduation Requirements</a:t>
            </a:r>
          </a:p>
        </p:txBody>
      </p:sp>
      <p:sp>
        <p:nvSpPr>
          <p:cNvPr id="28675"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
        <p:nvSpPr>
          <p:cNvPr id="6" name="Content Placeholder 5"/>
          <p:cNvSpPr>
            <a:spLocks noGrp="1"/>
          </p:cNvSpPr>
          <p:nvPr>
            <p:ph idx="1"/>
          </p:nvPr>
        </p:nvSpPr>
        <p:spPr>
          <a:xfrm>
            <a:off x="0" y="1211263"/>
            <a:ext cx="12192000" cy="4965700"/>
          </a:xfrm>
        </p:spPr>
        <p:txBody>
          <a:bodyPr rtlCol="0">
            <a:normAutofit/>
          </a:bodyPr>
          <a:lstStyle/>
          <a:p>
            <a:pPr marL="0" indent="0" fontAlgn="auto">
              <a:spcAft>
                <a:spcPts val="0"/>
              </a:spcAft>
              <a:buFont typeface="Arial" panose="020B0604020202020204" pitchFamily="34" charset="0"/>
              <a:buNone/>
              <a:defRPr/>
            </a:pPr>
            <a:r>
              <a:rPr lang="en-US" b="1" dirty="0">
                <a:solidFill>
                  <a:srgbClr val="6C2008"/>
                </a:solidFill>
                <a:latin typeface="Times New Roman" panose="02020603050405020304" pitchFamily="18" charset="0"/>
                <a:cs typeface="Times New Roman" panose="02020603050405020304" pitchFamily="18" charset="0"/>
              </a:rPr>
              <a:t>Eligibility</a:t>
            </a:r>
            <a:endParaRPr lang="en-US" dirty="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Students are eligible for graduation with a Master of Arts with emphasis in Rehabilitation Counseling, if they have:</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Been fully admitted to the RC program.</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Successfully completed at least </a:t>
            </a:r>
            <a:r>
              <a:rPr lang="en-US" dirty="0" smtClean="0">
                <a:solidFill>
                  <a:srgbClr val="6C2008"/>
                </a:solidFill>
                <a:latin typeface="Times New Roman" panose="02020603050405020304" pitchFamily="18" charset="0"/>
                <a:cs typeface="Times New Roman" panose="02020603050405020304" pitchFamily="18" charset="0"/>
              </a:rPr>
              <a:t>60 </a:t>
            </a:r>
            <a:r>
              <a:rPr lang="en-US" dirty="0">
                <a:solidFill>
                  <a:srgbClr val="6C2008"/>
                </a:solidFill>
                <a:latin typeface="Times New Roman" panose="02020603050405020304" pitchFamily="18" charset="0"/>
                <a:cs typeface="Times New Roman" panose="02020603050405020304" pitchFamily="18" charset="0"/>
              </a:rPr>
              <a:t>hours in the RC program, with a B or better in each of the core courses.</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Has applied for graduation </a:t>
            </a:r>
            <a:r>
              <a:rPr lang="en-US" dirty="0" smtClean="0">
                <a:solidFill>
                  <a:srgbClr val="6C2008"/>
                </a:solidFill>
                <a:latin typeface="Times New Roman" panose="02020603050405020304" pitchFamily="18" charset="0"/>
                <a:cs typeface="Times New Roman" panose="02020603050405020304" pitchFamily="18" charset="0"/>
              </a:rPr>
              <a:t>by the application deadline of </a:t>
            </a:r>
            <a:r>
              <a:rPr lang="en-US" dirty="0">
                <a:solidFill>
                  <a:srgbClr val="6C2008"/>
                </a:solidFill>
                <a:latin typeface="Times New Roman" panose="02020603050405020304" pitchFamily="18" charset="0"/>
                <a:cs typeface="Times New Roman" panose="02020603050405020304" pitchFamily="18" charset="0"/>
              </a:rPr>
              <a:t>the semester in which they plan to graduate.</a:t>
            </a:r>
          </a:p>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Paid all tuition and fees assess by the UALR Bursar.</a:t>
            </a:r>
          </a:p>
          <a:p>
            <a:pPr marL="0" indent="0" fontAlgn="auto">
              <a:spcAft>
                <a:spcPts val="0"/>
              </a:spcAft>
              <a:buFont typeface="Arial" panose="020B0604020202020204" pitchFamily="34" charset="0"/>
              <a:buNone/>
              <a:defRPr/>
            </a:pPr>
            <a:endParaRPr lang="en-US" dirty="0">
              <a:solidFill>
                <a:srgbClr val="6C2008"/>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3000"/>
                                        <p:tgtEl>
                                          <p:spTgt spid="28674"/>
                                        </p:tgtEl>
                                      </p:cBhvr>
                                    </p:animEffect>
                                  </p:childTnLst>
                                </p:cTn>
                              </p:par>
                            </p:childTnLst>
                          </p:cTn>
                        </p:par>
                        <p:par>
                          <p:cTn id="8" fill="hold">
                            <p:stCondLst>
                              <p:cond delay="3000"/>
                            </p:stCondLst>
                            <p:childTnLst>
                              <p:par>
                                <p:cTn id="9" presetID="12" presetClass="entr" presetSubtype="4" fill="hold" nodeType="afterEffect">
                                  <p:stCondLst>
                                    <p:cond delay="50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20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6">
                                            <p:txEl>
                                              <p:pRg st="0" end="0"/>
                                            </p:txEl>
                                          </p:spTgt>
                                        </p:tgtEl>
                                      </p:cBhvr>
                                    </p:animEffect>
                                  </p:childTnLst>
                                </p:cTn>
                              </p:par>
                            </p:childTnLst>
                          </p:cTn>
                        </p:par>
                        <p:par>
                          <p:cTn id="13" fill="hold">
                            <p:stCondLst>
                              <p:cond delay="5500"/>
                            </p:stCondLst>
                            <p:childTnLst>
                              <p:par>
                                <p:cTn id="14" presetID="12" presetClass="entr" presetSubtype="4" fill="hold" nodeType="afterEffect">
                                  <p:stCondLst>
                                    <p:cond delay="150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20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6">
                                            <p:txEl>
                                              <p:pRg st="1" end="1"/>
                                            </p:txEl>
                                          </p:spTgt>
                                        </p:tgtEl>
                                      </p:cBhvr>
                                    </p:animEffect>
                                  </p:childTnLst>
                                </p:cTn>
                              </p:par>
                            </p:childTnLst>
                          </p:cTn>
                        </p:par>
                        <p:par>
                          <p:cTn id="18" fill="hold">
                            <p:stCondLst>
                              <p:cond delay="9000"/>
                            </p:stCondLst>
                            <p:childTnLst>
                              <p:par>
                                <p:cTn id="19" presetID="12" presetClass="entr" presetSubtype="4" fill="hold" nodeType="afterEffect">
                                  <p:stCondLst>
                                    <p:cond delay="150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20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6">
                                            <p:txEl>
                                              <p:pRg st="2" end="2"/>
                                            </p:txEl>
                                          </p:spTgt>
                                        </p:tgtEl>
                                      </p:cBhvr>
                                    </p:animEffect>
                                  </p:childTnLst>
                                </p:cTn>
                              </p:par>
                            </p:childTnLst>
                          </p:cTn>
                        </p:par>
                        <p:par>
                          <p:cTn id="23" fill="hold">
                            <p:stCondLst>
                              <p:cond delay="12500"/>
                            </p:stCondLst>
                            <p:childTnLst>
                              <p:par>
                                <p:cTn id="24" presetID="12" presetClass="entr" presetSubtype="4" fill="hold" nodeType="afterEffect">
                                  <p:stCondLst>
                                    <p:cond delay="1500"/>
                                  </p:stCondLst>
                                  <p:childTnLst>
                                    <p:set>
                                      <p:cBhvr>
                                        <p:cTn id="25" dur="1" fill="hold">
                                          <p:stCondLst>
                                            <p:cond delay="0"/>
                                          </p:stCondLst>
                                        </p:cTn>
                                        <p:tgtEl>
                                          <p:spTgt spid="6">
                                            <p:txEl>
                                              <p:pRg st="3" end="3"/>
                                            </p:txEl>
                                          </p:spTgt>
                                        </p:tgtEl>
                                        <p:attrNameLst>
                                          <p:attrName>style.visibility</p:attrName>
                                        </p:attrNameLst>
                                      </p:cBhvr>
                                      <p:to>
                                        <p:strVal val="visible"/>
                                      </p:to>
                                    </p:set>
                                    <p:anim calcmode="lin" valueType="num">
                                      <p:cBhvr additive="base">
                                        <p:cTn id="26" dur="20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27" dur="2000"/>
                                        <p:tgtEl>
                                          <p:spTgt spid="6">
                                            <p:txEl>
                                              <p:pRg st="3" end="3"/>
                                            </p:txEl>
                                          </p:spTgt>
                                        </p:tgtEl>
                                      </p:cBhvr>
                                    </p:animEffect>
                                  </p:childTnLst>
                                </p:cTn>
                              </p:par>
                            </p:childTnLst>
                          </p:cTn>
                        </p:par>
                        <p:par>
                          <p:cTn id="28" fill="hold">
                            <p:stCondLst>
                              <p:cond delay="16000"/>
                            </p:stCondLst>
                            <p:childTnLst>
                              <p:par>
                                <p:cTn id="29" presetID="12" presetClass="entr" presetSubtype="4" fill="hold" nodeType="afterEffect">
                                  <p:stCondLst>
                                    <p:cond delay="150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2000"/>
                                        <p:tgtEl>
                                          <p:spTgt spid="6">
                                            <p:txEl>
                                              <p:pRg st="4" end="4"/>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6">
                                            <p:txEl>
                                              <p:pRg st="4" end="4"/>
                                            </p:txEl>
                                          </p:spTgt>
                                        </p:tgtEl>
                                      </p:cBhvr>
                                    </p:animEffect>
                                  </p:childTnLst>
                                </p:cTn>
                              </p:par>
                            </p:childTnLst>
                          </p:cTn>
                        </p:par>
                        <p:par>
                          <p:cTn id="33" fill="hold">
                            <p:stCondLst>
                              <p:cond delay="19500"/>
                            </p:stCondLst>
                            <p:childTnLst>
                              <p:par>
                                <p:cTn id="34" presetID="12" presetClass="entr" presetSubtype="4" fill="hold" nodeType="afterEffect">
                                  <p:stCondLst>
                                    <p:cond delay="150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additive="base">
                                        <p:cTn id="36" dur="2000"/>
                                        <p:tgtEl>
                                          <p:spTgt spid="6">
                                            <p:txEl>
                                              <p:pRg st="5" end="5"/>
                                            </p:txEl>
                                          </p:spTgt>
                                        </p:tgtEl>
                                        <p:attrNameLst>
                                          <p:attrName>ppt_y</p:attrName>
                                        </p:attrNameLst>
                                      </p:cBhvr>
                                      <p:tavLst>
                                        <p:tav tm="0">
                                          <p:val>
                                            <p:strVal val="#ppt_y+#ppt_h*1.125000"/>
                                          </p:val>
                                        </p:tav>
                                        <p:tav tm="100000">
                                          <p:val>
                                            <p:strVal val="#ppt_y"/>
                                          </p:val>
                                        </p:tav>
                                      </p:tavLst>
                                    </p:anim>
                                    <p:animEffect transition="in" filter="wipe(up)">
                                      <p:cBhvr>
                                        <p:cTn id="37"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0251"/>
            <a:ext cx="12192000" cy="1390437"/>
          </a:xfrm>
        </p:spPr>
        <p:txBody>
          <a:bodyPr/>
          <a:lstStyle/>
          <a:p>
            <a:pPr algn="ctr"/>
            <a:r>
              <a:rPr lang="en-US" dirty="0" smtClean="0">
                <a:solidFill>
                  <a:srgbClr val="6C2008"/>
                </a:solidFill>
                <a:latin typeface="Times New Roman" panose="02020603050405020304" pitchFamily="18" charset="0"/>
                <a:cs typeface="Times New Roman" panose="02020603050405020304" pitchFamily="18" charset="0"/>
              </a:rPr>
              <a:t>FOR FURTHER INFORMATION </a:t>
            </a:r>
            <a:endParaRPr lang="en-US" dirty="0">
              <a:solidFill>
                <a:srgbClr val="6C2008"/>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0" y="1690688"/>
            <a:ext cx="12192000" cy="4486275"/>
          </a:xfrm>
        </p:spPr>
        <p:txBody>
          <a:bodyPr/>
          <a:lstStyle/>
          <a:p>
            <a:pPr marL="0" indent="0" algn="ctr">
              <a:buNone/>
            </a:pPr>
            <a:endParaRPr lang="en-US" dirty="0" smtClean="0"/>
          </a:p>
          <a:p>
            <a:pPr marL="0" indent="0" algn="ctr">
              <a:buNone/>
            </a:pPr>
            <a:r>
              <a:rPr lang="en-US" dirty="0" smtClean="0">
                <a:solidFill>
                  <a:srgbClr val="6C2008"/>
                </a:solidFill>
                <a:latin typeface="Times New Roman" panose="02020603050405020304" pitchFamily="18" charset="0"/>
                <a:cs typeface="Times New Roman" panose="02020603050405020304" pitchFamily="18" charset="0"/>
              </a:rPr>
              <a:t>Contact us at:</a:t>
            </a:r>
          </a:p>
          <a:p>
            <a:pPr marL="0" indent="0" algn="ctr">
              <a:buNone/>
            </a:pPr>
            <a:endParaRPr lang="en-US" dirty="0">
              <a:solidFill>
                <a:srgbClr val="6C2008"/>
              </a:solidFill>
              <a:latin typeface="Times New Roman" panose="02020603050405020304" pitchFamily="18" charset="0"/>
              <a:cs typeface="Times New Roman" panose="02020603050405020304" pitchFamily="18" charset="0"/>
            </a:endParaRPr>
          </a:p>
          <a:p>
            <a:pPr marL="0" indent="0" algn="ctr">
              <a:buNone/>
            </a:pPr>
            <a:r>
              <a:rPr lang="en-US" dirty="0" smtClean="0">
                <a:solidFill>
                  <a:srgbClr val="6C2008"/>
                </a:solidFill>
                <a:latin typeface="Times New Roman" panose="02020603050405020304" pitchFamily="18" charset="0"/>
                <a:cs typeface="Times New Roman" panose="02020603050405020304" pitchFamily="18" charset="0"/>
                <a:hlinkClick r:id="rId2"/>
              </a:rPr>
              <a:t>http://ualr.edu/chpr/graduate-programs/rehabilitation-counseling/get-in-touch/</a:t>
            </a:r>
            <a:endParaRPr lang="en-US" dirty="0">
              <a:solidFill>
                <a:srgbClr val="6C2008"/>
              </a:solidFill>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71835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Scale>
                                      <p:cBhvr>
                                        <p:cTn id="7" dur="2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3"/>
                                        </p:tgtEl>
                                        <p:attrNameLst>
                                          <p:attrName>ppt_x</p:attrName>
                                          <p:attrName>ppt_y</p:attrName>
                                        </p:attrNameLst>
                                      </p:cBhvr>
                                    </p:animMotion>
                                    <p:animEffect transition="in" filter="fade">
                                      <p:cBhvr>
                                        <p:cTn id="9" dur="2000"/>
                                        <p:tgtEl>
                                          <p:spTgt spid="3"/>
                                        </p:tgtEl>
                                      </p:cBhvr>
                                    </p:animEffect>
                                  </p:childTnLst>
                                </p:cTn>
                              </p:par>
                            </p:childTnLst>
                          </p:cTn>
                        </p:par>
                        <p:par>
                          <p:cTn id="10" fill="hold">
                            <p:stCondLst>
                              <p:cond delay="2400"/>
                            </p:stCondLst>
                            <p:childTnLst>
                              <p:par>
                                <p:cTn id="11" presetID="12" presetClass="entr" presetSubtype="4" fill="hold"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30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3000"/>
                                        <p:tgtEl>
                                          <p:spTgt spid="4">
                                            <p:txEl>
                                              <p:pRg st="1" end="1"/>
                                            </p:txEl>
                                          </p:spTgt>
                                        </p:tgtEl>
                                      </p:cBhvr>
                                    </p:animEffect>
                                  </p:childTnLst>
                                </p:cTn>
                              </p:par>
                            </p:childTnLst>
                          </p:cTn>
                        </p:par>
                        <p:par>
                          <p:cTn id="15" fill="hold">
                            <p:stCondLst>
                              <p:cond delay="5400"/>
                            </p:stCondLst>
                            <p:childTnLst>
                              <p:par>
                                <p:cTn id="16" presetID="12" presetClass="entr" presetSubtype="4" fill="hold" nodeType="afterEffect">
                                  <p:stCondLst>
                                    <p:cond delay="1500"/>
                                  </p:stCondLst>
                                  <p:childTnLst>
                                    <p:set>
                                      <p:cBhvr>
                                        <p:cTn id="17" dur="1" fill="hold">
                                          <p:stCondLst>
                                            <p:cond delay="0"/>
                                          </p:stCondLst>
                                        </p:cTn>
                                        <p:tgtEl>
                                          <p:spTgt spid="4">
                                            <p:txEl>
                                              <p:pRg st="3" end="3"/>
                                            </p:txEl>
                                          </p:spTgt>
                                        </p:tgtEl>
                                        <p:attrNameLst>
                                          <p:attrName>style.visibility</p:attrName>
                                        </p:attrNameLst>
                                      </p:cBhvr>
                                      <p:to>
                                        <p:strVal val="visible"/>
                                      </p:to>
                                    </p:set>
                                    <p:anim calcmode="lin" valueType="num">
                                      <p:cBhvr additive="base">
                                        <p:cTn id="18" dur="30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9" dur="3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0534"/>
            <a:ext cx="10515600" cy="1325563"/>
          </a:xfrm>
        </p:spPr>
        <p:txBody>
          <a:bodyPr rtlCol="0">
            <a:normAutofit/>
          </a:bodyPr>
          <a:lstStyle/>
          <a:p>
            <a:pPr fontAlgn="auto">
              <a:spcAft>
                <a:spcPts val="0"/>
              </a:spcAft>
              <a:defRPr/>
            </a:pPr>
            <a:r>
              <a:rPr lang="en-US" dirty="0" smtClean="0">
                <a:solidFill>
                  <a:schemeClr val="accent2">
                    <a:lumMod val="50000"/>
                  </a:schemeClr>
                </a:solidFill>
              </a:rPr>
              <a:t>Purpose</a:t>
            </a:r>
            <a:endParaRPr lang="en-US" dirty="0">
              <a:solidFill>
                <a:schemeClr val="accent2">
                  <a:lumMod val="50000"/>
                </a:schemeClr>
              </a:solidFill>
            </a:endParaRPr>
          </a:p>
        </p:txBody>
      </p:sp>
      <p:sp>
        <p:nvSpPr>
          <p:cNvPr id="3" name="Content Placeholder 2"/>
          <p:cNvSpPr>
            <a:spLocks noGrp="1"/>
          </p:cNvSpPr>
          <p:nvPr>
            <p:ph idx="1"/>
          </p:nvPr>
        </p:nvSpPr>
        <p:spPr>
          <a:xfrm>
            <a:off x="0" y="1636097"/>
            <a:ext cx="12192000" cy="4648414"/>
          </a:xfrm>
        </p:spPr>
        <p:txBody>
          <a:bodyPr rtlCol="0">
            <a:normAutofit/>
          </a:bodyPr>
          <a:lstStyle/>
          <a:p>
            <a:pPr fontAlgn="auto">
              <a:spcAft>
                <a:spcPts val="0"/>
              </a:spcAft>
              <a:defRPr/>
            </a:pPr>
            <a:r>
              <a:rPr lang="en-US" dirty="0" smtClean="0">
                <a:solidFill>
                  <a:schemeClr val="accent2">
                    <a:lumMod val="50000"/>
                  </a:schemeClr>
                </a:solidFill>
                <a:latin typeface="Times New Roman" panose="02020603050405020304" pitchFamily="18" charset="0"/>
                <a:cs typeface="Times New Roman" panose="02020603050405020304" pitchFamily="18" charset="0"/>
              </a:rPr>
              <a:t>Information Resource for students</a:t>
            </a:r>
          </a:p>
          <a:p>
            <a:pPr fontAlgn="auto">
              <a:spcAft>
                <a:spcPts val="0"/>
              </a:spcAft>
              <a:defRPr/>
            </a:pPr>
            <a:r>
              <a:rPr lang="en-US" dirty="0" smtClean="0">
                <a:solidFill>
                  <a:schemeClr val="accent2">
                    <a:lumMod val="50000"/>
                  </a:schemeClr>
                </a:solidFill>
                <a:latin typeface="Times New Roman" panose="02020603050405020304" pitchFamily="18" charset="0"/>
                <a:cs typeface="Times New Roman" panose="02020603050405020304" pitchFamily="18" charset="0"/>
              </a:rPr>
              <a:t>Clarification of policies and procedures</a:t>
            </a:r>
          </a:p>
          <a:p>
            <a:pPr fontAlgn="auto">
              <a:spcAft>
                <a:spcPts val="0"/>
              </a:spcAft>
              <a:defRPr/>
            </a:pPr>
            <a:r>
              <a:rPr lang="en-US" dirty="0" smtClean="0">
                <a:solidFill>
                  <a:schemeClr val="accent2">
                    <a:lumMod val="50000"/>
                  </a:schemeClr>
                </a:solidFill>
                <a:latin typeface="Times New Roman" panose="02020603050405020304" pitchFamily="18" charset="0"/>
                <a:cs typeface="Times New Roman" panose="02020603050405020304" pitchFamily="18" charset="0"/>
              </a:rPr>
              <a:t>Program-specific information </a:t>
            </a:r>
          </a:p>
          <a:p>
            <a:pPr fontAlgn="auto">
              <a:spcAft>
                <a:spcPts val="0"/>
              </a:spcAft>
              <a:defRPr/>
            </a:pPr>
            <a:r>
              <a:rPr lang="en-US" dirty="0" smtClean="0">
                <a:solidFill>
                  <a:schemeClr val="accent2">
                    <a:lumMod val="50000"/>
                  </a:schemeClr>
                </a:solidFill>
                <a:latin typeface="Times New Roman" panose="02020603050405020304" pitchFamily="18" charset="0"/>
                <a:cs typeface="Times New Roman" panose="02020603050405020304" pitchFamily="18" charset="0"/>
              </a:rPr>
              <a:t>Student responsibilities</a:t>
            </a:r>
          </a:p>
          <a:p>
            <a:pPr fontAlgn="auto">
              <a:spcAft>
                <a:spcPts val="0"/>
              </a:spcAft>
              <a:defRPr/>
            </a:pPr>
            <a:endParaRPr lang="en-US"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717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2" presetClass="entr" presetSubtype="2"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ppt_x</p:attrName>
                                        </p:attrNameLst>
                                      </p:cBhvr>
                                      <p:tavLst>
                                        <p:tav tm="0">
                                          <p:val>
                                            <p:strVal val="#ppt_x+#ppt_w*1.125000"/>
                                          </p:val>
                                        </p:tav>
                                        <p:tav tm="100000">
                                          <p:val>
                                            <p:strVal val="#ppt_x"/>
                                          </p:val>
                                        </p:tav>
                                      </p:tavLst>
                                    </p:anim>
                                    <p:animEffect transition="in" filter="wipe(left)">
                                      <p:cBhvr>
                                        <p:cTn id="12" dur="2000"/>
                                        <p:tgtEl>
                                          <p:spTgt spid="3">
                                            <p:txEl>
                                              <p:pRg st="0" end="0"/>
                                            </p:txEl>
                                          </p:spTgt>
                                        </p:tgtEl>
                                      </p:cBhvr>
                                    </p:animEffect>
                                  </p:childTnLst>
                                </p:cTn>
                              </p:par>
                            </p:childTnLst>
                          </p:cTn>
                        </p:par>
                        <p:par>
                          <p:cTn id="13" fill="hold">
                            <p:stCondLst>
                              <p:cond delay="4500"/>
                            </p:stCondLst>
                            <p:childTnLst>
                              <p:par>
                                <p:cTn id="14" presetID="12" presetClass="entr" presetSubtype="2" fill="hold" nodeType="afterEffect">
                                  <p:stCondLst>
                                    <p:cond delay="5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1" end="1"/>
                                            </p:txEl>
                                          </p:spTgt>
                                        </p:tgtEl>
                                      </p:cBhvr>
                                    </p:animEffect>
                                  </p:childTnLst>
                                </p:cTn>
                              </p:par>
                            </p:childTnLst>
                          </p:cTn>
                        </p:par>
                        <p:par>
                          <p:cTn id="18" fill="hold">
                            <p:stCondLst>
                              <p:cond delay="7000"/>
                            </p:stCondLst>
                            <p:childTnLst>
                              <p:par>
                                <p:cTn id="19" presetID="12" presetClass="entr" presetSubtype="2" fill="hold"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p:tgtEl>
                                          <p:spTgt spid="3">
                                            <p:txEl>
                                              <p:pRg st="2" end="2"/>
                                            </p:txEl>
                                          </p:spTgt>
                                        </p:tgtEl>
                                        <p:attrNameLst>
                                          <p:attrName>ppt_x</p:attrName>
                                        </p:attrNameLst>
                                      </p:cBhvr>
                                      <p:tavLst>
                                        <p:tav tm="0">
                                          <p:val>
                                            <p:strVal val="#ppt_x+#ppt_w*1.125000"/>
                                          </p:val>
                                        </p:tav>
                                        <p:tav tm="100000">
                                          <p:val>
                                            <p:strVal val="#ppt_x"/>
                                          </p:val>
                                        </p:tav>
                                      </p:tavLst>
                                    </p:anim>
                                    <p:animEffect transition="in" filter="wipe(left)">
                                      <p:cBhvr>
                                        <p:cTn id="22" dur="2000"/>
                                        <p:tgtEl>
                                          <p:spTgt spid="3">
                                            <p:txEl>
                                              <p:pRg st="2" end="2"/>
                                            </p:txEl>
                                          </p:spTgt>
                                        </p:tgtEl>
                                      </p:cBhvr>
                                    </p:animEffect>
                                  </p:childTnLst>
                                </p:cTn>
                              </p:par>
                            </p:childTnLst>
                          </p:cTn>
                        </p:par>
                        <p:par>
                          <p:cTn id="23" fill="hold">
                            <p:stCondLst>
                              <p:cond delay="9500"/>
                            </p:stCondLst>
                            <p:childTnLst>
                              <p:par>
                                <p:cTn id="24" presetID="12" presetClass="entr" presetSubtype="2" fill="hold" nodeType="after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276225"/>
            <a:ext cx="11353800" cy="973138"/>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Your Responsibilities</a:t>
            </a:r>
          </a:p>
        </p:txBody>
      </p:sp>
      <p:sp>
        <p:nvSpPr>
          <p:cNvPr id="8195" name="Content Placeholder 2"/>
          <p:cNvSpPr>
            <a:spLocks noGrp="1"/>
          </p:cNvSpPr>
          <p:nvPr>
            <p:ph idx="1"/>
          </p:nvPr>
        </p:nvSpPr>
        <p:spPr>
          <a:xfrm>
            <a:off x="0" y="1354209"/>
            <a:ext cx="12192000" cy="4869170"/>
          </a:xfrm>
        </p:spPr>
        <p:txBody>
          <a:bodyPr/>
          <a:lstStyle/>
          <a:p>
            <a:pPr marL="0" indent="0">
              <a:buFont typeface="Arial" panose="020B0604020202020204" pitchFamily="34" charset="0"/>
              <a:buNone/>
            </a:pPr>
            <a:r>
              <a:rPr lang="en-US" altLang="en-US" dirty="0" smtClean="0">
                <a:solidFill>
                  <a:srgbClr val="6C2008"/>
                </a:solidFill>
                <a:latin typeface="Times New Roman" panose="02020603050405020304" pitchFamily="18" charset="0"/>
                <a:cs typeface="Times New Roman" panose="02020603050405020304" pitchFamily="18" charset="0"/>
              </a:rPr>
              <a:t>In addition to the information presented here, you should familiarize yourself with the </a:t>
            </a:r>
            <a:r>
              <a:rPr lang="en-US" altLang="en-US" i="1" u="sng" dirty="0" smtClean="0">
                <a:solidFill>
                  <a:srgbClr val="6C2008"/>
                </a:solidFill>
                <a:latin typeface="Times New Roman" panose="02020603050405020304" pitchFamily="18" charset="0"/>
                <a:cs typeface="Times New Roman" panose="02020603050405020304" pitchFamily="18" charset="0"/>
              </a:rPr>
              <a:t>UALR Student Handbook</a:t>
            </a:r>
            <a:r>
              <a:rPr lang="en-US" altLang="en-US" dirty="0" smtClean="0">
                <a:solidFill>
                  <a:srgbClr val="6C2008"/>
                </a:solidFill>
                <a:latin typeface="Times New Roman" panose="02020603050405020304" pitchFamily="18" charset="0"/>
                <a:cs typeface="Times New Roman" panose="02020603050405020304" pitchFamily="18" charset="0"/>
              </a:rPr>
              <a:t>, the </a:t>
            </a:r>
            <a:r>
              <a:rPr lang="en-US" altLang="en-US" i="1" u="sng" dirty="0" smtClean="0">
                <a:solidFill>
                  <a:srgbClr val="6C2008"/>
                </a:solidFill>
                <a:latin typeface="Times New Roman" panose="02020603050405020304" pitchFamily="18" charset="0"/>
                <a:cs typeface="Times New Roman" panose="02020603050405020304" pitchFamily="18" charset="0"/>
              </a:rPr>
              <a:t>UALR Graduate Student Handbook </a:t>
            </a:r>
            <a:r>
              <a:rPr lang="en-US" altLang="en-US" dirty="0" smtClean="0">
                <a:solidFill>
                  <a:srgbClr val="6C2008"/>
                </a:solidFill>
                <a:latin typeface="Times New Roman" panose="02020603050405020304" pitchFamily="18" charset="0"/>
                <a:cs typeface="Times New Roman" panose="02020603050405020304" pitchFamily="18" charset="0"/>
              </a:rPr>
              <a:t>and the </a:t>
            </a:r>
            <a:r>
              <a:rPr lang="en-US" altLang="en-US" i="1" u="sng" dirty="0" smtClean="0">
                <a:solidFill>
                  <a:srgbClr val="6C2008"/>
                </a:solidFill>
                <a:latin typeface="Times New Roman" panose="02020603050405020304" pitchFamily="18" charset="0"/>
                <a:cs typeface="Times New Roman" panose="02020603050405020304" pitchFamily="18" charset="0"/>
              </a:rPr>
              <a:t>UALR Graduate Catalog</a:t>
            </a:r>
            <a:r>
              <a:rPr lang="en-US" altLang="en-US" dirty="0" smtClean="0">
                <a:solidFill>
                  <a:srgbClr val="6C2008"/>
                </a:solidFill>
                <a:latin typeface="Times New Roman" panose="02020603050405020304" pitchFamily="18" charset="0"/>
                <a:cs typeface="Times New Roman" panose="02020603050405020304" pitchFamily="18" charset="0"/>
              </a:rPr>
              <a:t>. Many of the requirements, processes, and points of contact you will need during your participation in this program are fully described there. </a:t>
            </a:r>
          </a:p>
          <a:p>
            <a:pPr marL="0" indent="0">
              <a:buFont typeface="Arial" panose="020B0604020202020204" pitchFamily="34" charset="0"/>
              <a:buNone/>
            </a:pPr>
            <a:r>
              <a:rPr lang="en-US" altLang="en-US" dirty="0" smtClean="0">
                <a:solidFill>
                  <a:srgbClr val="6C2008"/>
                </a:solidFill>
                <a:latin typeface="Times New Roman" panose="02020603050405020304" pitchFamily="18" charset="0"/>
                <a:cs typeface="Times New Roman" panose="02020603050405020304" pitchFamily="18" charset="0"/>
              </a:rPr>
              <a:t>You also need to be familiar with the Commission on Rehabilitation Counselor Certification (CRCC) certification process and Code of Ethics, Counselor licensure requirements in your State, and the accreditation standards of the Council for Accreditation of Counseling and Related Educational Programs (CACREP).</a:t>
            </a:r>
          </a:p>
          <a:p>
            <a:pPr marL="0" indent="0">
              <a:buFont typeface="Arial" panose="020B0604020202020204" pitchFamily="34" charset="0"/>
              <a:buNone/>
            </a:pPr>
            <a:endParaRPr lang="en-US" altLang="en-US" dirty="0" smtClean="0">
              <a:latin typeface="Times New Roman" panose="02020603050405020304" pitchFamily="18" charset="0"/>
              <a:cs typeface="Times New Roman" panose="02020603050405020304" pitchFamily="18" charset="0"/>
            </a:endParaRPr>
          </a:p>
        </p:txBody>
      </p:sp>
      <p:sp>
        <p:nvSpPr>
          <p:cNvPr id="819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 calcmode="lin" valueType="num">
                                      <p:cBhvr additive="base">
                                        <p:cTn id="11" dur="2000"/>
                                        <p:tgtEl>
                                          <p:spTgt spid="8195">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8195">
                                            <p:txEl>
                                              <p:pRg st="0" end="0"/>
                                            </p:txEl>
                                          </p:spTgt>
                                        </p:tgtEl>
                                      </p:cBhvr>
                                    </p:animEffect>
                                  </p:childTnLst>
                                </p:cTn>
                              </p:par>
                            </p:childTnLst>
                          </p:cTn>
                        </p:par>
                        <p:par>
                          <p:cTn id="13" fill="hold">
                            <p:stCondLst>
                              <p:cond delay="4000"/>
                            </p:stCondLst>
                            <p:childTnLst>
                              <p:par>
                                <p:cTn id="14" presetID="12" presetClass="entr" presetSubtype="4" fill="hold" nodeType="afterEffect">
                                  <p:stCondLst>
                                    <p:cond delay="1000"/>
                                  </p:stCondLst>
                                  <p:childTnLst>
                                    <p:set>
                                      <p:cBhvr>
                                        <p:cTn id="15" dur="1" fill="hold">
                                          <p:stCondLst>
                                            <p:cond delay="0"/>
                                          </p:stCondLst>
                                        </p:cTn>
                                        <p:tgtEl>
                                          <p:spTgt spid="8195">
                                            <p:txEl>
                                              <p:pRg st="1" end="1"/>
                                            </p:txEl>
                                          </p:spTgt>
                                        </p:tgtEl>
                                        <p:attrNameLst>
                                          <p:attrName>style.visibility</p:attrName>
                                        </p:attrNameLst>
                                      </p:cBhvr>
                                      <p:to>
                                        <p:strVal val="visible"/>
                                      </p:to>
                                    </p:set>
                                    <p:anim calcmode="lin" valueType="num">
                                      <p:cBhvr additive="base">
                                        <p:cTn id="16" dur="2000"/>
                                        <p:tgtEl>
                                          <p:spTgt spid="8195">
                                            <p:txEl>
                                              <p:pRg st="1" end="1"/>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14287"/>
            <a:ext cx="10515600" cy="1325563"/>
          </a:xfrm>
        </p:spPr>
        <p:txBody>
          <a:bodyPr/>
          <a:lstStyle/>
          <a:p>
            <a:r>
              <a:rPr lang="en-US" altLang="en-US" dirty="0" smtClean="0">
                <a:solidFill>
                  <a:srgbClr val="800000"/>
                </a:solidFill>
                <a:latin typeface="Myriad Pro"/>
              </a:rPr>
              <a:t>POLICIES AND OTHER RESOURCES</a:t>
            </a:r>
          </a:p>
        </p:txBody>
      </p:sp>
      <p:sp>
        <p:nvSpPr>
          <p:cNvPr id="9219" name="Content Placeholder 2"/>
          <p:cNvSpPr>
            <a:spLocks noGrp="1"/>
          </p:cNvSpPr>
          <p:nvPr>
            <p:ph idx="1"/>
          </p:nvPr>
        </p:nvSpPr>
        <p:spPr>
          <a:xfrm>
            <a:off x="0" y="1339850"/>
            <a:ext cx="12192000" cy="4837113"/>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Rehabilitation Counseling Website and Handbook</a:t>
            </a:r>
          </a:p>
          <a:p>
            <a:pPr marL="457200" lvl="1" indent="0">
              <a:buFont typeface="Arial" panose="020B0604020202020204" pitchFamily="34" charset="0"/>
              <a:buNone/>
            </a:pPr>
            <a:r>
              <a:rPr lang="en-US" altLang="en-US" sz="2800" dirty="0" smtClean="0">
                <a:solidFill>
                  <a:srgbClr val="6C2008"/>
                </a:solidFill>
                <a:latin typeface="Times New Roman" panose="02020603050405020304" pitchFamily="18" charset="0"/>
                <a:cs typeface="Times New Roman" panose="02020603050405020304" pitchFamily="18" charset="0"/>
                <a:hlinkClick r:id="rId2"/>
              </a:rPr>
              <a:t>http://ualr.edu/chpr/graduate-programs/rehabilitation-counseling/</a:t>
            </a:r>
            <a:endParaRPr lang="en-US" altLang="en-US" sz="2800" dirty="0" smtClean="0">
              <a:solidFill>
                <a:srgbClr val="6C2008"/>
              </a:solidFill>
              <a:latin typeface="Times New Roman" panose="02020603050405020304" pitchFamily="18" charset="0"/>
              <a:cs typeface="Times New Roman" panose="02020603050405020304" pitchFamily="18" charset="0"/>
            </a:endParaRPr>
          </a:p>
          <a:p>
            <a:r>
              <a:rPr lang="en-US" altLang="en-US" dirty="0" smtClean="0">
                <a:solidFill>
                  <a:srgbClr val="6C2008"/>
                </a:solidFill>
                <a:latin typeface="Times New Roman" panose="02020603050405020304" pitchFamily="18" charset="0"/>
                <a:cs typeface="Times New Roman" panose="02020603050405020304" pitchFamily="18" charset="0"/>
              </a:rPr>
              <a:t>UALR Student Handbook</a:t>
            </a:r>
          </a:p>
          <a:p>
            <a:pPr marL="457200" lvl="1" indent="0">
              <a:buFont typeface="Arial" panose="020B0604020202020204" pitchFamily="34" charset="0"/>
              <a:buNone/>
            </a:pPr>
            <a:r>
              <a:rPr lang="en-US" altLang="en-US" sz="2800" dirty="0" smtClean="0">
                <a:solidFill>
                  <a:srgbClr val="6C2008"/>
                </a:solidFill>
                <a:latin typeface="Times New Roman" panose="02020603050405020304" pitchFamily="18" charset="0"/>
                <a:cs typeface="Times New Roman" panose="02020603050405020304" pitchFamily="18" charset="0"/>
                <a:hlinkClick r:id="rId3"/>
              </a:rPr>
              <a:t>http://ualr.edu/deanofstudents/student-handbook-4/</a:t>
            </a:r>
            <a:endParaRPr lang="en-US" altLang="en-US" sz="2800" dirty="0" smtClean="0">
              <a:solidFill>
                <a:srgbClr val="6C2008"/>
              </a:solidFill>
              <a:latin typeface="Times New Roman" panose="02020603050405020304" pitchFamily="18" charset="0"/>
              <a:cs typeface="Times New Roman" panose="02020603050405020304" pitchFamily="18" charset="0"/>
            </a:endParaRPr>
          </a:p>
          <a:p>
            <a:r>
              <a:rPr lang="en-US" altLang="en-US" dirty="0" smtClean="0">
                <a:solidFill>
                  <a:srgbClr val="6C2008"/>
                </a:solidFill>
                <a:latin typeface="Times New Roman" panose="02020603050405020304" pitchFamily="18" charset="0"/>
                <a:cs typeface="Times New Roman" panose="02020603050405020304" pitchFamily="18" charset="0"/>
              </a:rPr>
              <a:t>Graduate School  Catalog</a:t>
            </a:r>
          </a:p>
          <a:p>
            <a:pPr marL="457200" lvl="1" indent="0">
              <a:buFont typeface="Arial" panose="020B0604020202020204" pitchFamily="34" charset="0"/>
              <a:buNone/>
            </a:pPr>
            <a:r>
              <a:rPr lang="en-US" altLang="en-US" sz="2800" dirty="0" smtClean="0">
                <a:solidFill>
                  <a:srgbClr val="6C2008"/>
                </a:solidFill>
                <a:latin typeface="Times New Roman" panose="02020603050405020304" pitchFamily="18" charset="0"/>
                <a:cs typeface="Times New Roman" panose="02020603050405020304" pitchFamily="18" charset="0"/>
                <a:hlinkClick r:id="rId4"/>
              </a:rPr>
              <a:t>http://ualr.edu/catalog1718/</a:t>
            </a:r>
          </a:p>
          <a:p>
            <a:r>
              <a:rPr lang="en-US" altLang="en-US" dirty="0" smtClean="0">
                <a:solidFill>
                  <a:srgbClr val="6C2008"/>
                </a:solidFill>
                <a:latin typeface="Times New Roman" panose="02020603050405020304" pitchFamily="18" charset="0"/>
                <a:cs typeface="Times New Roman" panose="02020603050405020304" pitchFamily="18" charset="0"/>
              </a:rPr>
              <a:t>Graduate Student Handbook</a:t>
            </a:r>
          </a:p>
          <a:p>
            <a:pPr marL="457200" lvl="1" indent="0">
              <a:buFont typeface="Arial" panose="020B0604020202020204" pitchFamily="34" charset="0"/>
              <a:buNone/>
            </a:pPr>
            <a:r>
              <a:rPr lang="en-US" altLang="en-US" sz="2800" u="sng" dirty="0" smtClean="0">
                <a:latin typeface="Times New Roman" panose="02020603050405020304" pitchFamily="18" charset="0"/>
                <a:cs typeface="Times New Roman" panose="02020603050405020304" pitchFamily="18" charset="0"/>
                <a:hlinkClick r:id="rId5"/>
              </a:rPr>
              <a:t>http://ualr.edu/gradschool/graduate-student-handbook/</a:t>
            </a:r>
            <a:endParaRPr lang="en-US" altLang="en-US" sz="2800" u="sng" dirty="0" smtClean="0">
              <a:latin typeface="Times New Roman" panose="02020603050405020304" pitchFamily="18" charset="0"/>
              <a:cs typeface="Times New Roman" panose="02020603050405020304" pitchFamily="18" charset="0"/>
            </a:endParaRPr>
          </a:p>
          <a:p>
            <a:r>
              <a:rPr lang="en-US" altLang="en-US" dirty="0" smtClean="0">
                <a:solidFill>
                  <a:srgbClr val="6C2008"/>
                </a:solidFill>
                <a:latin typeface="Times New Roman" panose="02020603050405020304" pitchFamily="18" charset="0"/>
                <a:cs typeface="Times New Roman" panose="02020603050405020304" pitchFamily="18" charset="0"/>
              </a:rPr>
              <a:t>Blackboard Resources for Students</a:t>
            </a:r>
          </a:p>
          <a:p>
            <a:pPr marL="457200" lvl="1" indent="0">
              <a:buFont typeface="Arial" panose="020B0604020202020204" pitchFamily="34" charset="0"/>
              <a:buNone/>
            </a:pPr>
            <a:r>
              <a:rPr lang="en-US" altLang="en-US" sz="2800" dirty="0" smtClean="0">
                <a:solidFill>
                  <a:srgbClr val="6C2008"/>
                </a:solidFill>
                <a:latin typeface="Times New Roman" panose="02020603050405020304" pitchFamily="18" charset="0"/>
                <a:cs typeface="Times New Roman" panose="02020603050405020304" pitchFamily="18" charset="0"/>
                <a:hlinkClick r:id="rId6"/>
              </a:rPr>
              <a:t>http://ualr.edu/blackboard/</a:t>
            </a:r>
            <a:endParaRPr lang="en-US" altLang="en-US" sz="2800" dirty="0" smtClean="0">
              <a:solidFill>
                <a:srgbClr val="6C2008"/>
              </a:solidFill>
              <a:latin typeface="Times New Roman" panose="02020603050405020304" pitchFamily="18" charset="0"/>
              <a:cs typeface="Times New Roman" panose="02020603050405020304" pitchFamily="18" charset="0"/>
            </a:endParaRPr>
          </a:p>
          <a:p>
            <a:endParaRPr lang="en-US" altLang="en-US" dirty="0" smtClean="0">
              <a:solidFill>
                <a:srgbClr val="6C2008"/>
              </a:solidFill>
              <a:latin typeface="Times New Roman" panose="02020603050405020304" pitchFamily="18" charset="0"/>
              <a:cs typeface="Times New Roman" panose="02020603050405020304" pitchFamily="18" charset="0"/>
            </a:endParaRPr>
          </a:p>
        </p:txBody>
      </p:sp>
      <p:sp>
        <p:nvSpPr>
          <p:cNvPr id="922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3000"/>
                                        <p:tgtEl>
                                          <p:spTgt spid="9218"/>
                                        </p:tgtEl>
                                      </p:cBhvr>
                                    </p:animEffect>
                                  </p:childTnLst>
                                </p:cTn>
                              </p:par>
                            </p:childTnLst>
                          </p:cTn>
                        </p:par>
                        <p:par>
                          <p:cTn id="8" fill="hold">
                            <p:stCondLst>
                              <p:cond delay="3000"/>
                            </p:stCondLst>
                            <p:childTnLst>
                              <p:par>
                                <p:cTn id="9" presetID="10" presetClass="entr" presetSubtype="0" fill="hold" nodeType="afterEffect">
                                  <p:stCondLst>
                                    <p:cond delay="500"/>
                                  </p:stCondLst>
                                  <p:childTnLst>
                                    <p:set>
                                      <p:cBhvr>
                                        <p:cTn id="10" dur="1" fill="hold">
                                          <p:stCondLst>
                                            <p:cond delay="0"/>
                                          </p:stCondLst>
                                        </p:cTn>
                                        <p:tgtEl>
                                          <p:spTgt spid="9219">
                                            <p:txEl>
                                              <p:pRg st="0" end="0"/>
                                            </p:txEl>
                                          </p:spTgt>
                                        </p:tgtEl>
                                        <p:attrNameLst>
                                          <p:attrName>style.visibility</p:attrName>
                                        </p:attrNameLst>
                                      </p:cBhvr>
                                      <p:to>
                                        <p:strVal val="visible"/>
                                      </p:to>
                                    </p:set>
                                    <p:animEffect transition="in" filter="fade">
                                      <p:cBhvr>
                                        <p:cTn id="11" dur="2000"/>
                                        <p:tgtEl>
                                          <p:spTgt spid="9219">
                                            <p:txEl>
                                              <p:pRg st="0" end="0"/>
                                            </p:txEl>
                                          </p:spTgt>
                                        </p:tgtEl>
                                      </p:cBhvr>
                                    </p:animEffect>
                                  </p:childTnLst>
                                </p:cTn>
                              </p:par>
                            </p:childTnLst>
                          </p:cTn>
                        </p:par>
                        <p:par>
                          <p:cTn id="12" fill="hold">
                            <p:stCondLst>
                              <p:cond delay="5500"/>
                            </p:stCondLst>
                            <p:childTnLst>
                              <p:par>
                                <p:cTn id="13" presetID="10" presetClass="entr" presetSubtype="0" fill="hold" nodeType="afterEffect">
                                  <p:stCondLst>
                                    <p:cond delay="50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fade">
                                      <p:cBhvr>
                                        <p:cTn id="15" dur="2000"/>
                                        <p:tgtEl>
                                          <p:spTgt spid="9219">
                                            <p:txEl>
                                              <p:pRg st="1" end="1"/>
                                            </p:txEl>
                                          </p:spTgt>
                                        </p:tgtEl>
                                      </p:cBhvr>
                                    </p:animEffect>
                                  </p:childTnLst>
                                </p:cTn>
                              </p:par>
                            </p:childTnLst>
                          </p:cTn>
                        </p:par>
                        <p:par>
                          <p:cTn id="16" fill="hold">
                            <p:stCondLst>
                              <p:cond delay="8000"/>
                            </p:stCondLst>
                            <p:childTnLst>
                              <p:par>
                                <p:cTn id="17" presetID="10" presetClass="entr" presetSubtype="0" fill="hold" nodeType="afterEffect">
                                  <p:stCondLst>
                                    <p:cond delay="500"/>
                                  </p:stCondLst>
                                  <p:childTnLst>
                                    <p:set>
                                      <p:cBhvr>
                                        <p:cTn id="18" dur="1" fill="hold">
                                          <p:stCondLst>
                                            <p:cond delay="0"/>
                                          </p:stCondLst>
                                        </p:cTn>
                                        <p:tgtEl>
                                          <p:spTgt spid="9219">
                                            <p:txEl>
                                              <p:pRg st="2" end="2"/>
                                            </p:txEl>
                                          </p:spTgt>
                                        </p:tgtEl>
                                        <p:attrNameLst>
                                          <p:attrName>style.visibility</p:attrName>
                                        </p:attrNameLst>
                                      </p:cBhvr>
                                      <p:to>
                                        <p:strVal val="visible"/>
                                      </p:to>
                                    </p:set>
                                    <p:animEffect transition="in" filter="fade">
                                      <p:cBhvr>
                                        <p:cTn id="19" dur="2000"/>
                                        <p:tgtEl>
                                          <p:spTgt spid="9219">
                                            <p:txEl>
                                              <p:pRg st="2" end="2"/>
                                            </p:txEl>
                                          </p:spTgt>
                                        </p:tgtEl>
                                      </p:cBhvr>
                                    </p:animEffect>
                                  </p:childTnLst>
                                </p:cTn>
                              </p:par>
                            </p:childTnLst>
                          </p:cTn>
                        </p:par>
                        <p:par>
                          <p:cTn id="20" fill="hold">
                            <p:stCondLst>
                              <p:cond delay="10500"/>
                            </p:stCondLst>
                            <p:childTnLst>
                              <p:par>
                                <p:cTn id="21" presetID="10" presetClass="entr" presetSubtype="0" fill="hold" nodeType="afterEffect">
                                  <p:stCondLst>
                                    <p:cond delay="50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fade">
                                      <p:cBhvr>
                                        <p:cTn id="23" dur="2000"/>
                                        <p:tgtEl>
                                          <p:spTgt spid="9219">
                                            <p:txEl>
                                              <p:pRg st="3" end="3"/>
                                            </p:txEl>
                                          </p:spTgt>
                                        </p:tgtEl>
                                      </p:cBhvr>
                                    </p:animEffect>
                                  </p:childTnLst>
                                </p:cTn>
                              </p:par>
                            </p:childTnLst>
                          </p:cTn>
                        </p:par>
                        <p:par>
                          <p:cTn id="24" fill="hold">
                            <p:stCondLst>
                              <p:cond delay="13000"/>
                            </p:stCondLst>
                            <p:childTnLst>
                              <p:par>
                                <p:cTn id="25" presetID="10" presetClass="entr" presetSubtype="0" fill="hold" nodeType="afterEffect">
                                  <p:stCondLst>
                                    <p:cond delay="50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par>
                          <p:cTn id="28" fill="hold">
                            <p:stCondLst>
                              <p:cond delay="15500"/>
                            </p:stCondLst>
                            <p:childTnLst>
                              <p:par>
                                <p:cTn id="29" presetID="10" presetClass="entr" presetSubtype="0" fill="hold" nodeType="afterEffect">
                                  <p:stCondLst>
                                    <p:cond delay="500"/>
                                  </p:stCondLst>
                                  <p:childTnLst>
                                    <p:set>
                                      <p:cBhvr>
                                        <p:cTn id="30" dur="1" fill="hold">
                                          <p:stCondLst>
                                            <p:cond delay="0"/>
                                          </p:stCondLst>
                                        </p:cTn>
                                        <p:tgtEl>
                                          <p:spTgt spid="9219">
                                            <p:txEl>
                                              <p:pRg st="5" end="5"/>
                                            </p:txEl>
                                          </p:spTgt>
                                        </p:tgtEl>
                                        <p:attrNameLst>
                                          <p:attrName>style.visibility</p:attrName>
                                        </p:attrNameLst>
                                      </p:cBhvr>
                                      <p:to>
                                        <p:strVal val="visible"/>
                                      </p:to>
                                    </p:set>
                                    <p:animEffect transition="in" filter="fade">
                                      <p:cBhvr>
                                        <p:cTn id="31" dur="2000"/>
                                        <p:tgtEl>
                                          <p:spTgt spid="9219">
                                            <p:txEl>
                                              <p:pRg st="5" end="5"/>
                                            </p:txEl>
                                          </p:spTgt>
                                        </p:tgtEl>
                                      </p:cBhvr>
                                    </p:animEffect>
                                  </p:childTnLst>
                                </p:cTn>
                              </p:par>
                            </p:childTnLst>
                          </p:cTn>
                        </p:par>
                        <p:par>
                          <p:cTn id="32" fill="hold">
                            <p:stCondLst>
                              <p:cond delay="18000"/>
                            </p:stCondLst>
                            <p:childTnLst>
                              <p:par>
                                <p:cTn id="33" presetID="10" presetClass="entr" presetSubtype="0" fill="hold" nodeType="afterEffect">
                                  <p:stCondLst>
                                    <p:cond delay="500"/>
                                  </p:stCondLst>
                                  <p:childTnLst>
                                    <p:set>
                                      <p:cBhvr>
                                        <p:cTn id="34" dur="1" fill="hold">
                                          <p:stCondLst>
                                            <p:cond delay="0"/>
                                          </p:stCondLst>
                                        </p:cTn>
                                        <p:tgtEl>
                                          <p:spTgt spid="9219">
                                            <p:txEl>
                                              <p:pRg st="6" end="6"/>
                                            </p:txEl>
                                          </p:spTgt>
                                        </p:tgtEl>
                                        <p:attrNameLst>
                                          <p:attrName>style.visibility</p:attrName>
                                        </p:attrNameLst>
                                      </p:cBhvr>
                                      <p:to>
                                        <p:strVal val="visible"/>
                                      </p:to>
                                    </p:set>
                                    <p:animEffect transition="in" filter="fade">
                                      <p:cBhvr>
                                        <p:cTn id="35" dur="2000"/>
                                        <p:tgtEl>
                                          <p:spTgt spid="9219">
                                            <p:txEl>
                                              <p:pRg st="6" end="6"/>
                                            </p:txEl>
                                          </p:spTgt>
                                        </p:tgtEl>
                                      </p:cBhvr>
                                    </p:animEffect>
                                  </p:childTnLst>
                                </p:cTn>
                              </p:par>
                            </p:childTnLst>
                          </p:cTn>
                        </p:par>
                        <p:par>
                          <p:cTn id="36" fill="hold">
                            <p:stCondLst>
                              <p:cond delay="20500"/>
                            </p:stCondLst>
                            <p:childTnLst>
                              <p:par>
                                <p:cTn id="37" presetID="10" presetClass="entr" presetSubtype="0" fill="hold" nodeType="afterEffect">
                                  <p:stCondLst>
                                    <p:cond delay="500"/>
                                  </p:stCondLst>
                                  <p:childTnLst>
                                    <p:set>
                                      <p:cBhvr>
                                        <p:cTn id="38" dur="1" fill="hold">
                                          <p:stCondLst>
                                            <p:cond delay="0"/>
                                          </p:stCondLst>
                                        </p:cTn>
                                        <p:tgtEl>
                                          <p:spTgt spid="9219">
                                            <p:txEl>
                                              <p:pRg st="7" end="7"/>
                                            </p:txEl>
                                          </p:spTgt>
                                        </p:tgtEl>
                                        <p:attrNameLst>
                                          <p:attrName>style.visibility</p:attrName>
                                        </p:attrNameLst>
                                      </p:cBhvr>
                                      <p:to>
                                        <p:strVal val="visible"/>
                                      </p:to>
                                    </p:set>
                                    <p:animEffect transition="in" filter="fade">
                                      <p:cBhvr>
                                        <p:cTn id="39" dur="2000"/>
                                        <p:tgtEl>
                                          <p:spTgt spid="9219">
                                            <p:txEl>
                                              <p:pRg st="7" end="7"/>
                                            </p:txEl>
                                          </p:spTgt>
                                        </p:tgtEl>
                                      </p:cBhvr>
                                    </p:animEffect>
                                  </p:childTnLst>
                                </p:cTn>
                              </p:par>
                            </p:childTnLst>
                          </p:cTn>
                        </p:par>
                        <p:par>
                          <p:cTn id="40" fill="hold">
                            <p:stCondLst>
                              <p:cond delay="23000"/>
                            </p:stCondLst>
                            <p:childTnLst>
                              <p:par>
                                <p:cTn id="41" presetID="10" presetClass="entr" presetSubtype="0" fill="hold" nodeType="afterEffect">
                                  <p:stCondLst>
                                    <p:cond delay="500"/>
                                  </p:stCondLst>
                                  <p:childTnLst>
                                    <p:set>
                                      <p:cBhvr>
                                        <p:cTn id="42" dur="1" fill="hold">
                                          <p:stCondLst>
                                            <p:cond delay="0"/>
                                          </p:stCondLst>
                                        </p:cTn>
                                        <p:tgtEl>
                                          <p:spTgt spid="9219">
                                            <p:txEl>
                                              <p:pRg st="8" end="8"/>
                                            </p:txEl>
                                          </p:spTgt>
                                        </p:tgtEl>
                                        <p:attrNameLst>
                                          <p:attrName>style.visibility</p:attrName>
                                        </p:attrNameLst>
                                      </p:cBhvr>
                                      <p:to>
                                        <p:strVal val="visible"/>
                                      </p:to>
                                    </p:set>
                                    <p:animEffect transition="in" filter="fade">
                                      <p:cBhvr>
                                        <p:cTn id="43" dur="2000"/>
                                        <p:tgtEl>
                                          <p:spTgt spid="9219">
                                            <p:txEl>
                                              <p:pRg st="8" end="8"/>
                                            </p:txEl>
                                          </p:spTgt>
                                        </p:tgtEl>
                                      </p:cBhvr>
                                    </p:animEffect>
                                  </p:childTnLst>
                                </p:cTn>
                              </p:par>
                            </p:childTnLst>
                          </p:cTn>
                        </p:par>
                        <p:par>
                          <p:cTn id="44" fill="hold">
                            <p:stCondLst>
                              <p:cond delay="25500"/>
                            </p:stCondLst>
                            <p:childTnLst>
                              <p:par>
                                <p:cTn id="45" presetID="10" presetClass="entr" presetSubtype="0" fill="hold" nodeType="afterEffect">
                                  <p:stCondLst>
                                    <p:cond delay="500"/>
                                  </p:stCondLst>
                                  <p:childTnLst>
                                    <p:set>
                                      <p:cBhvr>
                                        <p:cTn id="46" dur="1" fill="hold">
                                          <p:stCondLst>
                                            <p:cond delay="0"/>
                                          </p:stCondLst>
                                        </p:cTn>
                                        <p:tgtEl>
                                          <p:spTgt spid="9219">
                                            <p:txEl>
                                              <p:pRg st="9" end="9"/>
                                            </p:txEl>
                                          </p:spTgt>
                                        </p:tgtEl>
                                        <p:attrNameLst>
                                          <p:attrName>style.visibility</p:attrName>
                                        </p:attrNameLst>
                                      </p:cBhvr>
                                      <p:to>
                                        <p:strVal val="visible"/>
                                      </p:to>
                                    </p:set>
                                    <p:animEffect transition="in" filter="fade">
                                      <p:cBhvr>
                                        <p:cTn id="47" dur="20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296863"/>
            <a:ext cx="11353800" cy="1393825"/>
          </a:xfrm>
        </p:spPr>
        <p:txBody>
          <a:bodyPr/>
          <a:lstStyle/>
          <a:p>
            <a:r>
              <a:rPr lang="en-US" altLang="en-US" dirty="0" smtClean="0">
                <a:solidFill>
                  <a:srgbClr val="800000"/>
                </a:solidFill>
                <a:latin typeface="Myriad Pro"/>
              </a:rPr>
              <a:t>POLICIES AND OTHER RESOURCES</a:t>
            </a:r>
          </a:p>
        </p:txBody>
      </p:sp>
      <p:sp>
        <p:nvSpPr>
          <p:cNvPr id="3" name="Content Placeholder 2"/>
          <p:cNvSpPr>
            <a:spLocks noGrp="1"/>
          </p:cNvSpPr>
          <p:nvPr>
            <p:ph idx="1"/>
          </p:nvPr>
        </p:nvSpPr>
        <p:spPr>
          <a:xfrm>
            <a:off x="0" y="1690688"/>
            <a:ext cx="12192000" cy="4486275"/>
          </a:xfrm>
        </p:spPr>
        <p:txBody>
          <a:bodyPr rtlCol="0">
            <a:normAutofit/>
          </a:bodyPr>
          <a:lstStyle/>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Commission on Rehabilitation Counselor Certification (CRCC)</a:t>
            </a:r>
          </a:p>
          <a:p>
            <a:pPr marL="457200" lvl="1" indent="0" fontAlgn="auto">
              <a:spcAft>
                <a:spcPts val="0"/>
              </a:spcAft>
              <a:buFont typeface="Arial" panose="020B0604020202020204" pitchFamily="34" charset="0"/>
              <a:buNone/>
              <a:defRPr/>
            </a:pPr>
            <a:r>
              <a:rPr lang="en-US" sz="2800" dirty="0" smtClean="0">
                <a:solidFill>
                  <a:srgbClr val="6C2008"/>
                </a:solidFill>
                <a:latin typeface="Times New Roman" panose="02020603050405020304" pitchFamily="18" charset="0"/>
                <a:cs typeface="Times New Roman" panose="02020603050405020304" pitchFamily="18" charset="0"/>
                <a:hlinkClick r:id="rId2"/>
              </a:rPr>
              <a:t>https</a:t>
            </a:r>
            <a:r>
              <a:rPr lang="en-US" sz="2800" dirty="0">
                <a:solidFill>
                  <a:srgbClr val="6C2008"/>
                </a:solidFill>
                <a:latin typeface="Times New Roman" panose="02020603050405020304" pitchFamily="18" charset="0"/>
                <a:cs typeface="Times New Roman" panose="02020603050405020304" pitchFamily="18" charset="0"/>
                <a:hlinkClick r:id="rId2"/>
              </a:rPr>
              <a:t>://</a:t>
            </a:r>
            <a:r>
              <a:rPr lang="en-US" sz="2800" dirty="0" smtClean="0">
                <a:solidFill>
                  <a:srgbClr val="6C2008"/>
                </a:solidFill>
                <a:latin typeface="Times New Roman" panose="02020603050405020304" pitchFamily="18" charset="0"/>
                <a:cs typeface="Times New Roman" panose="02020603050405020304" pitchFamily="18" charset="0"/>
                <a:hlinkClick r:id="rId2"/>
              </a:rPr>
              <a:t>www.crccertification.com/about-crc-certification</a:t>
            </a:r>
            <a:endParaRPr lang="en-US" sz="2800" dirty="0" smtClean="0">
              <a:solidFill>
                <a:srgbClr val="6C2008"/>
              </a:solidFill>
              <a:latin typeface="Times New Roman" panose="02020603050405020304" pitchFamily="18" charset="0"/>
              <a:cs typeface="Times New Roman" panose="02020603050405020304" pitchFamily="18" charset="0"/>
            </a:endParaRPr>
          </a:p>
          <a:p>
            <a:pPr marL="457200" lvl="1" indent="0" fontAlgn="auto">
              <a:spcAft>
                <a:spcPts val="0"/>
              </a:spcAft>
              <a:buFont typeface="Arial" panose="020B0604020202020204" pitchFamily="34" charset="0"/>
              <a:buNone/>
              <a:defRPr/>
            </a:pPr>
            <a:r>
              <a:rPr lang="en-US" sz="2800" dirty="0" smtClean="0">
                <a:solidFill>
                  <a:srgbClr val="6C2008"/>
                </a:solidFill>
                <a:latin typeface="Times New Roman" panose="02020603050405020304" pitchFamily="18" charset="0"/>
                <a:cs typeface="Times New Roman" panose="02020603050405020304" pitchFamily="18" charset="0"/>
                <a:hlinkClick r:id="rId3"/>
              </a:rPr>
              <a:t>https://www.crccertification.com/code-of-ethics-4</a:t>
            </a:r>
            <a:endParaRPr lang="en-US" sz="2800" dirty="0" smtClean="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American Counseling Association</a:t>
            </a:r>
          </a:p>
          <a:p>
            <a:pPr marL="457200" lvl="1" indent="0" fontAlgn="auto">
              <a:spcAft>
                <a:spcPts val="0"/>
              </a:spcAft>
              <a:buFont typeface="Arial" panose="020B0604020202020204" pitchFamily="34" charset="0"/>
              <a:buNone/>
              <a:defRPr/>
            </a:pPr>
            <a:r>
              <a:rPr lang="en-US" sz="2800" dirty="0" smtClean="0">
                <a:solidFill>
                  <a:srgbClr val="6C2008"/>
                </a:solidFill>
                <a:latin typeface="Times New Roman" panose="02020603050405020304" pitchFamily="18" charset="0"/>
                <a:cs typeface="Times New Roman" panose="02020603050405020304" pitchFamily="18" charset="0"/>
                <a:hlinkClick r:id="rId4"/>
              </a:rPr>
              <a:t>https://www.counseling.org/about-us/about-aca</a:t>
            </a:r>
            <a:endParaRPr lang="en-US" sz="2800" dirty="0" smtClean="0">
              <a:solidFill>
                <a:srgbClr val="6C2008"/>
              </a:solidFill>
              <a:latin typeface="Times New Roman" panose="02020603050405020304" pitchFamily="18" charset="0"/>
              <a:cs typeface="Times New Roman" panose="02020603050405020304" pitchFamily="18" charset="0"/>
            </a:endParaRPr>
          </a:p>
          <a:p>
            <a:pPr marL="457200" lvl="1" indent="0" fontAlgn="auto">
              <a:spcAft>
                <a:spcPts val="0"/>
              </a:spcAft>
              <a:buFont typeface="Arial" panose="020B0604020202020204" pitchFamily="34" charset="0"/>
              <a:buNone/>
              <a:defRPr/>
            </a:pPr>
            <a:r>
              <a:rPr lang="en-US" sz="2800" dirty="0" smtClean="0">
                <a:solidFill>
                  <a:srgbClr val="6C2008"/>
                </a:solidFill>
                <a:latin typeface="Times New Roman" panose="02020603050405020304" pitchFamily="18" charset="0"/>
                <a:cs typeface="Times New Roman" panose="02020603050405020304" pitchFamily="18" charset="0"/>
                <a:hlinkClick r:id="rId5"/>
              </a:rPr>
              <a:t>https://www.counseling.org/knowledge-center/ethics</a:t>
            </a:r>
            <a:endParaRPr lang="en-US" sz="2800" dirty="0" smtClean="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State Counselor Licensing Boards</a:t>
            </a:r>
          </a:p>
          <a:p>
            <a:pPr marL="457200" lvl="1" indent="0" fontAlgn="auto">
              <a:spcAft>
                <a:spcPts val="0"/>
              </a:spcAft>
              <a:buFont typeface="Arial" panose="020B0604020202020204" pitchFamily="34" charset="0"/>
              <a:buNone/>
              <a:defRPr/>
            </a:pPr>
            <a:r>
              <a:rPr lang="en-US" sz="2800" dirty="0" smtClean="0">
                <a:solidFill>
                  <a:srgbClr val="6C2008"/>
                </a:solidFill>
                <a:latin typeface="Times New Roman" panose="02020603050405020304" pitchFamily="18" charset="0"/>
                <a:cs typeface="Times New Roman" panose="02020603050405020304" pitchFamily="18" charset="0"/>
                <a:hlinkClick r:id="rId6"/>
              </a:rPr>
              <a:t>http://www.aascb.org/aws/AASCB/pt/sp/stateboards</a:t>
            </a:r>
            <a:endParaRPr lang="en-US" sz="2800" dirty="0" smtClean="0">
              <a:solidFill>
                <a:srgbClr val="6C2008"/>
              </a:solidFill>
              <a:latin typeface="Times New Roman" panose="02020603050405020304" pitchFamily="18" charset="0"/>
              <a:cs typeface="Times New Roman" panose="02020603050405020304" pitchFamily="18" charset="0"/>
            </a:endParaRPr>
          </a:p>
          <a:p>
            <a:pPr marL="457200" lvl="1" indent="0" fontAlgn="auto">
              <a:spcAft>
                <a:spcPts val="0"/>
              </a:spcAft>
              <a:buFont typeface="Arial" panose="020B0604020202020204" pitchFamily="34" charset="0"/>
              <a:buNone/>
              <a:defRPr/>
            </a:pPr>
            <a:endParaRPr lang="en-US" dirty="0">
              <a:solidFill>
                <a:srgbClr val="6C2008"/>
              </a:solidFill>
              <a:latin typeface="Times New Roman" panose="02020603050405020304" pitchFamily="18" charset="0"/>
              <a:cs typeface="Times New Roman" panose="02020603050405020304" pitchFamily="18" charset="0"/>
            </a:endParaRPr>
          </a:p>
          <a:p>
            <a:pPr marL="457200" lvl="1" indent="0" fontAlgn="auto">
              <a:spcAft>
                <a:spcPts val="0"/>
              </a:spcAft>
              <a:buFont typeface="Arial" panose="020B0604020202020204" pitchFamily="34" charset="0"/>
              <a:buNone/>
              <a:defRPr/>
            </a:pPr>
            <a:endParaRPr lang="en-US" sz="2800" dirty="0" smtClean="0">
              <a:solidFill>
                <a:srgbClr val="6C2008"/>
              </a:solidFill>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endParaRPr lang="en-US" dirty="0">
              <a:solidFill>
                <a:srgbClr val="6C2008"/>
              </a:solidFill>
              <a:latin typeface="Times New Roman" panose="02020603050405020304" pitchFamily="18" charset="0"/>
              <a:cs typeface="Times New Roman" panose="02020603050405020304" pitchFamily="18" charset="0"/>
            </a:endParaRPr>
          </a:p>
        </p:txBody>
      </p:sp>
      <p:sp>
        <p:nvSpPr>
          <p:cNvPr id="1024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par>
                          <p:cTn id="8" fill="hold">
                            <p:stCondLst>
                              <p:cond delay="2000"/>
                            </p:stCondLst>
                            <p:childTnLst>
                              <p:par>
                                <p:cTn id="9" presetID="10" presetClass="entr" presetSubtype="0"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5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par>
                          <p:cTn id="16" fill="hold">
                            <p:stCondLst>
                              <p:cond delay="6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p:stCondLst>
                              <p:cond delay="8500"/>
                            </p:stCondLst>
                            <p:childTnLst>
                              <p:par>
                                <p:cTn id="21" presetID="10" presetClass="entr" presetSubtype="0" fill="hold" nodeType="afterEffect">
                                  <p:stCondLst>
                                    <p:cond delay="100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p:stCondLst>
                              <p:cond delay="11500"/>
                            </p:stCondLst>
                            <p:childTnLst>
                              <p:par>
                                <p:cTn id="25" presetID="10"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p:stCondLst>
                              <p:cond delay="13500"/>
                            </p:stCondLst>
                            <p:childTnLst>
                              <p:par>
                                <p:cTn id="29" presetID="10"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par>
                          <p:cTn id="32" fill="hold">
                            <p:stCondLst>
                              <p:cond delay="15500"/>
                            </p:stCondLst>
                            <p:childTnLst>
                              <p:par>
                                <p:cTn id="33" presetID="10" presetClass="entr" presetSubtype="0" fill="hold" nodeType="afterEffect">
                                  <p:stCondLst>
                                    <p:cond delay="100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childTnLst>
                          </p:cTn>
                        </p:par>
                        <p:par>
                          <p:cTn id="36" fill="hold">
                            <p:stCondLst>
                              <p:cond delay="18500"/>
                            </p:stCondLst>
                            <p:childTnLst>
                              <p:par>
                                <p:cTn id="37" presetID="10"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0" y="257175"/>
            <a:ext cx="11353800" cy="1158875"/>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Admissions</a:t>
            </a:r>
          </a:p>
        </p:txBody>
      </p:sp>
      <p:sp>
        <p:nvSpPr>
          <p:cNvPr id="3" name="Content Placeholder 2"/>
          <p:cNvSpPr>
            <a:spLocks noGrp="1"/>
          </p:cNvSpPr>
          <p:nvPr>
            <p:ph idx="1"/>
          </p:nvPr>
        </p:nvSpPr>
        <p:spPr>
          <a:xfrm>
            <a:off x="1" y="1416050"/>
            <a:ext cx="12192000" cy="4760913"/>
          </a:xfrm>
        </p:spPr>
        <p:txBody>
          <a:bodyPr rtlCol="0">
            <a:normAutofit lnSpcReduction="10000"/>
          </a:bodyPr>
          <a:lstStyle/>
          <a:p>
            <a:pPr marL="0" indent="0" fontAlgn="auto">
              <a:lnSpc>
                <a:spcPct val="100000"/>
              </a:lnSpc>
              <a:spcAft>
                <a:spcPts val="0"/>
              </a:spcAft>
              <a:buFont typeface="Arial" panose="020B0604020202020204" pitchFamily="34" charset="0"/>
              <a:buNone/>
              <a:defRPr/>
            </a:pPr>
            <a:r>
              <a:rPr lang="en-US" dirty="0" smtClean="0">
                <a:solidFill>
                  <a:srgbClr val="6C2008"/>
                </a:solidFill>
                <a:latin typeface="Times New Roman" panose="02020603050405020304" pitchFamily="18" charset="0"/>
                <a:cs typeface="Times New Roman" panose="02020603050405020304" pitchFamily="18" charset="0"/>
              </a:rPr>
              <a:t>REGULAR</a:t>
            </a:r>
          </a:p>
          <a:p>
            <a:pPr fontAlgn="auto">
              <a:lnSpc>
                <a:spcPct val="100000"/>
              </a:lnSpc>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Undergraduate GPA of 3.0 or higher	OR 3.25 in last 60 hours </a:t>
            </a:r>
          </a:p>
          <a:p>
            <a:pPr marL="0" indent="0" algn="ctr" fontAlgn="auto">
              <a:lnSpc>
                <a:spcPct val="100000"/>
              </a:lnSpc>
              <a:spcAft>
                <a:spcPts val="0"/>
              </a:spcAft>
              <a:buFont typeface="Arial" panose="020B0604020202020204" pitchFamily="34" charset="0"/>
              <a:buNone/>
              <a:defRPr/>
            </a:pPr>
            <a:r>
              <a:rPr lang="en-US" dirty="0" smtClean="0">
                <a:solidFill>
                  <a:srgbClr val="6C2008"/>
                </a:solidFill>
                <a:latin typeface="Times New Roman" panose="02020603050405020304" pitchFamily="18" charset="0"/>
                <a:cs typeface="Times New Roman" panose="02020603050405020304" pitchFamily="18" charset="0"/>
              </a:rPr>
              <a:t>OR</a:t>
            </a:r>
          </a:p>
          <a:p>
            <a:pPr fontAlgn="auto">
              <a:lnSpc>
                <a:spcPct val="100000"/>
              </a:lnSpc>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Graduate Record Exam (GRE) Scores of 149 verbal and 146 quantitative (New Revision)</a:t>
            </a:r>
          </a:p>
          <a:p>
            <a:pPr marL="0" indent="0" algn="ctr" fontAlgn="auto">
              <a:lnSpc>
                <a:spcPct val="100000"/>
              </a:lnSpc>
              <a:spcAft>
                <a:spcPts val="0"/>
              </a:spcAft>
              <a:buFont typeface="Arial" panose="020B0604020202020204" pitchFamily="34" charset="0"/>
              <a:buNone/>
              <a:defRPr/>
            </a:pPr>
            <a:r>
              <a:rPr lang="en-US" dirty="0" smtClean="0">
                <a:solidFill>
                  <a:srgbClr val="6C2008"/>
                </a:solidFill>
                <a:latin typeface="Times New Roman" panose="02020603050405020304" pitchFamily="18" charset="0"/>
                <a:cs typeface="Times New Roman" panose="02020603050405020304" pitchFamily="18" charset="0"/>
              </a:rPr>
              <a:t>OR</a:t>
            </a:r>
          </a:p>
          <a:p>
            <a:pPr fontAlgn="auto">
              <a:lnSpc>
                <a:spcPct val="100000"/>
              </a:lnSpc>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 Miller Analogies Test (MAT) Score of 391</a:t>
            </a:r>
          </a:p>
          <a:p>
            <a:pPr marL="0" indent="0" algn="ctr" fontAlgn="auto">
              <a:lnSpc>
                <a:spcPct val="100000"/>
              </a:lnSpc>
              <a:spcAft>
                <a:spcPts val="0"/>
              </a:spcAft>
              <a:buFont typeface="Arial" panose="020B0604020202020204" pitchFamily="34" charset="0"/>
              <a:buNone/>
              <a:defRPr/>
            </a:pPr>
            <a:r>
              <a:rPr lang="en-US" dirty="0" smtClean="0">
                <a:solidFill>
                  <a:srgbClr val="6C2008"/>
                </a:solidFill>
                <a:latin typeface="Times New Roman" panose="02020603050405020304" pitchFamily="18" charset="0"/>
                <a:cs typeface="Times New Roman" panose="02020603050405020304" pitchFamily="18" charset="0"/>
              </a:rPr>
              <a:t>OR</a:t>
            </a:r>
          </a:p>
          <a:p>
            <a:pPr fontAlgn="auto">
              <a:lnSpc>
                <a:spcPct val="100000"/>
              </a:lnSpc>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Masters Degree from an accredited institution of higher learning</a:t>
            </a:r>
          </a:p>
          <a:p>
            <a:pPr fontAlgn="auto">
              <a:spcAft>
                <a:spcPts val="0"/>
              </a:spcAft>
              <a:defRPr/>
            </a:pPr>
            <a:endParaRPr lang="en-US" dirty="0" smtClean="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endParaRPr lang="en-US" dirty="0">
              <a:solidFill>
                <a:srgbClr val="6C2008"/>
              </a:solidFill>
              <a:latin typeface="Times New Roman" panose="02020603050405020304" pitchFamily="18" charset="0"/>
              <a:cs typeface="Times New Roman" panose="02020603050405020304" pitchFamily="18" charset="0"/>
            </a:endParaRPr>
          </a:p>
        </p:txBody>
      </p:sp>
      <p:sp>
        <p:nvSpPr>
          <p:cNvPr id="1126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par>
                          <p:cTn id="8" fill="hold">
                            <p:stCondLst>
                              <p:cond delay="2000"/>
                            </p:stCondLst>
                            <p:childTnLst>
                              <p:par>
                                <p:cTn id="9" presetID="1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4000"/>
                            </p:stCondLst>
                            <p:childTnLst>
                              <p:par>
                                <p:cTn id="14" presetID="12" presetClass="entr" presetSubtype="2" fill="hold" nodeType="afterEffect">
                                  <p:stCondLst>
                                    <p:cond delay="100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2000"/>
                                        <p:tgtEl>
                                          <p:spTgt spid="3">
                                            <p:txEl>
                                              <p:pRg st="1" end="1"/>
                                            </p:txEl>
                                          </p:spTgt>
                                        </p:tgtEl>
                                        <p:attrNameLst>
                                          <p:attrName>ppt_x</p:attrName>
                                        </p:attrNameLst>
                                      </p:cBhvr>
                                      <p:tavLst>
                                        <p:tav tm="0">
                                          <p:val>
                                            <p:strVal val="#ppt_x+#ppt_w*1.125000"/>
                                          </p:val>
                                        </p:tav>
                                        <p:tav tm="100000">
                                          <p:val>
                                            <p:strVal val="#ppt_x"/>
                                          </p:val>
                                        </p:tav>
                                      </p:tavLst>
                                    </p:anim>
                                    <p:animEffect transition="in" filter="wipe(left)">
                                      <p:cBhvr>
                                        <p:cTn id="17" dur="2000"/>
                                        <p:tgtEl>
                                          <p:spTgt spid="3">
                                            <p:txEl>
                                              <p:pRg st="1" end="1"/>
                                            </p:txEl>
                                          </p:spTgt>
                                        </p:tgtEl>
                                      </p:cBhvr>
                                    </p:animEffect>
                                  </p:childTnLst>
                                </p:cTn>
                              </p:par>
                            </p:childTnLst>
                          </p:cTn>
                        </p:par>
                        <p:par>
                          <p:cTn id="18" fill="hold">
                            <p:stCondLst>
                              <p:cond delay="7000"/>
                            </p:stCondLst>
                            <p:childTnLst>
                              <p:par>
                                <p:cTn id="19" presetID="12" presetClass="entr" presetSubtype="4" fill="hold" nodeType="after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2" dur="2000"/>
                                        <p:tgtEl>
                                          <p:spTgt spid="3">
                                            <p:txEl>
                                              <p:pRg st="2" end="2"/>
                                            </p:txEl>
                                          </p:spTgt>
                                        </p:tgtEl>
                                      </p:cBhvr>
                                    </p:animEffect>
                                  </p:childTnLst>
                                </p:cTn>
                              </p:par>
                            </p:childTnLst>
                          </p:cTn>
                        </p:par>
                        <p:par>
                          <p:cTn id="23" fill="hold">
                            <p:stCondLst>
                              <p:cond delay="10000"/>
                            </p:stCondLst>
                            <p:childTnLst>
                              <p:par>
                                <p:cTn id="24" presetID="12" presetClass="entr" presetSubtype="2" fill="hold" nodeType="afterEffect">
                                  <p:stCondLst>
                                    <p:cond delay="100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p:tgtEl>
                                          <p:spTgt spid="3">
                                            <p:txEl>
                                              <p:pRg st="3" end="3"/>
                                            </p:txEl>
                                          </p:spTgt>
                                        </p:tgtEl>
                                        <p:attrNameLst>
                                          <p:attrName>ppt_x</p:attrName>
                                        </p:attrNameLst>
                                      </p:cBhvr>
                                      <p:tavLst>
                                        <p:tav tm="0">
                                          <p:val>
                                            <p:strVal val="#ppt_x+#ppt_w*1.125000"/>
                                          </p:val>
                                        </p:tav>
                                        <p:tav tm="100000">
                                          <p:val>
                                            <p:strVal val="#ppt_x"/>
                                          </p:val>
                                        </p:tav>
                                      </p:tavLst>
                                    </p:anim>
                                    <p:animEffect transition="in" filter="wipe(left)">
                                      <p:cBhvr>
                                        <p:cTn id="27" dur="2000"/>
                                        <p:tgtEl>
                                          <p:spTgt spid="3">
                                            <p:txEl>
                                              <p:pRg st="3" end="3"/>
                                            </p:txEl>
                                          </p:spTgt>
                                        </p:tgtEl>
                                      </p:cBhvr>
                                    </p:animEffect>
                                  </p:childTnLst>
                                </p:cTn>
                              </p:par>
                            </p:childTnLst>
                          </p:cTn>
                        </p:par>
                        <p:par>
                          <p:cTn id="28" fill="hold">
                            <p:stCondLst>
                              <p:cond delay="13000"/>
                            </p:stCondLst>
                            <p:childTnLst>
                              <p:par>
                                <p:cTn id="29" presetID="12" presetClass="entr" presetSubtype="4" fill="hold"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3">
                                            <p:txEl>
                                              <p:pRg st="4" end="4"/>
                                            </p:txEl>
                                          </p:spTgt>
                                        </p:tgtEl>
                                      </p:cBhvr>
                                    </p:animEffect>
                                  </p:childTnLst>
                                </p:cTn>
                              </p:par>
                            </p:childTnLst>
                          </p:cTn>
                        </p:par>
                        <p:par>
                          <p:cTn id="33" fill="hold">
                            <p:stCondLst>
                              <p:cond delay="16000"/>
                            </p:stCondLst>
                            <p:childTnLst>
                              <p:par>
                                <p:cTn id="34" presetID="12" presetClass="entr" presetSubtype="2" fill="hold" nodeType="afterEffect">
                                  <p:stCondLst>
                                    <p:cond delay="100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2000"/>
                                        <p:tgtEl>
                                          <p:spTgt spid="3">
                                            <p:txEl>
                                              <p:pRg st="5" end="5"/>
                                            </p:txEl>
                                          </p:spTgt>
                                        </p:tgtEl>
                                        <p:attrNameLst>
                                          <p:attrName>ppt_x</p:attrName>
                                        </p:attrNameLst>
                                      </p:cBhvr>
                                      <p:tavLst>
                                        <p:tav tm="0">
                                          <p:val>
                                            <p:strVal val="#ppt_x+#ppt_w*1.125000"/>
                                          </p:val>
                                        </p:tav>
                                        <p:tav tm="100000">
                                          <p:val>
                                            <p:strVal val="#ppt_x"/>
                                          </p:val>
                                        </p:tav>
                                      </p:tavLst>
                                    </p:anim>
                                    <p:animEffect transition="in" filter="wipe(left)">
                                      <p:cBhvr>
                                        <p:cTn id="37" dur="2000"/>
                                        <p:tgtEl>
                                          <p:spTgt spid="3">
                                            <p:txEl>
                                              <p:pRg st="5" end="5"/>
                                            </p:txEl>
                                          </p:spTgt>
                                        </p:tgtEl>
                                      </p:cBhvr>
                                    </p:animEffect>
                                  </p:childTnLst>
                                </p:cTn>
                              </p:par>
                            </p:childTnLst>
                          </p:cTn>
                        </p:par>
                        <p:par>
                          <p:cTn id="38" fill="hold">
                            <p:stCondLst>
                              <p:cond delay="19000"/>
                            </p:stCondLst>
                            <p:childTnLst>
                              <p:par>
                                <p:cTn id="39" presetID="12" presetClass="entr" presetSubtype="4" fill="hold" nodeType="afterEffect">
                                  <p:stCondLst>
                                    <p:cond delay="100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20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42" dur="2000"/>
                                        <p:tgtEl>
                                          <p:spTgt spid="3">
                                            <p:txEl>
                                              <p:pRg st="6" end="6"/>
                                            </p:txEl>
                                          </p:spTgt>
                                        </p:tgtEl>
                                      </p:cBhvr>
                                    </p:animEffect>
                                  </p:childTnLst>
                                </p:cTn>
                              </p:par>
                            </p:childTnLst>
                          </p:cTn>
                        </p:par>
                        <p:par>
                          <p:cTn id="43" fill="hold">
                            <p:stCondLst>
                              <p:cond delay="22000"/>
                            </p:stCondLst>
                            <p:childTnLst>
                              <p:par>
                                <p:cTn id="44" presetID="12" presetClass="entr" presetSubtype="2" fill="hold" nodeType="afterEffect">
                                  <p:stCondLst>
                                    <p:cond delay="100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2000"/>
                                        <p:tgtEl>
                                          <p:spTgt spid="3">
                                            <p:txEl>
                                              <p:pRg st="7" end="7"/>
                                            </p:txEl>
                                          </p:spTgt>
                                        </p:tgtEl>
                                        <p:attrNameLst>
                                          <p:attrName>ppt_x</p:attrName>
                                        </p:attrNameLst>
                                      </p:cBhvr>
                                      <p:tavLst>
                                        <p:tav tm="0">
                                          <p:val>
                                            <p:strVal val="#ppt_x+#ppt_w*1.125000"/>
                                          </p:val>
                                        </p:tav>
                                        <p:tav tm="100000">
                                          <p:val>
                                            <p:strVal val="#ppt_x"/>
                                          </p:val>
                                        </p:tav>
                                      </p:tavLst>
                                    </p:anim>
                                    <p:animEffect transition="in" filter="wipe(left)">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269875"/>
            <a:ext cx="11353800" cy="1120775"/>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Faculty Advisors</a:t>
            </a:r>
          </a:p>
        </p:txBody>
      </p:sp>
      <p:sp>
        <p:nvSpPr>
          <p:cNvPr id="3" name="Content Placeholder 2"/>
          <p:cNvSpPr>
            <a:spLocks noGrp="1"/>
          </p:cNvSpPr>
          <p:nvPr>
            <p:ph idx="1"/>
          </p:nvPr>
        </p:nvSpPr>
        <p:spPr>
          <a:xfrm>
            <a:off x="0" y="1390650"/>
            <a:ext cx="12192000" cy="4786313"/>
          </a:xfrm>
        </p:spPr>
        <p:txBody>
          <a:bodyPr rtlCol="0">
            <a:normAutofit/>
          </a:bodyPr>
          <a:lstStyle/>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Each student admitted into the UALR Rehabilitation Counseling program is assigned to one of the RC full time faculty who will serve as his/her Faculty Advisor.  </a:t>
            </a:r>
            <a:endParaRPr lang="en-US" dirty="0" smtClean="0">
              <a:solidFill>
                <a:srgbClr val="6C2008"/>
              </a:solidFill>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endParaRPr lang="en-US" dirty="0" smtClean="0">
              <a:solidFill>
                <a:srgbClr val="6C2008"/>
              </a:solidFill>
              <a:latin typeface="Times New Roman" panose="02020603050405020304" pitchFamily="18" charset="0"/>
              <a:cs typeface="Times New Roman" panose="02020603050405020304" pitchFamily="18" charset="0"/>
            </a:endParaRPr>
          </a:p>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The </a:t>
            </a:r>
            <a:r>
              <a:rPr lang="en-US" dirty="0">
                <a:solidFill>
                  <a:srgbClr val="6C2008"/>
                </a:solidFill>
                <a:latin typeface="Times New Roman" panose="02020603050405020304" pitchFamily="18" charset="0"/>
                <a:cs typeface="Times New Roman" panose="02020603050405020304" pitchFamily="18" charset="0"/>
              </a:rPr>
              <a:t>Faculty Advisor plays an important role in the student’s choice of courses and helps direct the student to develop their career goals or special areas of interest.  The Faculty Advisor is concerned about the student’s professional growth and development.  </a:t>
            </a:r>
          </a:p>
          <a:p>
            <a:pPr fontAlgn="auto">
              <a:spcAft>
                <a:spcPts val="0"/>
              </a:spcAft>
              <a:defRPr/>
            </a:pPr>
            <a:endParaRPr lang="en-US" dirty="0">
              <a:latin typeface="Times New Roman" panose="02020603050405020304" pitchFamily="18" charset="0"/>
              <a:cs typeface="Times New Roman" panose="02020603050405020304" pitchFamily="18" charset="0"/>
            </a:endParaRPr>
          </a:p>
        </p:txBody>
      </p:sp>
      <p:sp>
        <p:nvSpPr>
          <p:cNvPr id="1229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par>
                          <p:cTn id="8" fill="hold">
                            <p:stCondLst>
                              <p:cond delay="2000"/>
                            </p:stCondLst>
                            <p:childTnLst>
                              <p:par>
                                <p:cTn id="9" presetID="12" presetClass="entr" presetSubtype="4" fill="hold" nodeType="afterEffect">
                                  <p:stCondLst>
                                    <p:cond delay="5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4500"/>
                            </p:stCondLst>
                            <p:childTnLst>
                              <p:par>
                                <p:cTn id="14" presetID="12" presetClass="entr" presetSubtype="4"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269875"/>
            <a:ext cx="11353800" cy="1120775"/>
          </a:xfrm>
        </p:spPr>
        <p:txBody>
          <a:bodyPr/>
          <a:lstStyle/>
          <a:p>
            <a:r>
              <a:rPr lang="en-US" altLang="en-US" dirty="0" smtClean="0">
                <a:solidFill>
                  <a:srgbClr val="6C2008"/>
                </a:solidFill>
                <a:latin typeface="Times New Roman" panose="02020603050405020304" pitchFamily="18" charset="0"/>
                <a:cs typeface="Times New Roman" panose="02020603050405020304" pitchFamily="18" charset="0"/>
              </a:rPr>
              <a:t>Faculty Advisors</a:t>
            </a:r>
          </a:p>
        </p:txBody>
      </p:sp>
      <p:sp>
        <p:nvSpPr>
          <p:cNvPr id="3" name="Content Placeholder 2"/>
          <p:cNvSpPr>
            <a:spLocks noGrp="1"/>
          </p:cNvSpPr>
          <p:nvPr>
            <p:ph idx="1"/>
          </p:nvPr>
        </p:nvSpPr>
        <p:spPr>
          <a:xfrm>
            <a:off x="0" y="1390650"/>
            <a:ext cx="12192000" cy="4786313"/>
          </a:xfrm>
        </p:spPr>
        <p:txBody>
          <a:bodyPr rtlCol="0">
            <a:normAutofit/>
          </a:bodyPr>
          <a:lstStyle/>
          <a:p>
            <a:pPr fontAlgn="auto">
              <a:spcAft>
                <a:spcPts val="0"/>
              </a:spcAft>
              <a:defRPr/>
            </a:pPr>
            <a:r>
              <a:rPr lang="en-US" dirty="0">
                <a:solidFill>
                  <a:srgbClr val="6C2008"/>
                </a:solidFill>
                <a:latin typeface="Times New Roman" panose="02020603050405020304" pitchFamily="18" charset="0"/>
                <a:cs typeface="Times New Roman" panose="02020603050405020304" pitchFamily="18" charset="0"/>
              </a:rPr>
              <a:t>Although the Faculty Advisor’s role is to assist the student in obtaining their academic goals, </a:t>
            </a:r>
            <a:r>
              <a:rPr lang="en-US" b="1" u="sng" dirty="0">
                <a:solidFill>
                  <a:srgbClr val="6C2008"/>
                </a:solidFill>
                <a:latin typeface="Times New Roman" panose="02020603050405020304" pitchFamily="18" charset="0"/>
                <a:cs typeface="Times New Roman" panose="02020603050405020304" pitchFamily="18" charset="0"/>
              </a:rPr>
              <a:t>the responsibility for being aware of and meeting departmental and university deadlines is solely that of the student</a:t>
            </a:r>
            <a:r>
              <a:rPr lang="en-US" b="1" u="sng" dirty="0" smtClean="0">
                <a:solidFill>
                  <a:srgbClr val="6C2008"/>
                </a:solidFill>
                <a:latin typeface="Times New Roman" panose="02020603050405020304" pitchFamily="18" charset="0"/>
                <a:cs typeface="Times New Roman" panose="02020603050405020304" pitchFamily="18" charset="0"/>
              </a:rPr>
              <a:t>.</a:t>
            </a:r>
          </a:p>
          <a:p>
            <a:pPr marL="0" indent="0" fontAlgn="auto">
              <a:spcAft>
                <a:spcPts val="0"/>
              </a:spcAft>
              <a:buFont typeface="Arial" panose="020B0604020202020204" pitchFamily="34" charset="0"/>
              <a:buNone/>
              <a:defRPr/>
            </a:pPr>
            <a:r>
              <a:rPr lang="en-US" b="1" u="sng" dirty="0" smtClean="0">
                <a:solidFill>
                  <a:srgbClr val="6C2008"/>
                </a:solidFill>
                <a:latin typeface="Times New Roman" panose="02020603050405020304" pitchFamily="18" charset="0"/>
                <a:cs typeface="Times New Roman" panose="02020603050405020304" pitchFamily="18" charset="0"/>
              </a:rPr>
              <a:t>  </a:t>
            </a:r>
          </a:p>
          <a:p>
            <a:pPr fontAlgn="auto">
              <a:spcAft>
                <a:spcPts val="0"/>
              </a:spcAft>
              <a:defRPr/>
            </a:pPr>
            <a:r>
              <a:rPr lang="en-US" dirty="0" smtClean="0">
                <a:solidFill>
                  <a:srgbClr val="6C2008"/>
                </a:solidFill>
                <a:latin typeface="Times New Roman" panose="02020603050405020304" pitchFamily="18" charset="0"/>
                <a:cs typeface="Times New Roman" panose="02020603050405020304" pitchFamily="18" charset="0"/>
              </a:rPr>
              <a:t>The </a:t>
            </a:r>
            <a:r>
              <a:rPr lang="en-US" dirty="0">
                <a:solidFill>
                  <a:srgbClr val="6C2008"/>
                </a:solidFill>
                <a:latin typeface="Times New Roman" panose="02020603050405020304" pitchFamily="18" charset="0"/>
                <a:cs typeface="Times New Roman" panose="02020603050405020304" pitchFamily="18" charset="0"/>
              </a:rPr>
              <a:t>Faculty Advisor is not responsible for reminding students or notifying students of deadlines such as practicum or internship, application for CRC or licensure exams, financial aid, graduation, or final days for registration or adding or dropping courses.</a:t>
            </a:r>
          </a:p>
        </p:txBody>
      </p:sp>
      <p:sp>
        <p:nvSpPr>
          <p:cNvPr id="1331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200" smtClean="0">
              <a:solidFill>
                <a:srgbClr val="A9A9A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par>
                          <p:cTn id="8" fill="hold">
                            <p:stCondLst>
                              <p:cond delay="2000"/>
                            </p:stCondLst>
                            <p:childTnLst>
                              <p:par>
                                <p:cTn id="9" presetID="12" presetClass="entr" presetSubtype="4" fill="hold"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2000"/>
                                        <p:tgtEl>
                                          <p:spTgt spid="3">
                                            <p:txEl>
                                              <p:pRg st="0" end="0"/>
                                            </p:txEl>
                                          </p:spTgt>
                                        </p:tgtEl>
                                      </p:cBhvr>
                                    </p:animEffect>
                                  </p:childTnLst>
                                </p:cTn>
                              </p:par>
                            </p:childTnLst>
                          </p:cTn>
                        </p:par>
                        <p:par>
                          <p:cTn id="13" fill="hold">
                            <p:stCondLst>
                              <p:cond delay="5000"/>
                            </p:stCondLst>
                            <p:childTnLst>
                              <p:par>
                                <p:cTn id="14" presetID="12" presetClass="entr" presetSubtype="4"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theme/theme1.xml><?xml version="1.0" encoding="utf-8"?>
<a:theme xmlns:a="http://schemas.openxmlformats.org/drawingml/2006/main" name="CEHP 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HP Theme1" id="{D7CE6331-E255-4A7D-A44A-C2AE24092031}" vid="{05C5A26C-6A60-4432-8378-08EC90D40EF5}"/>
    </a:ext>
  </a:extLst>
</a:theme>
</file>

<file path=docProps/app.xml><?xml version="1.0" encoding="utf-8"?>
<Properties xmlns="http://schemas.openxmlformats.org/officeDocument/2006/extended-properties" xmlns:vt="http://schemas.openxmlformats.org/officeDocument/2006/docPropsVTypes">
  <Template>CEHP Theme1</Template>
  <TotalTime>433</TotalTime>
  <Words>2001</Words>
  <Application>Microsoft Office PowerPoint</Application>
  <PresentationFormat>Widescreen</PresentationFormat>
  <Paragraphs>151</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Myriad Pro</vt:lpstr>
      <vt:lpstr>Times New Roman</vt:lpstr>
      <vt:lpstr>CEHP Theme1</vt:lpstr>
      <vt:lpstr>STUDENT  ORIENTATION  Master of Arts in Counseling with an emphasis in Rehabilitation Counseling </vt:lpstr>
      <vt:lpstr>Navigating the slide show</vt:lpstr>
      <vt:lpstr>Purpose</vt:lpstr>
      <vt:lpstr>Your Responsibilities</vt:lpstr>
      <vt:lpstr>POLICIES AND OTHER RESOURCES</vt:lpstr>
      <vt:lpstr>POLICIES AND OTHER RESOURCES</vt:lpstr>
      <vt:lpstr>Admissions</vt:lpstr>
      <vt:lpstr>Faculty Advisors</vt:lpstr>
      <vt:lpstr>Faculty Advisors</vt:lpstr>
      <vt:lpstr>Course Load</vt:lpstr>
      <vt:lpstr>Retention Policies</vt:lpstr>
      <vt:lpstr>Core Competency Courses</vt:lpstr>
      <vt:lpstr>Incomplete, Withdrawal and In progress Grades</vt:lpstr>
      <vt:lpstr>Incomplete, Withdrawal and In progress Grades</vt:lpstr>
      <vt:lpstr>Incomplete, Withdrawal and In progress Grades</vt:lpstr>
      <vt:lpstr>Practicum and Internship</vt:lpstr>
      <vt:lpstr>Practicum and Internship</vt:lpstr>
      <vt:lpstr>Licensure Process</vt:lpstr>
      <vt:lpstr>Licensure Process</vt:lpstr>
      <vt:lpstr>Tuition and Fees</vt:lpstr>
      <vt:lpstr>Technical Requirements</vt:lpstr>
      <vt:lpstr>Technical Requirements</vt:lpstr>
      <vt:lpstr>Technical Requirements</vt:lpstr>
      <vt:lpstr>Technical Requirements</vt:lpstr>
      <vt:lpstr>Technical Requirements</vt:lpstr>
      <vt:lpstr>Graduation Requirements</vt:lpstr>
      <vt:lpstr>FOR FURTHER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PROGRAM MANUAL Master of Arts in Counseling with an emphasis in Rehabilitation Counseling</dc:title>
  <dc:creator>Raymond Ortega</dc:creator>
  <cp:lastModifiedBy>Raymond Ortega</cp:lastModifiedBy>
  <cp:revision>49</cp:revision>
  <dcterms:created xsi:type="dcterms:W3CDTF">2018-01-14T17:42:04Z</dcterms:created>
  <dcterms:modified xsi:type="dcterms:W3CDTF">2018-02-07T21:45:28Z</dcterms:modified>
</cp:coreProperties>
</file>