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256" r:id="rId2"/>
    <p:sldId id="280" r:id="rId3"/>
    <p:sldId id="283" r:id="rId4"/>
    <p:sldId id="258" r:id="rId5"/>
    <p:sldId id="257" r:id="rId6"/>
    <p:sldId id="275" r:id="rId7"/>
    <p:sldId id="259" r:id="rId8"/>
    <p:sldId id="260" r:id="rId9"/>
    <p:sldId id="261" r:id="rId10"/>
    <p:sldId id="262" r:id="rId11"/>
    <p:sldId id="263" r:id="rId12"/>
    <p:sldId id="264" r:id="rId13"/>
    <p:sldId id="266" r:id="rId14"/>
    <p:sldId id="265" r:id="rId15"/>
    <p:sldId id="267" r:id="rId16"/>
    <p:sldId id="268" r:id="rId17"/>
    <p:sldId id="269" r:id="rId18"/>
    <p:sldId id="270" r:id="rId19"/>
    <p:sldId id="271" r:id="rId20"/>
    <p:sldId id="272" r:id="rId21"/>
    <p:sldId id="273" r:id="rId22"/>
    <p:sldId id="284" r:id="rId23"/>
    <p:sldId id="274" r:id="rId24"/>
    <p:sldId id="276" r:id="rId25"/>
    <p:sldId id="277" r:id="rId26"/>
    <p:sldId id="286" r:id="rId27"/>
    <p:sldId id="278" r:id="rId28"/>
    <p:sldId id="281"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CD8606-0BB7-45B1-9CB3-76241F229F94}">
          <p14:sldIdLst>
            <p14:sldId id="256"/>
          </p14:sldIdLst>
        </p14:section>
        <p14:section name="Untitled Section" id="{BAEA0A9A-E0B4-4071-8A17-F5C2A28B648D}">
          <p14:sldIdLst>
            <p14:sldId id="280"/>
            <p14:sldId id="283"/>
            <p14:sldId id="258"/>
            <p14:sldId id="257"/>
            <p14:sldId id="275"/>
            <p14:sldId id="259"/>
            <p14:sldId id="260"/>
            <p14:sldId id="261"/>
            <p14:sldId id="262"/>
            <p14:sldId id="263"/>
            <p14:sldId id="264"/>
            <p14:sldId id="266"/>
            <p14:sldId id="265"/>
            <p14:sldId id="267"/>
            <p14:sldId id="268"/>
            <p14:sldId id="269"/>
            <p14:sldId id="270"/>
            <p14:sldId id="271"/>
            <p14:sldId id="272"/>
            <p14:sldId id="273"/>
            <p14:sldId id="284"/>
            <p14:sldId id="274"/>
            <p14:sldId id="276"/>
            <p14:sldId id="277"/>
            <p14:sldId id="286"/>
            <p14:sldId id="278"/>
            <p14:sldId id="281"/>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639"/>
    <a:srgbClr val="A7A9AC"/>
    <a:srgbClr val="800000"/>
    <a:srgbClr val="66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9" autoAdjust="0"/>
    <p:restoredTop sz="94660"/>
  </p:normalViewPr>
  <p:slideViewPr>
    <p:cSldViewPr snapToGrid="0">
      <p:cViewPr varScale="1">
        <p:scale>
          <a:sx n="76" d="100"/>
          <a:sy n="76" d="100"/>
        </p:scale>
        <p:origin x="642" y="96"/>
      </p:cViewPr>
      <p:guideLst/>
    </p:cSldViewPr>
  </p:slideViewPr>
  <p:notesTextViewPr>
    <p:cViewPr>
      <p:scale>
        <a:sx n="1" d="1"/>
        <a:sy n="1" d="1"/>
      </p:scale>
      <p:origin x="0" y="0"/>
    </p:cViewPr>
  </p:notesTextViewPr>
  <p:sorterViewPr>
    <p:cViewPr>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0A5BC-FA2B-4683-BE22-354EBC84A860}" type="datetimeFigureOut">
              <a:rPr lang="en-US" smtClean="0"/>
              <a:t>9/29/2022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0095A-42CB-4E88-85A6-C019A144AE69}" type="slidenum">
              <a:rPr lang="en-US" smtClean="0"/>
              <a:t>‹#›</a:t>
            </a:fld>
            <a:endParaRPr lang="en-US"/>
          </a:p>
        </p:txBody>
      </p:sp>
    </p:spTree>
    <p:extLst>
      <p:ext uri="{BB962C8B-B14F-4D97-AF65-F5344CB8AC3E}">
        <p14:creationId xmlns:p14="http://schemas.microsoft.com/office/powerpoint/2010/main" val="3834171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8AC6-4A90-8A49-9C13-CE69265AF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8376D0-905C-0549-82F1-1622AAD6D8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967D56-7952-8142-BC09-4250420B6246}"/>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5" name="Footer Placeholder 4">
            <a:extLst>
              <a:ext uri="{FF2B5EF4-FFF2-40B4-BE49-F238E27FC236}">
                <a16:creationId xmlns:a16="http://schemas.microsoft.com/office/drawing/2014/main" id="{39C0A1D9-A985-B046-898F-3E1D8BAEF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C9A20-D949-AF4B-A28F-ED97A1A124E6}"/>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246144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2F394-B387-294B-85D9-A290998DE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8B6964-E611-064C-BDDD-F97D2361C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F067E-9FAA-EB40-B902-4C6030B2329D}"/>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5" name="Footer Placeholder 4">
            <a:extLst>
              <a:ext uri="{FF2B5EF4-FFF2-40B4-BE49-F238E27FC236}">
                <a16:creationId xmlns:a16="http://schemas.microsoft.com/office/drawing/2014/main" id="{176B1940-6A22-3F4F-9485-991C30B32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FC7DF-CD03-684E-B042-F29FB4F3E916}"/>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139531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AEA03-99B0-0247-95EB-7A822A8942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F9CC04-AF61-B84A-8ACA-545FF6A168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3FF8F-8F56-3D41-A7A0-CC601F426006}"/>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5" name="Footer Placeholder 4">
            <a:extLst>
              <a:ext uri="{FF2B5EF4-FFF2-40B4-BE49-F238E27FC236}">
                <a16:creationId xmlns:a16="http://schemas.microsoft.com/office/drawing/2014/main" id="{287A148D-E191-214B-B409-8A395C7AB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93AAB-0E18-9740-A384-FEECD625BEEC}"/>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632747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E1D0B-AD06-41FA-8995-680D0E5171AE}" type="datetimeFigureOut">
              <a:rPr lang="en-US" smtClean="0"/>
              <a:t>9/29/2022</a:t>
            </a:fld>
            <a:endParaRPr lang="en-US"/>
          </a:p>
        </p:txBody>
      </p:sp>
      <p:sp>
        <p:nvSpPr>
          <p:cNvPr id="5" name="Footer Placeholder 4"/>
          <p:cNvSpPr>
            <a:spLocks noGrp="1"/>
          </p:cNvSpPr>
          <p:nvPr>
            <p:ph type="ftr" sz="quarter" idx="11"/>
          </p:nvPr>
        </p:nvSpPr>
        <p:spPr>
          <a:xfrm>
            <a:off x="4038600" y="6356350"/>
            <a:ext cx="4114800" cy="365125"/>
          </a:xfr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29021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1F7-794C-6244-8974-9123D161EA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D9A776-4472-C849-9B30-D08A2DD504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F5BC48-2BBE-BD49-9B9B-74490D7D866E}"/>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5" name="Footer Placeholder 4">
            <a:extLst>
              <a:ext uri="{FF2B5EF4-FFF2-40B4-BE49-F238E27FC236}">
                <a16:creationId xmlns:a16="http://schemas.microsoft.com/office/drawing/2014/main" id="{6C86328D-E23F-AB43-8261-9EE0D8BCED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74F00A-E770-934A-AF39-B376DF23AA31}"/>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217138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64CD-809D-1B40-83B5-E057C996BD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08F087-8BA4-BD42-A321-CAF4DE1B42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9D078-C749-1A4C-862D-2BC59405C190}"/>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5" name="Footer Placeholder 4">
            <a:extLst>
              <a:ext uri="{FF2B5EF4-FFF2-40B4-BE49-F238E27FC236}">
                <a16:creationId xmlns:a16="http://schemas.microsoft.com/office/drawing/2014/main" id="{DD54F3F3-CAA6-5B45-B7F3-FDE6D1785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B6688-2E49-044F-BA96-20007FB66EFC}"/>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308879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42A1-37A3-C54E-AD30-0BBB776DC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EF4654-FBBA-FF45-A0E6-7DABB8E4E9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2FE7C7-5990-F049-BF89-7970D65726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8BF2A2-19DD-E14F-8AF1-BA176F741B53}"/>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6" name="Footer Placeholder 5">
            <a:extLst>
              <a:ext uri="{FF2B5EF4-FFF2-40B4-BE49-F238E27FC236}">
                <a16:creationId xmlns:a16="http://schemas.microsoft.com/office/drawing/2014/main" id="{FCA79920-545D-554E-B9D5-EC088CF53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744D1E-514D-4E46-8228-B70DF68F76AA}"/>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149796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EE548-38F6-E14B-851E-74927762FA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4376DB-6CB9-4D4C-A959-3FCD6B889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D5F6D0-5124-7B4A-8630-5915357C45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B15D36-0F78-C14C-A2A3-871914F550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906179-E1B0-A344-BA9C-AA10F172F9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BE6398-4ABE-3142-8DF4-AAEC61A47315}"/>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8" name="Footer Placeholder 7">
            <a:extLst>
              <a:ext uri="{FF2B5EF4-FFF2-40B4-BE49-F238E27FC236}">
                <a16:creationId xmlns:a16="http://schemas.microsoft.com/office/drawing/2014/main" id="{19999D1E-E1BD-F14B-9589-A6718919E9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2774C1-11FA-3A40-A5A6-967F064EC495}"/>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308804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12B08-F757-E141-8A04-5E769B9636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E37C4F-39C6-9648-9EEF-FFAFC58E7FD7}"/>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4" name="Footer Placeholder 3">
            <a:extLst>
              <a:ext uri="{FF2B5EF4-FFF2-40B4-BE49-F238E27FC236}">
                <a16:creationId xmlns:a16="http://schemas.microsoft.com/office/drawing/2014/main" id="{D8F5A3E9-F37F-084D-B9AB-F47C0688F8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89E8C2-3889-2547-B0EE-0CB35D650AFB}"/>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146107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3C4E3E-FFE9-9E44-9274-7FC8FDF7EDBD}"/>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3" name="Footer Placeholder 2">
            <a:extLst>
              <a:ext uri="{FF2B5EF4-FFF2-40B4-BE49-F238E27FC236}">
                <a16:creationId xmlns:a16="http://schemas.microsoft.com/office/drawing/2014/main" id="{1BF7EEE5-248E-D042-A8E0-A6553FE23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0BC8A9-E321-9E46-A9F7-A8B3CCD3EDDA}"/>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127614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1B145-D23B-894F-B8A0-31BEF99AF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ACD7C1-A2E7-F545-9AE2-44C7B553E1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9E2708-BA94-7845-93EC-5E7CAB6A1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9AC0BC-7AFA-C24F-B08C-1E5BC1B3690D}"/>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6" name="Footer Placeholder 5">
            <a:extLst>
              <a:ext uri="{FF2B5EF4-FFF2-40B4-BE49-F238E27FC236}">
                <a16:creationId xmlns:a16="http://schemas.microsoft.com/office/drawing/2014/main" id="{B10EDFD4-4799-2C4C-944B-951133B1E9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536149-980F-9847-9D3B-A007028577CF}"/>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71370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096D-828B-8842-938F-A942345BC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327D93-6106-984A-80C0-AEAFA36EA5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EF3DAA4-7F81-3145-B152-BAD18E63F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D1E86-7298-7443-A2D4-9D6837B37DC8}"/>
              </a:ext>
            </a:extLst>
          </p:cNvPr>
          <p:cNvSpPr>
            <a:spLocks noGrp="1"/>
          </p:cNvSpPr>
          <p:nvPr>
            <p:ph type="dt" sz="half" idx="10"/>
          </p:nvPr>
        </p:nvSpPr>
        <p:spPr/>
        <p:txBody>
          <a:bodyPr/>
          <a:lstStyle/>
          <a:p>
            <a:fld id="{9A0E1D0B-AD06-41FA-8995-680D0E5171AE}" type="datetimeFigureOut">
              <a:rPr lang="en-US" smtClean="0"/>
              <a:t>9/29/2022</a:t>
            </a:fld>
            <a:endParaRPr lang="en-US"/>
          </a:p>
        </p:txBody>
      </p:sp>
      <p:sp>
        <p:nvSpPr>
          <p:cNvPr id="6" name="Footer Placeholder 5">
            <a:extLst>
              <a:ext uri="{FF2B5EF4-FFF2-40B4-BE49-F238E27FC236}">
                <a16:creationId xmlns:a16="http://schemas.microsoft.com/office/drawing/2014/main" id="{D69C988B-7B48-164A-8785-D3A20C934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C94C35-8A06-A84A-80BE-BCD423C3FF9D}"/>
              </a:ext>
            </a:extLst>
          </p:cNvPr>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74468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837FC0-01C3-D742-A0F8-9C25AB92D4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75C09-406F-D949-AD87-FBAE34C0D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EF7B48-1D66-A14D-8597-640E726FA6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E1D0B-AD06-41FA-8995-680D0E5171AE}" type="datetimeFigureOut">
              <a:rPr lang="en-US" smtClean="0"/>
              <a:t>9/29/2022</a:t>
            </a:fld>
            <a:endParaRPr lang="en-US"/>
          </a:p>
        </p:txBody>
      </p:sp>
      <p:sp>
        <p:nvSpPr>
          <p:cNvPr id="5" name="Footer Placeholder 4">
            <a:extLst>
              <a:ext uri="{FF2B5EF4-FFF2-40B4-BE49-F238E27FC236}">
                <a16:creationId xmlns:a16="http://schemas.microsoft.com/office/drawing/2014/main" id="{1EE692D3-9232-2642-A7E3-EE098DC495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59878C-4852-E24C-BD50-CE74A6B225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F1462-2568-40A2-ABB4-4AE8BE949118}" type="slidenum">
              <a:rPr lang="en-US" smtClean="0"/>
              <a:t>‹#›</a:t>
            </a:fld>
            <a:endParaRPr lang="en-US"/>
          </a:p>
        </p:txBody>
      </p:sp>
    </p:spTree>
    <p:extLst>
      <p:ext uri="{BB962C8B-B14F-4D97-AF65-F5344CB8AC3E}">
        <p14:creationId xmlns:p14="http://schemas.microsoft.com/office/powerpoint/2010/main" val="115358608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7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ualr.edu/itservices/applications/softwar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ualr.edu/blackboard/" TargetMode="External"/><Relationship Id="rId3" Type="http://schemas.openxmlformats.org/officeDocument/2006/relationships/hyperlink" Target="https://ualr.edu/chpr/counseling/" TargetMode="External"/><Relationship Id="rId7" Type="http://schemas.openxmlformats.org/officeDocument/2006/relationships/hyperlink" Target="https://catalog.ualr.edu/index.php?catoid=21" TargetMode="External"/><Relationship Id="rId2" Type="http://schemas.openxmlformats.org/officeDocument/2006/relationships/hyperlink" Target="ualr.edu/rc" TargetMode="External"/><Relationship Id="rId1" Type="http://schemas.openxmlformats.org/officeDocument/2006/relationships/slideLayout" Target="../slideLayouts/slideLayout2.xml"/><Relationship Id="rId6" Type="http://schemas.openxmlformats.org/officeDocument/2006/relationships/hyperlink" Target="https://ualr.edu/gradschool/files/2019/04/Graduate-Student-Handbook-2017-19-3.pdf" TargetMode="External"/><Relationship Id="rId5" Type="http://schemas.openxmlformats.org/officeDocument/2006/relationships/hyperlink" Target="https://ualr.edu/deanofstudents/student-handbook" TargetMode="External"/><Relationship Id="rId4" Type="http://schemas.openxmlformats.org/officeDocument/2006/relationships/hyperlink" Target="https://ualr.edu/chpr/files/2022/09/Counseling-Program-Student-Handbook-Rev-9-2022.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411.ca/blog/advertisers/2011-small-business-trends"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ualr.edu/chpr/files/2022/09/BLENDED-MANUAL-FOR-CLINICAL-FIELDWORK-Rev-830202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ascb.org/aws/AASCB/pt/sp/stateboar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738" y="2300498"/>
            <a:ext cx="11125210" cy="1083461"/>
          </a:xfrm>
        </p:spPr>
        <p:txBody>
          <a:bodyPr anchor="ctr">
            <a:noAutofit/>
          </a:bodyPr>
          <a:lstStyle/>
          <a:p>
            <a:r>
              <a:rPr lang="en-US" sz="4000" b="1" dirty="0">
                <a:solidFill>
                  <a:srgbClr val="6E2639"/>
                </a:solidFill>
                <a:latin typeface="Georgia" panose="02040502050405020303" pitchFamily="18" charset="0"/>
                <a:cs typeface="Times New Roman" panose="02020603050405020304" pitchFamily="18" charset="0"/>
              </a:rPr>
              <a:t>Preparing for </a:t>
            </a:r>
            <a:r>
              <a:rPr lang="en-US" sz="4000" b="1" dirty="0">
                <a:solidFill>
                  <a:srgbClr val="6E2639"/>
                </a:solidFill>
                <a:latin typeface="Georgia" panose="02040502050405020303" pitchFamily="18" charset="0"/>
                <a:ea typeface="+mn-ea"/>
                <a:cs typeface="Times New Roman" panose="02020603050405020304" pitchFamily="18" charset="0"/>
              </a:rPr>
              <a:t>Practicum</a:t>
            </a:r>
            <a:r>
              <a:rPr lang="en-US" sz="4000" b="1" dirty="0">
                <a:solidFill>
                  <a:srgbClr val="6E2639"/>
                </a:solidFill>
                <a:latin typeface="Georgia" panose="02040502050405020303" pitchFamily="18" charset="0"/>
                <a:cs typeface="Times New Roman" panose="02020603050405020304" pitchFamily="18" charset="0"/>
              </a:rPr>
              <a:t> and Internship</a:t>
            </a:r>
          </a:p>
        </p:txBody>
      </p:sp>
      <p:sp>
        <p:nvSpPr>
          <p:cNvPr id="3" name="Subtitle 2"/>
          <p:cNvSpPr>
            <a:spLocks noGrp="1"/>
          </p:cNvSpPr>
          <p:nvPr>
            <p:ph type="subTitle" idx="1"/>
          </p:nvPr>
        </p:nvSpPr>
        <p:spPr>
          <a:xfrm>
            <a:off x="1407764" y="5076829"/>
            <a:ext cx="9371159" cy="615995"/>
          </a:xfrm>
        </p:spPr>
        <p:txBody>
          <a:bodyPr>
            <a:normAutofit/>
          </a:bodyPr>
          <a:lstStyle/>
          <a:p>
            <a:r>
              <a:rPr lang="en-US" sz="3600" b="1" dirty="0">
                <a:solidFill>
                  <a:srgbClr val="6E2639"/>
                </a:solidFill>
                <a:latin typeface="Georgia" panose="02040502050405020303" pitchFamily="18" charset="0"/>
                <a:cs typeface="Times New Roman" panose="02020603050405020304" pitchFamily="18" charset="0"/>
              </a:rPr>
              <a:t>QUESTION: WHERE DO I BEGIN?</a:t>
            </a:r>
          </a:p>
        </p:txBody>
      </p:sp>
      <p:pic>
        <p:nvPicPr>
          <p:cNvPr id="5" name="Picture 4">
            <a:extLst>
              <a:ext uri="{FF2B5EF4-FFF2-40B4-BE49-F238E27FC236}">
                <a16:creationId xmlns:a16="http://schemas.microsoft.com/office/drawing/2014/main" id="{2CBA1184-D98C-4959-BCB1-3C69C8EAC30C}"/>
              </a:ext>
            </a:extLst>
          </p:cNvPr>
          <p:cNvPicPr>
            <a:picLocks noChangeAspect="1"/>
          </p:cNvPicPr>
          <p:nvPr/>
        </p:nvPicPr>
        <p:blipFill rotWithShape="1">
          <a:blip r:embed="rId2">
            <a:extLst>
              <a:ext uri="{28A0092B-C50C-407E-A947-70E740481C1C}">
                <a14:useLocalDpi xmlns:a14="http://schemas.microsoft.com/office/drawing/2010/main" val="0"/>
              </a:ext>
            </a:extLst>
          </a:blip>
          <a:srcRect l="25215" t="7169" r="26750" b="35111"/>
          <a:stretch/>
        </p:blipFill>
        <p:spPr>
          <a:xfrm>
            <a:off x="5372091" y="695471"/>
            <a:ext cx="1447801" cy="1242634"/>
          </a:xfrm>
          <a:prstGeom prst="rect">
            <a:avLst/>
          </a:prstGeom>
        </p:spPr>
      </p:pic>
      <p:sp>
        <p:nvSpPr>
          <p:cNvPr id="4" name="TextBox 3">
            <a:extLst>
              <a:ext uri="{FF2B5EF4-FFF2-40B4-BE49-F238E27FC236}">
                <a16:creationId xmlns:a16="http://schemas.microsoft.com/office/drawing/2014/main" id="{20EF384C-8BC6-AA9A-86C9-2B43803FB7E0}"/>
              </a:ext>
            </a:extLst>
          </p:cNvPr>
          <p:cNvSpPr txBox="1"/>
          <p:nvPr/>
        </p:nvSpPr>
        <p:spPr>
          <a:xfrm>
            <a:off x="2252471" y="3276286"/>
            <a:ext cx="7872668" cy="954107"/>
          </a:xfrm>
          <a:prstGeom prst="rect">
            <a:avLst/>
          </a:prstGeom>
          <a:noFill/>
        </p:spPr>
        <p:txBody>
          <a:bodyPr wrap="none" rtlCol="0">
            <a:spAutoFit/>
          </a:bodyPr>
          <a:lstStyle/>
          <a:p>
            <a:pPr algn="ctr"/>
            <a:r>
              <a:rPr lang="en-US" sz="2800" b="1" dirty="0">
                <a:solidFill>
                  <a:srgbClr val="6E2639"/>
                </a:solidFill>
                <a:latin typeface="Georgia" panose="02040502050405020303" pitchFamily="18" charset="0"/>
                <a:cs typeface="Times New Roman" panose="02020603050405020304" pitchFamily="18" charset="0"/>
              </a:rPr>
              <a:t>REHABILITATION COUNSELING TRACK</a:t>
            </a:r>
          </a:p>
          <a:p>
            <a:pPr algn="ctr"/>
            <a:r>
              <a:rPr lang="en-US" sz="2800" b="1" dirty="0">
                <a:solidFill>
                  <a:srgbClr val="6E2639"/>
                </a:solidFill>
                <a:latin typeface="Georgia" panose="02040502050405020303" pitchFamily="18" charset="0"/>
                <a:cs typeface="Times New Roman" panose="02020603050405020304" pitchFamily="18" charset="0"/>
              </a:rPr>
              <a:t>MENTAL HEALTH COUNSELING TRACK</a:t>
            </a:r>
          </a:p>
        </p:txBody>
      </p:sp>
      <p:sp>
        <p:nvSpPr>
          <p:cNvPr id="6" name="Rectangle 5">
            <a:extLst>
              <a:ext uri="{FF2B5EF4-FFF2-40B4-BE49-F238E27FC236}">
                <a16:creationId xmlns:a16="http://schemas.microsoft.com/office/drawing/2014/main" id="{18CD539D-1253-4D9D-9630-A4CB62FB3779}"/>
              </a:ext>
            </a:extLst>
          </p:cNvPr>
          <p:cNvSpPr/>
          <p:nvPr/>
        </p:nvSpPr>
        <p:spPr>
          <a:xfrm>
            <a:off x="3845856" y="1865740"/>
            <a:ext cx="4685898" cy="369332"/>
          </a:xfrm>
          <a:prstGeom prst="rect">
            <a:avLst/>
          </a:prstGeom>
        </p:spPr>
        <p:txBody>
          <a:bodyPr wrap="none">
            <a:spAutoFit/>
          </a:bodyPr>
          <a:lstStyle/>
          <a:p>
            <a:r>
              <a:rPr lang="en-US" b="1" dirty="0">
                <a:solidFill>
                  <a:srgbClr val="6E2639"/>
                </a:solidFill>
                <a:latin typeface="Georgia" panose="02040502050405020303" pitchFamily="18" charset="0"/>
                <a:cs typeface="Times New Roman" panose="02020603050405020304" pitchFamily="18" charset="0"/>
              </a:rPr>
              <a:t>Master of Arts in Counseling Program</a:t>
            </a:r>
          </a:p>
        </p:txBody>
      </p:sp>
    </p:spTree>
    <p:extLst>
      <p:ext uri="{BB962C8B-B14F-4D97-AF65-F5344CB8AC3E}">
        <p14:creationId xmlns:p14="http://schemas.microsoft.com/office/powerpoint/2010/main" val="14881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up)">
                                      <p:cBhvr>
                                        <p:cTn id="11" dur="2000"/>
                                        <p:tgtEl>
                                          <p:spTgt spid="4">
                                            <p:txEl>
                                              <p:pRg st="0" end="0"/>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up)">
                                      <p:cBhvr>
                                        <p:cTn id="15" dur="2000"/>
                                        <p:tgtEl>
                                          <p:spTgt spid="4">
                                            <p:txEl>
                                              <p:pRg st="1" end="1"/>
                                            </p:txEl>
                                          </p:spTgt>
                                        </p:tgtEl>
                                      </p:cBhvr>
                                    </p:animEffect>
                                  </p:childTnLst>
                                </p:cTn>
                              </p:par>
                            </p:childTnLst>
                          </p:cTn>
                        </p:par>
                        <p:par>
                          <p:cTn id="16" fill="hold">
                            <p:stCondLst>
                              <p:cond delay="6000"/>
                            </p:stCondLst>
                            <p:childTnLst>
                              <p:par>
                                <p:cTn id="17" presetID="42" presetClass="entr" presetSubtype="0" fill="hold" grpId="0" nodeType="afterEffect">
                                  <p:stCondLst>
                                    <p:cond delay="50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anim calcmode="lin" valueType="num">
                                      <p:cBhvr>
                                        <p:cTn id="20" dur="2000" fill="hold"/>
                                        <p:tgtEl>
                                          <p:spTgt spid="2"/>
                                        </p:tgtEl>
                                        <p:attrNameLst>
                                          <p:attrName>ppt_x</p:attrName>
                                        </p:attrNameLst>
                                      </p:cBhvr>
                                      <p:tavLst>
                                        <p:tav tm="0">
                                          <p:val>
                                            <p:strVal val="#ppt_x"/>
                                          </p:val>
                                        </p:tav>
                                        <p:tav tm="100000">
                                          <p:val>
                                            <p:strVal val="#ppt_x"/>
                                          </p:val>
                                        </p:tav>
                                      </p:tavLst>
                                    </p:anim>
                                    <p:anim calcmode="lin" valueType="num">
                                      <p:cBhvr>
                                        <p:cTn id="21" dur="2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8500"/>
                            </p:stCondLst>
                            <p:childTnLst>
                              <p:par>
                                <p:cTn id="23" presetID="31" presetClass="entr" presetSubtype="0" fill="hold" nodeType="afterEffect">
                                  <p:stCondLst>
                                    <p:cond delay="50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9798"/>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1"/>
          </p:nvPr>
        </p:nvSpPr>
        <p:spPr>
          <a:xfrm>
            <a:off x="239712" y="1555144"/>
            <a:ext cx="11712576" cy="4242103"/>
          </a:xfrm>
        </p:spPr>
        <p:txBody>
          <a:bodyPr>
            <a:normAutofit/>
          </a:bodyPr>
          <a:lstStyle/>
          <a:p>
            <a:pPr marL="0" indent="0">
              <a:buNone/>
            </a:pPr>
            <a:r>
              <a:rPr lang="en-US" b="1" dirty="0">
                <a:solidFill>
                  <a:srgbClr val="6E2639"/>
                </a:solidFill>
                <a:latin typeface="Georgia" panose="02040502050405020303" pitchFamily="18" charset="0"/>
                <a:cs typeface="Times New Roman" panose="02020603050405020304" pitchFamily="18" charset="0"/>
              </a:rPr>
              <a:t>Fieldwork Site Supervisor/Manager</a:t>
            </a:r>
          </a:p>
          <a:p>
            <a:r>
              <a:rPr lang="en-US" dirty="0">
                <a:solidFill>
                  <a:srgbClr val="6E2639"/>
                </a:solidFill>
                <a:latin typeface="Georgia" panose="02040502050405020303" pitchFamily="18" charset="0"/>
                <a:cs typeface="Times New Roman" panose="02020603050405020304" pitchFamily="18" charset="0"/>
              </a:rPr>
              <a:t>Ensures that tasks and assignments are consistent with the program requirements and student learning objectives</a:t>
            </a:r>
          </a:p>
          <a:p>
            <a:r>
              <a:rPr lang="en-US" dirty="0">
                <a:solidFill>
                  <a:srgbClr val="6E2639"/>
                </a:solidFill>
                <a:latin typeface="Georgia" panose="02040502050405020303" pitchFamily="18" charset="0"/>
                <a:cs typeface="Times New Roman" panose="02020603050405020304" pitchFamily="18" charset="0"/>
              </a:rPr>
              <a:t>Ensures compliance with legal, ethical, and agency policies </a:t>
            </a:r>
          </a:p>
          <a:p>
            <a:r>
              <a:rPr lang="en-US" dirty="0">
                <a:solidFill>
                  <a:srgbClr val="6E2639"/>
                </a:solidFill>
                <a:latin typeface="Georgia" panose="02040502050405020303" pitchFamily="18" charset="0"/>
                <a:cs typeface="Times New Roman" panose="02020603050405020304" pitchFamily="18" charset="0"/>
              </a:rPr>
              <a:t>Provides consistent and effective direct supervision of student activities</a:t>
            </a:r>
          </a:p>
          <a:p>
            <a:r>
              <a:rPr lang="en-US" dirty="0">
                <a:solidFill>
                  <a:srgbClr val="6E2639"/>
                </a:solidFill>
                <a:latin typeface="Georgia" panose="02040502050405020303" pitchFamily="18" charset="0"/>
                <a:cs typeface="Times New Roman" panose="02020603050405020304" pitchFamily="18" charset="0"/>
              </a:rPr>
              <a:t>Maintains contact and coordination with the Faculty Supervisor</a:t>
            </a:r>
          </a:p>
          <a:p>
            <a:r>
              <a:rPr lang="en-US" dirty="0">
                <a:solidFill>
                  <a:srgbClr val="6E2639"/>
                </a:solidFill>
                <a:latin typeface="Georgia" panose="02040502050405020303" pitchFamily="18" charset="0"/>
                <a:cs typeface="Times New Roman" panose="02020603050405020304" pitchFamily="18" charset="0"/>
              </a:rPr>
              <a:t>Provides informal and formal evaluations of the student</a:t>
            </a:r>
          </a:p>
          <a:p>
            <a:pPr marL="0" indent="0">
              <a:buNone/>
            </a:pPr>
            <a:endParaRPr lang="en-US" sz="3200" dirty="0">
              <a:solidFill>
                <a:srgbClr val="6E2639"/>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91106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45825"/>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1"/>
          </p:nvPr>
        </p:nvSpPr>
        <p:spPr>
          <a:xfrm>
            <a:off x="461962" y="1583699"/>
            <a:ext cx="11268075" cy="4190732"/>
          </a:xfrm>
        </p:spPr>
        <p:txBody>
          <a:bodyPr>
            <a:normAutofit lnSpcReduction="10000"/>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Practicum/Internship Student</a:t>
            </a:r>
          </a:p>
          <a:p>
            <a:r>
              <a:rPr lang="en-US" sz="3200" dirty="0">
                <a:solidFill>
                  <a:srgbClr val="6E2639"/>
                </a:solidFill>
                <a:latin typeface="Georgia" panose="02040502050405020303" pitchFamily="18" charset="0"/>
                <a:cs typeface="Times New Roman" panose="02020603050405020304" pitchFamily="18" charset="0"/>
              </a:rPr>
              <a:t>Submits weekly logs, assignments, and other documentation </a:t>
            </a:r>
          </a:p>
          <a:p>
            <a:r>
              <a:rPr lang="en-US" sz="3200" dirty="0">
                <a:solidFill>
                  <a:srgbClr val="6E2639"/>
                </a:solidFill>
                <a:latin typeface="Georgia" panose="02040502050405020303" pitchFamily="18" charset="0"/>
                <a:cs typeface="Times New Roman" panose="02020603050405020304" pitchFamily="18" charset="0"/>
              </a:rPr>
              <a:t>Participates in weekly individual and group supervision sessions</a:t>
            </a:r>
          </a:p>
          <a:p>
            <a:r>
              <a:rPr lang="en-US" sz="3200" dirty="0">
                <a:solidFill>
                  <a:srgbClr val="6E2639"/>
                </a:solidFill>
                <a:latin typeface="Georgia" panose="02040502050405020303" pitchFamily="18" charset="0"/>
                <a:cs typeface="Times New Roman" panose="02020603050405020304" pitchFamily="18" charset="0"/>
              </a:rPr>
              <a:t>Participates in class discussions, site meetings, and supervision</a:t>
            </a:r>
          </a:p>
          <a:p>
            <a:r>
              <a:rPr lang="en-US" sz="3200" dirty="0">
                <a:solidFill>
                  <a:srgbClr val="6E2639"/>
                </a:solidFill>
                <a:latin typeface="Georgia" panose="02040502050405020303" pitchFamily="18" charset="0"/>
                <a:cs typeface="Times New Roman" panose="02020603050405020304" pitchFamily="18" charset="0"/>
              </a:rPr>
              <a:t>Exhibits professional skills and characteristics</a:t>
            </a:r>
          </a:p>
          <a:p>
            <a:r>
              <a:rPr lang="en-US" sz="3200" dirty="0">
                <a:solidFill>
                  <a:srgbClr val="6E2639"/>
                </a:solidFill>
                <a:latin typeface="Georgia" panose="02040502050405020303" pitchFamily="18" charset="0"/>
                <a:cs typeface="Times New Roman" panose="02020603050405020304" pitchFamily="18" charset="0"/>
              </a:rPr>
              <a:t>Participates in the self and site evaluation process</a:t>
            </a:r>
          </a:p>
          <a:p>
            <a:endParaRPr lang="en-US" sz="3600" dirty="0">
              <a:solidFill>
                <a:srgbClr val="6E2639"/>
              </a:solidFill>
              <a:latin typeface="Georgia" panose="02040502050405020303" pitchFamily="18" charset="0"/>
              <a:cs typeface="Times New Roman" panose="02020603050405020304" pitchFamily="18" charset="0"/>
            </a:endParaRPr>
          </a:p>
          <a:p>
            <a:pPr marL="0" indent="0">
              <a:buNone/>
            </a:pPr>
            <a:endParaRPr lang="en-US" sz="3600" dirty="0">
              <a:solidFill>
                <a:srgbClr val="6E2639"/>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89766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6300"/>
            <a:ext cx="12192000" cy="903137"/>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Technology</a:t>
            </a:r>
          </a:p>
        </p:txBody>
      </p:sp>
      <p:sp>
        <p:nvSpPr>
          <p:cNvPr id="3" name="Content Placeholder 2"/>
          <p:cNvSpPr>
            <a:spLocks noGrp="1"/>
          </p:cNvSpPr>
          <p:nvPr>
            <p:ph idx="1"/>
          </p:nvPr>
        </p:nvSpPr>
        <p:spPr>
          <a:xfrm>
            <a:off x="574675" y="1439437"/>
            <a:ext cx="11042650" cy="4418438"/>
          </a:xfrm>
        </p:spPr>
        <p:txBody>
          <a:bodyPr>
            <a:normAutofit/>
          </a:bodyPr>
          <a:lstStyle/>
          <a:p>
            <a:r>
              <a:rPr lang="en-US" sz="3600" dirty="0">
                <a:solidFill>
                  <a:srgbClr val="660033"/>
                </a:solidFill>
                <a:latin typeface="Georgia" panose="02040502050405020303" pitchFamily="18" charset="0"/>
                <a:cs typeface="Times New Roman" panose="02020603050405020304" pitchFamily="18" charset="0"/>
              </a:rPr>
              <a:t>Either Windows or Apple works fine</a:t>
            </a:r>
          </a:p>
          <a:p>
            <a:r>
              <a:rPr lang="en-US" sz="3600" dirty="0">
                <a:solidFill>
                  <a:srgbClr val="660033"/>
                </a:solidFill>
                <a:latin typeface="Georgia" panose="02040502050405020303" pitchFamily="18" charset="0"/>
                <a:cs typeface="Times New Roman" panose="02020603050405020304" pitchFamily="18" charset="0"/>
              </a:rPr>
              <a:t>Adequate Internet Service in order to:</a:t>
            </a:r>
          </a:p>
          <a:p>
            <a:pPr lvl="1">
              <a:buFont typeface="Courier New" panose="02070309020205020404" pitchFamily="49" charset="0"/>
              <a:buChar char="o"/>
            </a:pPr>
            <a:r>
              <a:rPr lang="en-US" sz="3200" dirty="0">
                <a:solidFill>
                  <a:srgbClr val="660033"/>
                </a:solidFill>
                <a:latin typeface="Georgia" panose="02040502050405020303" pitchFamily="18" charset="0"/>
                <a:cs typeface="Times New Roman" panose="02020603050405020304" pitchFamily="18" charset="0"/>
              </a:rPr>
              <a:t>Record and play counseling sessions</a:t>
            </a:r>
          </a:p>
          <a:p>
            <a:pPr lvl="1">
              <a:buFont typeface="Courier New" panose="02070309020205020404" pitchFamily="49" charset="0"/>
              <a:buChar char="o"/>
            </a:pPr>
            <a:r>
              <a:rPr lang="en-US" sz="3200" dirty="0">
                <a:solidFill>
                  <a:srgbClr val="660033"/>
                </a:solidFill>
                <a:latin typeface="Georgia" panose="02040502050405020303" pitchFamily="18" charset="0"/>
                <a:cs typeface="Times New Roman" panose="02020603050405020304" pitchFamily="18" charset="0"/>
              </a:rPr>
              <a:t>Participate in individual and group supervision sessions</a:t>
            </a:r>
          </a:p>
          <a:p>
            <a:pPr lvl="1">
              <a:buFont typeface="Courier New" panose="02070309020205020404" pitchFamily="49" charset="0"/>
              <a:buChar char="o"/>
            </a:pPr>
            <a:r>
              <a:rPr lang="en-US" sz="3200" dirty="0">
                <a:solidFill>
                  <a:srgbClr val="660033"/>
                </a:solidFill>
                <a:latin typeface="Georgia" panose="02040502050405020303" pitchFamily="18" charset="0"/>
                <a:cs typeface="Times New Roman" panose="02020603050405020304" pitchFamily="18" charset="0"/>
              </a:rPr>
              <a:t>Access and use material from </a:t>
            </a:r>
            <a:r>
              <a:rPr lang="en-US" sz="3200" dirty="0" err="1">
                <a:solidFill>
                  <a:srgbClr val="660033"/>
                </a:solidFill>
                <a:latin typeface="Georgia" panose="02040502050405020303" pitchFamily="18" charset="0"/>
                <a:cs typeface="Times New Roman" panose="02020603050405020304" pitchFamily="18" charset="0"/>
              </a:rPr>
              <a:t>Youtube</a:t>
            </a:r>
            <a:r>
              <a:rPr lang="en-US" sz="3200" dirty="0">
                <a:solidFill>
                  <a:srgbClr val="660033"/>
                </a:solidFill>
                <a:latin typeface="Georgia" panose="02040502050405020303" pitchFamily="18" charset="0"/>
                <a:cs typeface="Times New Roman" panose="02020603050405020304" pitchFamily="18" charset="0"/>
              </a:rPr>
              <a:t> or other websites</a:t>
            </a:r>
          </a:p>
          <a:p>
            <a:r>
              <a:rPr lang="en-US" sz="3600" dirty="0">
                <a:solidFill>
                  <a:srgbClr val="660033"/>
                </a:solidFill>
                <a:latin typeface="Georgia" panose="02040502050405020303" pitchFamily="18" charset="0"/>
                <a:cs typeface="Times New Roman" panose="02020603050405020304" pitchFamily="18" charset="0"/>
              </a:rPr>
              <a:t>Webcam and Microphone</a:t>
            </a:r>
          </a:p>
          <a:p>
            <a:r>
              <a:rPr lang="en-US" sz="3600" dirty="0">
                <a:solidFill>
                  <a:srgbClr val="660033"/>
                </a:solidFill>
                <a:latin typeface="Georgia" panose="02040502050405020303" pitchFamily="18" charset="0"/>
                <a:cs typeface="Times New Roman" panose="02020603050405020304" pitchFamily="18" charset="0"/>
              </a:rPr>
              <a:t>Microsoft Office 365 </a:t>
            </a:r>
            <a:r>
              <a:rPr lang="en-US" sz="3200" dirty="0">
                <a:solidFill>
                  <a:srgbClr val="660033"/>
                </a:solidFill>
                <a:latin typeface="Georgia" panose="02040502050405020303" pitchFamily="18" charset="0"/>
                <a:cs typeface="Times New Roman" panose="02020603050405020304" pitchFamily="18" charset="0"/>
                <a:hlinkClick r:id="rId2"/>
              </a:rPr>
              <a:t>http://ualr.edu/itservices/applications/software/</a:t>
            </a:r>
            <a:endParaRPr lang="en-US" sz="3200" dirty="0">
              <a:solidFill>
                <a:srgbClr val="660033"/>
              </a:solidFill>
              <a:latin typeface="Georgia" panose="02040502050405020303" pitchFamily="18" charset="0"/>
              <a:cs typeface="Times New Roman" panose="02020603050405020304" pitchFamily="18" charset="0"/>
            </a:endParaRPr>
          </a:p>
          <a:p>
            <a:endParaRPr lang="en-US" sz="3600" dirty="0">
              <a:solidFill>
                <a:srgbClr val="660033"/>
              </a:solidFill>
              <a:latin typeface="Georgia" panose="02040502050405020303" pitchFamily="18" charset="0"/>
              <a:cs typeface="Times New Roman" panose="02020603050405020304" pitchFamily="18" charset="0"/>
            </a:endParaRPr>
          </a:p>
          <a:p>
            <a:pPr marL="0" indent="0">
              <a:buNone/>
            </a:pPr>
            <a:endParaRPr lang="en-US" sz="3600" dirty="0">
              <a:solidFill>
                <a:srgbClr val="660033"/>
              </a:solidFill>
              <a:latin typeface="Georgia" panose="02040502050405020303"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DFDD1A3-FD4E-4E7D-B04F-C786857F9240}"/>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66392EB-C601-4ED0-8212-B5345984712A}"/>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91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4"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9000"/>
                            </p:stCondLst>
                            <p:childTnLst>
                              <p:par>
                                <p:cTn id="20" presetID="12" presetClass="entr" presetSubtype="4"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3">
                                            <p:txEl>
                                              <p:pRg st="3" end="3"/>
                                            </p:txEl>
                                          </p:spTgt>
                                        </p:tgtEl>
                                      </p:cBhvr>
                                    </p:animEffect>
                                  </p:childTnLst>
                                </p:cTn>
                              </p:par>
                            </p:childTnLst>
                          </p:cTn>
                        </p:par>
                        <p:par>
                          <p:cTn id="24" fill="hold">
                            <p:stCondLst>
                              <p:cond delay="12000"/>
                            </p:stCondLst>
                            <p:childTnLst>
                              <p:par>
                                <p:cTn id="25" presetID="12" presetClass="entr" presetSubtype="4"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3">
                                            <p:txEl>
                                              <p:pRg st="4" end="4"/>
                                            </p:txEl>
                                          </p:spTgt>
                                        </p:tgtEl>
                                      </p:cBhvr>
                                    </p:animEffect>
                                  </p:childTnLst>
                                </p:cTn>
                              </p:par>
                            </p:childTnLst>
                          </p:cTn>
                        </p:par>
                        <p:par>
                          <p:cTn id="29" fill="hold">
                            <p:stCondLst>
                              <p:cond delay="15000"/>
                            </p:stCondLst>
                            <p:childTnLst>
                              <p:par>
                                <p:cTn id="30" presetID="12" presetClass="entr" presetSubtype="4"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2000"/>
                                        <p:tgtEl>
                                          <p:spTgt spid="3">
                                            <p:txEl>
                                              <p:pRg st="5" end="5"/>
                                            </p:txEl>
                                          </p:spTgt>
                                        </p:tgtEl>
                                      </p:cBhvr>
                                    </p:animEffect>
                                  </p:childTnLst>
                                </p:cTn>
                              </p:par>
                            </p:childTnLst>
                          </p:cTn>
                        </p:par>
                        <p:par>
                          <p:cTn id="34" fill="hold">
                            <p:stCondLst>
                              <p:cond delay="18000"/>
                            </p:stCondLst>
                            <p:childTnLst>
                              <p:par>
                                <p:cTn id="35" presetID="12" presetClass="entr" presetSubtype="4" fill="hold"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1" y="532606"/>
            <a:ext cx="12258675" cy="1096170"/>
          </a:xfrm>
        </p:spPr>
        <p:txBody>
          <a:bodyPr/>
          <a:lstStyle/>
          <a:p>
            <a:pPr algn="ctr"/>
            <a:r>
              <a:rPr lang="en-US" altLang="en-US" b="1" dirty="0">
                <a:solidFill>
                  <a:srgbClr val="6E2639"/>
                </a:solidFill>
                <a:latin typeface="Georgia" panose="02040502050405020303" pitchFamily="18" charset="0"/>
              </a:rPr>
              <a:t>POLICIES AND OTHER RESOURCES</a:t>
            </a:r>
          </a:p>
        </p:txBody>
      </p:sp>
      <p:sp>
        <p:nvSpPr>
          <p:cNvPr id="9219" name="Content Placeholder 2"/>
          <p:cNvSpPr>
            <a:spLocks noGrp="1"/>
          </p:cNvSpPr>
          <p:nvPr>
            <p:ph idx="1"/>
          </p:nvPr>
        </p:nvSpPr>
        <p:spPr>
          <a:xfrm>
            <a:off x="717732" y="1489076"/>
            <a:ext cx="10572568" cy="4238624"/>
          </a:xfrm>
        </p:spPr>
        <p:txBody>
          <a:bodyPr>
            <a:noAutofit/>
          </a:bodyPr>
          <a:lstStyle/>
          <a:p>
            <a:pPr marL="0" lvl="0" indent="0">
              <a:spcBef>
                <a:spcPts val="0"/>
              </a:spcBef>
              <a:buClr>
                <a:srgbClr val="6C2008"/>
              </a:buClr>
              <a:buSzPts val="2800"/>
              <a:buNone/>
            </a:pPr>
            <a:r>
              <a:rPr lang="en-US" sz="3200" b="1" dirty="0">
                <a:solidFill>
                  <a:srgbClr val="6C2008"/>
                </a:solidFill>
                <a:latin typeface="Georgia" panose="02040502050405020303" pitchFamily="18" charset="0"/>
                <a:ea typeface="Times New Roman"/>
                <a:cs typeface="Times New Roman" panose="02020603050405020304" pitchFamily="18" charset="0"/>
                <a:sym typeface="Times New Roman"/>
              </a:rPr>
              <a:t>General:</a:t>
            </a:r>
            <a:endParaRPr lang="en-US" sz="3200" b="1" dirty="0">
              <a:solidFill>
                <a:srgbClr val="6C2008"/>
              </a:solidFill>
              <a:latin typeface="Georgia" panose="02040502050405020303" pitchFamily="18" charset="0"/>
              <a:ea typeface="Times New Roman"/>
              <a:cs typeface="Times New Roman" panose="02020603050405020304" pitchFamily="18" charset="0"/>
              <a:sym typeface="Times New Roman"/>
              <a:hlinkClick r:id="rId2" action="ppaction://hlinkfile"/>
            </a:endParaRPr>
          </a:p>
          <a:p>
            <a:pPr lvl="0">
              <a:spcBef>
                <a:spcPts val="0"/>
              </a:spcBef>
              <a:buClr>
                <a:srgbClr val="6C2008"/>
              </a:buClr>
              <a:buSzPts val="2800"/>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hlinkClick r:id="rId3"/>
              </a:rPr>
              <a:t>Counseling Website</a:t>
            </a:r>
            <a:endParaRPr lang="en-US" sz="3200" dirty="0">
              <a:solidFill>
                <a:srgbClr val="6C2008"/>
              </a:solidFill>
              <a:latin typeface="Georgia" panose="02040502050405020303" pitchFamily="18" charset="0"/>
              <a:ea typeface="Times New Roman"/>
              <a:cs typeface="Times New Roman" panose="02020603050405020304" pitchFamily="18" charset="0"/>
              <a:sym typeface="Times New Roman"/>
            </a:endParaRPr>
          </a:p>
          <a:p>
            <a:pPr>
              <a:spcBef>
                <a:spcPts val="0"/>
              </a:spcBef>
              <a:buClr>
                <a:srgbClr val="6C2008"/>
              </a:buClr>
              <a:buSzPts val="2800"/>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hlinkClick r:id="rId4"/>
              </a:rPr>
              <a:t>Counseling Handbook</a:t>
            </a:r>
            <a:endParaRPr lang="en-US" sz="3200" dirty="0">
              <a:latin typeface="Georgia" panose="02040502050405020303" pitchFamily="18" charset="0"/>
              <a:cs typeface="Times New Roman" panose="02020603050405020304" pitchFamily="18" charset="0"/>
            </a:endParaRPr>
          </a:p>
          <a:p>
            <a:pPr lvl="0">
              <a:buClr>
                <a:srgbClr val="6C2008"/>
              </a:buClr>
              <a:buSzPts val="2800"/>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hlinkClick r:id="rId5"/>
              </a:rPr>
              <a:t>UA Little Rock </a:t>
            </a:r>
            <a:r>
              <a:rPr lang="en-US" sz="3600" dirty="0">
                <a:solidFill>
                  <a:srgbClr val="6C2008"/>
                </a:solidFill>
                <a:latin typeface="Georgia" panose="02040502050405020303" pitchFamily="18" charset="0"/>
                <a:ea typeface="Times New Roman"/>
                <a:cs typeface="Times New Roman" panose="02020603050405020304" pitchFamily="18" charset="0"/>
                <a:sym typeface="Times New Roman"/>
                <a:hlinkClick r:id="rId5"/>
              </a:rPr>
              <a:t>Student</a:t>
            </a: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hlinkClick r:id="rId5"/>
              </a:rPr>
              <a:t> Handbook</a:t>
            </a:r>
            <a:endParaRPr lang="en-US" sz="3200" dirty="0">
              <a:latin typeface="Georgia" panose="02040502050405020303" pitchFamily="18" charset="0"/>
              <a:cs typeface="Times New Roman" panose="02020603050405020304" pitchFamily="18" charset="0"/>
            </a:endParaRPr>
          </a:p>
          <a:p>
            <a:pPr>
              <a:buClr>
                <a:srgbClr val="6C2008"/>
              </a:buClr>
              <a:buSzPts val="2800"/>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hlinkClick r:id="rId6"/>
              </a:rPr>
              <a:t>Graduate Student Handbook </a:t>
            </a:r>
            <a:endParaRPr lang="en-US" sz="3200" dirty="0">
              <a:latin typeface="Georgia" panose="02040502050405020303" pitchFamily="18" charset="0"/>
              <a:cs typeface="Times New Roman" panose="02020603050405020304" pitchFamily="18" charset="0"/>
            </a:endParaRPr>
          </a:p>
          <a:p>
            <a:pPr lvl="0">
              <a:buClr>
                <a:srgbClr val="6C2008"/>
              </a:buClr>
              <a:buSzPts val="2800"/>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hlinkClick r:id="rId7"/>
              </a:rPr>
              <a:t>Graduate School Catalog</a:t>
            </a:r>
            <a:endParaRPr lang="en-US" sz="3200" dirty="0">
              <a:latin typeface="Georgia" panose="02040502050405020303" pitchFamily="18" charset="0"/>
              <a:cs typeface="Times New Roman" panose="02020603050405020304" pitchFamily="18" charset="0"/>
            </a:endParaRPr>
          </a:p>
          <a:p>
            <a:pPr marL="0" indent="0">
              <a:buClr>
                <a:srgbClr val="6C2008"/>
              </a:buClr>
              <a:buSzPts val="2800"/>
              <a:buNone/>
            </a:pPr>
            <a:r>
              <a:rPr lang="en-US" sz="3200" b="1" dirty="0">
                <a:solidFill>
                  <a:srgbClr val="6E2639"/>
                </a:solidFill>
                <a:latin typeface="Georgia" panose="02040502050405020303" pitchFamily="18" charset="0"/>
                <a:ea typeface="Times New Roman"/>
                <a:cs typeface="Times New Roman" panose="02020603050405020304" pitchFamily="18" charset="0"/>
                <a:sym typeface="Times New Roman"/>
              </a:rPr>
              <a:t>Blackboard:</a:t>
            </a:r>
            <a:endParaRPr lang="en-US" sz="3200" b="1" dirty="0">
              <a:solidFill>
                <a:srgbClr val="6E2639"/>
              </a:solidFill>
              <a:latin typeface="Georgia" panose="02040502050405020303" pitchFamily="18" charset="0"/>
              <a:cs typeface="Times New Roman" panose="02020603050405020304" pitchFamily="18" charset="0"/>
            </a:endParaRPr>
          </a:p>
          <a:p>
            <a:pPr marL="457200" lvl="1" indent="0">
              <a:buClr>
                <a:srgbClr val="6C2008"/>
              </a:buClr>
              <a:buSzPts val="2800"/>
              <a:buNone/>
            </a:pPr>
            <a:r>
              <a:rPr lang="en-US" sz="3200" u="sng" dirty="0">
                <a:solidFill>
                  <a:srgbClr val="6C2008"/>
                </a:solidFill>
                <a:latin typeface="Georgia" panose="02040502050405020303" pitchFamily="18" charset="0"/>
                <a:ea typeface="Times New Roman"/>
                <a:cs typeface="Times New Roman" panose="02020603050405020304" pitchFamily="18" charset="0"/>
                <a:sym typeface="Times New Roman"/>
                <a:hlinkClick r:id="rId8"/>
              </a:rPr>
              <a:t>blackboard.ualr.edu/  </a:t>
            </a:r>
            <a:endParaRPr lang="en-US" sz="3200" dirty="0">
              <a:solidFill>
                <a:srgbClr val="6C2008"/>
              </a:solidFill>
              <a:latin typeface="Georgia" panose="02040502050405020303" pitchFamily="18" charset="0"/>
              <a:ea typeface="Times New Roman"/>
              <a:cs typeface="Times New Roman" panose="02020603050405020304" pitchFamily="18" charset="0"/>
              <a:sym typeface="Times New Roman"/>
            </a:endParaRPr>
          </a:p>
          <a:p>
            <a:pPr marL="0" indent="0">
              <a:buNone/>
            </a:pPr>
            <a:endParaRPr lang="en-US" altLang="en-US" sz="3200" dirty="0">
              <a:solidFill>
                <a:srgbClr val="6C2008"/>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42491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3000"/>
                                        <p:tgtEl>
                                          <p:spTgt spid="9218"/>
                                        </p:tgtEl>
                                      </p:cBhvr>
                                    </p:animEffect>
                                  </p:childTnLst>
                                </p:cTn>
                              </p:par>
                            </p:childTnLst>
                          </p:cTn>
                        </p:par>
                        <p:par>
                          <p:cTn id="8" fill="hold">
                            <p:stCondLst>
                              <p:cond delay="3000"/>
                            </p:stCondLst>
                            <p:childTnLst>
                              <p:par>
                                <p:cTn id="9" presetID="12" presetClass="entr" presetSubtype="8" fill="hold" nodeType="after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additive="base">
                                        <p:cTn id="11" dur="2000"/>
                                        <p:tgtEl>
                                          <p:spTgt spid="9219">
                                            <p:txEl>
                                              <p:pRg st="0" end="0"/>
                                            </p:txEl>
                                          </p:spTgt>
                                        </p:tgtEl>
                                        <p:attrNameLst>
                                          <p:attrName>ppt_x</p:attrName>
                                        </p:attrNameLst>
                                      </p:cBhvr>
                                      <p:tavLst>
                                        <p:tav tm="0">
                                          <p:val>
                                            <p:strVal val="#ppt_x-#ppt_w*1.125000"/>
                                          </p:val>
                                        </p:tav>
                                        <p:tav tm="100000">
                                          <p:val>
                                            <p:strVal val="#ppt_x"/>
                                          </p:val>
                                        </p:tav>
                                      </p:tavLst>
                                    </p:anim>
                                    <p:animEffect transition="in" filter="wipe(right)">
                                      <p:cBhvr>
                                        <p:cTn id="12" dur="2000"/>
                                        <p:tgtEl>
                                          <p:spTgt spid="9219">
                                            <p:txEl>
                                              <p:pRg st="0" end="0"/>
                                            </p:txEl>
                                          </p:spTgt>
                                        </p:tgtEl>
                                      </p:cBhvr>
                                    </p:animEffect>
                                  </p:childTnLst>
                                </p:cTn>
                              </p:par>
                            </p:childTnLst>
                          </p:cTn>
                        </p:par>
                        <p:par>
                          <p:cTn id="13" fill="hold">
                            <p:stCondLst>
                              <p:cond delay="5000"/>
                            </p:stCondLst>
                            <p:childTnLst>
                              <p:par>
                                <p:cTn id="14" presetID="12" presetClass="entr" presetSubtype="2" fill="hold" nodeType="afterEffect">
                                  <p:stCondLst>
                                    <p:cond delay="100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2000"/>
                                        <p:tgtEl>
                                          <p:spTgt spid="9219">
                                            <p:txEl>
                                              <p:pRg st="1" end="1"/>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9219">
                                            <p:txEl>
                                              <p:pRg st="1" end="1"/>
                                            </p:txEl>
                                          </p:spTgt>
                                        </p:tgtEl>
                                      </p:cBhvr>
                                    </p:animEffect>
                                  </p:childTnLst>
                                </p:cTn>
                              </p:par>
                            </p:childTnLst>
                          </p:cTn>
                        </p:par>
                        <p:par>
                          <p:cTn id="18" fill="hold">
                            <p:stCondLst>
                              <p:cond delay="8000"/>
                            </p:stCondLst>
                            <p:childTnLst>
                              <p:par>
                                <p:cTn id="19" presetID="12" presetClass="entr" presetSubtype="2" fill="hold" nodeType="afterEffect">
                                  <p:stCondLst>
                                    <p:cond delay="100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additive="base">
                                        <p:cTn id="21" dur="2000"/>
                                        <p:tgtEl>
                                          <p:spTgt spid="9219">
                                            <p:txEl>
                                              <p:pRg st="2" end="2"/>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9219">
                                            <p:txEl>
                                              <p:pRg st="2" end="2"/>
                                            </p:txEl>
                                          </p:spTgt>
                                        </p:tgtEl>
                                      </p:cBhvr>
                                    </p:animEffect>
                                  </p:childTnLst>
                                </p:cTn>
                              </p:par>
                            </p:childTnLst>
                          </p:cTn>
                        </p:par>
                        <p:par>
                          <p:cTn id="23" fill="hold">
                            <p:stCondLst>
                              <p:cond delay="11000"/>
                            </p:stCondLst>
                            <p:childTnLst>
                              <p:par>
                                <p:cTn id="24" presetID="12" presetClass="entr" presetSubtype="2" fill="hold" nodeType="afterEffect">
                                  <p:stCondLst>
                                    <p:cond delay="100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2000"/>
                                        <p:tgtEl>
                                          <p:spTgt spid="9219">
                                            <p:txEl>
                                              <p:pRg st="3" end="3"/>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9219">
                                            <p:txEl>
                                              <p:pRg st="3" end="3"/>
                                            </p:txEl>
                                          </p:spTgt>
                                        </p:tgtEl>
                                      </p:cBhvr>
                                    </p:animEffect>
                                  </p:childTnLst>
                                </p:cTn>
                              </p:par>
                            </p:childTnLst>
                          </p:cTn>
                        </p:par>
                        <p:par>
                          <p:cTn id="28" fill="hold">
                            <p:stCondLst>
                              <p:cond delay="14000"/>
                            </p:stCondLst>
                            <p:childTnLst>
                              <p:par>
                                <p:cTn id="29" presetID="12" presetClass="entr" presetSubtype="2" fill="hold" nodeType="afterEffect">
                                  <p:stCondLst>
                                    <p:cond delay="100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2000"/>
                                        <p:tgtEl>
                                          <p:spTgt spid="9219">
                                            <p:txEl>
                                              <p:pRg st="4" end="4"/>
                                            </p:txEl>
                                          </p:spTgt>
                                        </p:tgtEl>
                                        <p:attrNameLst>
                                          <p:attrName>ppt_x</p:attrName>
                                        </p:attrNameLst>
                                      </p:cBhvr>
                                      <p:tavLst>
                                        <p:tav tm="0">
                                          <p:val>
                                            <p:strVal val="#ppt_x+#ppt_w*1.125000"/>
                                          </p:val>
                                        </p:tav>
                                        <p:tav tm="100000">
                                          <p:val>
                                            <p:strVal val="#ppt_x"/>
                                          </p:val>
                                        </p:tav>
                                      </p:tavLst>
                                    </p:anim>
                                    <p:animEffect transition="in" filter="wipe(left)">
                                      <p:cBhvr>
                                        <p:cTn id="32" dur="2000"/>
                                        <p:tgtEl>
                                          <p:spTgt spid="9219">
                                            <p:txEl>
                                              <p:pRg st="4" end="4"/>
                                            </p:txEl>
                                          </p:spTgt>
                                        </p:tgtEl>
                                      </p:cBhvr>
                                    </p:animEffect>
                                  </p:childTnLst>
                                </p:cTn>
                              </p:par>
                            </p:childTnLst>
                          </p:cTn>
                        </p:par>
                        <p:par>
                          <p:cTn id="33" fill="hold">
                            <p:stCondLst>
                              <p:cond delay="17000"/>
                            </p:stCondLst>
                            <p:childTnLst>
                              <p:par>
                                <p:cTn id="34" presetID="12" presetClass="entr" presetSubtype="2" fill="hold" nodeType="afterEffect">
                                  <p:stCondLst>
                                    <p:cond delay="1000"/>
                                  </p:stCondLst>
                                  <p:childTnLst>
                                    <p:set>
                                      <p:cBhvr>
                                        <p:cTn id="35" dur="1" fill="hold">
                                          <p:stCondLst>
                                            <p:cond delay="0"/>
                                          </p:stCondLst>
                                        </p:cTn>
                                        <p:tgtEl>
                                          <p:spTgt spid="9219">
                                            <p:txEl>
                                              <p:pRg st="5" end="5"/>
                                            </p:txEl>
                                          </p:spTgt>
                                        </p:tgtEl>
                                        <p:attrNameLst>
                                          <p:attrName>style.visibility</p:attrName>
                                        </p:attrNameLst>
                                      </p:cBhvr>
                                      <p:to>
                                        <p:strVal val="visible"/>
                                      </p:to>
                                    </p:set>
                                    <p:anim calcmode="lin" valueType="num">
                                      <p:cBhvr additive="base">
                                        <p:cTn id="36" dur="2000"/>
                                        <p:tgtEl>
                                          <p:spTgt spid="9219">
                                            <p:txEl>
                                              <p:pRg st="5" end="5"/>
                                            </p:txEl>
                                          </p:spTgt>
                                        </p:tgtEl>
                                        <p:attrNameLst>
                                          <p:attrName>ppt_x</p:attrName>
                                        </p:attrNameLst>
                                      </p:cBhvr>
                                      <p:tavLst>
                                        <p:tav tm="0">
                                          <p:val>
                                            <p:strVal val="#ppt_x+#ppt_w*1.125000"/>
                                          </p:val>
                                        </p:tav>
                                        <p:tav tm="100000">
                                          <p:val>
                                            <p:strVal val="#ppt_x"/>
                                          </p:val>
                                        </p:tav>
                                      </p:tavLst>
                                    </p:anim>
                                    <p:animEffect transition="in" filter="wipe(left)">
                                      <p:cBhvr>
                                        <p:cTn id="37" dur="2000"/>
                                        <p:tgtEl>
                                          <p:spTgt spid="9219">
                                            <p:txEl>
                                              <p:pRg st="5" end="5"/>
                                            </p:txEl>
                                          </p:spTgt>
                                        </p:tgtEl>
                                      </p:cBhvr>
                                    </p:animEffect>
                                  </p:childTnLst>
                                </p:cTn>
                              </p:par>
                            </p:childTnLst>
                          </p:cTn>
                        </p:par>
                        <p:par>
                          <p:cTn id="38" fill="hold">
                            <p:stCondLst>
                              <p:cond delay="20000"/>
                            </p:stCondLst>
                            <p:childTnLst>
                              <p:par>
                                <p:cTn id="39" presetID="12" presetClass="entr" presetSubtype="8" fill="hold" nodeType="afterEffect">
                                  <p:stCondLst>
                                    <p:cond delay="0"/>
                                  </p:stCondLst>
                                  <p:childTnLst>
                                    <p:set>
                                      <p:cBhvr>
                                        <p:cTn id="40" dur="1" fill="hold">
                                          <p:stCondLst>
                                            <p:cond delay="0"/>
                                          </p:stCondLst>
                                        </p:cTn>
                                        <p:tgtEl>
                                          <p:spTgt spid="9219">
                                            <p:txEl>
                                              <p:pRg st="6" end="6"/>
                                            </p:txEl>
                                          </p:spTgt>
                                        </p:tgtEl>
                                        <p:attrNameLst>
                                          <p:attrName>style.visibility</p:attrName>
                                        </p:attrNameLst>
                                      </p:cBhvr>
                                      <p:to>
                                        <p:strVal val="visible"/>
                                      </p:to>
                                    </p:set>
                                    <p:anim calcmode="lin" valueType="num">
                                      <p:cBhvr additive="base">
                                        <p:cTn id="41" dur="2000"/>
                                        <p:tgtEl>
                                          <p:spTgt spid="9219">
                                            <p:txEl>
                                              <p:pRg st="6" end="6"/>
                                            </p:txEl>
                                          </p:spTgt>
                                        </p:tgtEl>
                                        <p:attrNameLst>
                                          <p:attrName>ppt_x</p:attrName>
                                        </p:attrNameLst>
                                      </p:cBhvr>
                                      <p:tavLst>
                                        <p:tav tm="0">
                                          <p:val>
                                            <p:strVal val="#ppt_x-#ppt_w*1.125000"/>
                                          </p:val>
                                        </p:tav>
                                        <p:tav tm="100000">
                                          <p:val>
                                            <p:strVal val="#ppt_x"/>
                                          </p:val>
                                        </p:tav>
                                      </p:tavLst>
                                    </p:anim>
                                    <p:animEffect transition="in" filter="wipe(right)">
                                      <p:cBhvr>
                                        <p:cTn id="42" dur="2000"/>
                                        <p:tgtEl>
                                          <p:spTgt spid="9219">
                                            <p:txEl>
                                              <p:pRg st="6" end="6"/>
                                            </p:txEl>
                                          </p:spTgt>
                                        </p:tgtEl>
                                      </p:cBhvr>
                                    </p:animEffect>
                                  </p:childTnLst>
                                </p:cTn>
                              </p:par>
                            </p:childTnLst>
                          </p:cTn>
                        </p:par>
                        <p:par>
                          <p:cTn id="43" fill="hold">
                            <p:stCondLst>
                              <p:cond delay="22000"/>
                            </p:stCondLst>
                            <p:childTnLst>
                              <p:par>
                                <p:cTn id="44" presetID="12" presetClass="entr" presetSubtype="2" fill="hold" nodeType="afterEffect">
                                  <p:stCondLst>
                                    <p:cond delay="1000"/>
                                  </p:stCondLst>
                                  <p:childTnLst>
                                    <p:set>
                                      <p:cBhvr>
                                        <p:cTn id="45" dur="1" fill="hold">
                                          <p:stCondLst>
                                            <p:cond delay="0"/>
                                          </p:stCondLst>
                                        </p:cTn>
                                        <p:tgtEl>
                                          <p:spTgt spid="9219">
                                            <p:txEl>
                                              <p:pRg st="7" end="7"/>
                                            </p:txEl>
                                          </p:spTgt>
                                        </p:tgtEl>
                                        <p:attrNameLst>
                                          <p:attrName>style.visibility</p:attrName>
                                        </p:attrNameLst>
                                      </p:cBhvr>
                                      <p:to>
                                        <p:strVal val="visible"/>
                                      </p:to>
                                    </p:set>
                                    <p:anim calcmode="lin" valueType="num">
                                      <p:cBhvr additive="base">
                                        <p:cTn id="46" dur="2000"/>
                                        <p:tgtEl>
                                          <p:spTgt spid="9219">
                                            <p:txEl>
                                              <p:pRg st="7" end="7"/>
                                            </p:txEl>
                                          </p:spTgt>
                                        </p:tgtEl>
                                        <p:attrNameLst>
                                          <p:attrName>ppt_x</p:attrName>
                                        </p:attrNameLst>
                                      </p:cBhvr>
                                      <p:tavLst>
                                        <p:tav tm="0">
                                          <p:val>
                                            <p:strVal val="#ppt_x+#ppt_w*1.125000"/>
                                          </p:val>
                                        </p:tav>
                                        <p:tav tm="100000">
                                          <p:val>
                                            <p:strVal val="#ppt_x"/>
                                          </p:val>
                                        </p:tav>
                                      </p:tavLst>
                                    </p:anim>
                                    <p:animEffect transition="in" filter="wipe(left)">
                                      <p:cBhvr>
                                        <p:cTn id="47" dur="20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74184"/>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Other Resources</a:t>
            </a:r>
          </a:p>
        </p:txBody>
      </p:sp>
      <p:sp>
        <p:nvSpPr>
          <p:cNvPr id="3" name="Content Placeholder 2"/>
          <p:cNvSpPr>
            <a:spLocks noGrp="1"/>
          </p:cNvSpPr>
          <p:nvPr>
            <p:ph idx="1"/>
          </p:nvPr>
        </p:nvSpPr>
        <p:spPr>
          <a:xfrm>
            <a:off x="628340" y="1560416"/>
            <a:ext cx="10935320" cy="4264635"/>
          </a:xfrm>
        </p:spPr>
        <p:txBody>
          <a:bodyPr>
            <a:normAutofit/>
          </a:bodyPr>
          <a:lstStyle/>
          <a:p>
            <a:pPr marL="0" lvl="0" indent="0">
              <a:buNone/>
            </a:pPr>
            <a:r>
              <a:rPr lang="en-US" sz="3200" dirty="0">
                <a:solidFill>
                  <a:srgbClr val="660033"/>
                </a:solidFill>
                <a:latin typeface="Georgia" panose="02040502050405020303" pitchFamily="18" charset="0"/>
                <a:cs typeface="Times New Roman" panose="02020603050405020304" pitchFamily="18" charset="0"/>
              </a:rPr>
              <a:t>Scott, J., Boylan, J., Jungers, C. (2014). </a:t>
            </a:r>
            <a:r>
              <a:rPr lang="en-US" sz="3200" i="1" dirty="0">
                <a:solidFill>
                  <a:srgbClr val="660033"/>
                </a:solidFill>
                <a:latin typeface="Georgia" panose="02040502050405020303" pitchFamily="18" charset="0"/>
                <a:cs typeface="Times New Roman" panose="02020603050405020304" pitchFamily="18" charset="0"/>
              </a:rPr>
              <a:t>Practicum and 	Internship Textbook and Resource Guide for 	Counseling and Psychotherapy</a:t>
            </a:r>
            <a:r>
              <a:rPr lang="en-US" sz="3200" dirty="0">
                <a:solidFill>
                  <a:srgbClr val="660033"/>
                </a:solidFill>
                <a:latin typeface="Georgia" panose="02040502050405020303" pitchFamily="18" charset="0"/>
                <a:cs typeface="Times New Roman" panose="02020603050405020304" pitchFamily="18" charset="0"/>
              </a:rPr>
              <a:t>, 5th Edition. New 	York: Taylor and Francis. </a:t>
            </a:r>
          </a:p>
          <a:p>
            <a:pPr marL="0" lvl="0" indent="0">
              <a:buNone/>
            </a:pPr>
            <a:r>
              <a:rPr lang="en-US" sz="3200" dirty="0">
                <a:solidFill>
                  <a:srgbClr val="660033"/>
                </a:solidFill>
                <a:latin typeface="Georgia" panose="02040502050405020303" pitchFamily="18" charset="0"/>
                <a:cs typeface="Times New Roman" panose="02020603050405020304" pitchFamily="18" charset="0"/>
              </a:rPr>
              <a:t>ISBN: 978-1-138-79651-5 (paper back) </a:t>
            </a:r>
          </a:p>
          <a:p>
            <a:pPr marL="0" lvl="0" indent="0">
              <a:buNone/>
            </a:pPr>
            <a:r>
              <a:rPr lang="en-US" sz="3200" i="1" dirty="0">
                <a:solidFill>
                  <a:srgbClr val="660033"/>
                </a:solidFill>
                <a:latin typeface="Georgia" panose="02040502050405020303" pitchFamily="18" charset="0"/>
                <a:cs typeface="Times New Roman" panose="02020603050405020304" pitchFamily="18" charset="0"/>
              </a:rPr>
              <a:t>ISBN: 978-1-315-75489-5 (</a:t>
            </a:r>
            <a:r>
              <a:rPr lang="en-US" sz="3200" i="1" dirty="0" err="1">
                <a:solidFill>
                  <a:srgbClr val="660033"/>
                </a:solidFill>
                <a:latin typeface="Georgia" panose="02040502050405020303" pitchFamily="18" charset="0"/>
                <a:cs typeface="Times New Roman" panose="02020603050405020304" pitchFamily="18" charset="0"/>
              </a:rPr>
              <a:t>ebook</a:t>
            </a:r>
            <a:r>
              <a:rPr lang="en-US" sz="3200" i="1" dirty="0">
                <a:solidFill>
                  <a:srgbClr val="660033"/>
                </a:solidFill>
                <a:latin typeface="Georgia" panose="02040502050405020303" pitchFamily="18" charset="0"/>
                <a:cs typeface="Times New Roman" panose="02020603050405020304" pitchFamily="18" charset="0"/>
              </a:rPr>
              <a:t>)</a:t>
            </a:r>
            <a:endParaRPr lang="en-US" sz="3200" dirty="0">
              <a:solidFill>
                <a:srgbClr val="660033"/>
              </a:solidFill>
              <a:latin typeface="Georgia" panose="02040502050405020303" pitchFamily="18" charset="0"/>
              <a:cs typeface="Times New Roman" panose="02020603050405020304" pitchFamily="18" charset="0"/>
            </a:endParaRPr>
          </a:p>
          <a:p>
            <a:pPr marL="0" indent="0">
              <a:buNone/>
            </a:pPr>
            <a:endParaRPr lang="en-US" sz="3600" dirty="0">
              <a:solidFill>
                <a:srgbClr val="660033"/>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2917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4"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8244"/>
            <a:ext cx="12192000" cy="929948"/>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Step-by-Step Process</a:t>
            </a:r>
          </a:p>
        </p:txBody>
      </p:sp>
      <p:sp>
        <p:nvSpPr>
          <p:cNvPr id="3" name="Content Placeholder 2"/>
          <p:cNvSpPr>
            <a:spLocks noGrp="1"/>
          </p:cNvSpPr>
          <p:nvPr>
            <p:ph idx="1"/>
          </p:nvPr>
        </p:nvSpPr>
        <p:spPr>
          <a:xfrm>
            <a:off x="643408" y="1468192"/>
            <a:ext cx="10905183" cy="4430804"/>
          </a:xfrm>
        </p:spPr>
        <p:txBody>
          <a:bodyPr>
            <a:normAutofit/>
          </a:bodyPr>
          <a:lstStyle/>
          <a:p>
            <a:pPr marL="742950" indent="-742950">
              <a:buFont typeface="+mj-lt"/>
              <a:buAutoNum type="arabicPeriod"/>
            </a:pPr>
            <a:r>
              <a:rPr lang="en-US" sz="3200" dirty="0">
                <a:solidFill>
                  <a:srgbClr val="660033"/>
                </a:solidFill>
                <a:latin typeface="Georgia" panose="02040502050405020303" pitchFamily="18" charset="0"/>
                <a:cs typeface="Times New Roman" panose="02020603050405020304" pitchFamily="18" charset="0"/>
              </a:rPr>
              <a:t>Read the Blended Manual for Clinical Fieldwork.</a:t>
            </a:r>
          </a:p>
          <a:p>
            <a:pPr marL="742950" indent="-742950">
              <a:buFont typeface="+mj-lt"/>
              <a:buAutoNum type="arabicPeriod"/>
            </a:pPr>
            <a:r>
              <a:rPr lang="en-US" sz="3200" dirty="0">
                <a:solidFill>
                  <a:srgbClr val="660033"/>
                </a:solidFill>
                <a:latin typeface="Georgia" panose="02040502050405020303" pitchFamily="18" charset="0"/>
                <a:cs typeface="Times New Roman" panose="02020603050405020304" pitchFamily="18" charset="0"/>
              </a:rPr>
              <a:t>Seek a suitable site.</a:t>
            </a:r>
          </a:p>
          <a:p>
            <a:pPr marL="742950" indent="-742950">
              <a:buFont typeface="+mj-lt"/>
              <a:buAutoNum type="arabicPeriod"/>
            </a:pPr>
            <a:r>
              <a:rPr lang="en-US" sz="3200" dirty="0">
                <a:solidFill>
                  <a:srgbClr val="660033"/>
                </a:solidFill>
                <a:latin typeface="Georgia" panose="02040502050405020303" pitchFamily="18" charset="0"/>
                <a:cs typeface="Times New Roman" panose="02020603050405020304" pitchFamily="18" charset="0"/>
              </a:rPr>
              <a:t>Submit page 1 of the application.</a:t>
            </a:r>
          </a:p>
          <a:p>
            <a:pPr marL="742950" indent="-742950">
              <a:buFont typeface="+mj-lt"/>
              <a:buAutoNum type="arabicPeriod"/>
            </a:pPr>
            <a:r>
              <a:rPr lang="en-US" sz="3200" dirty="0">
                <a:solidFill>
                  <a:srgbClr val="660033"/>
                </a:solidFill>
                <a:latin typeface="Georgia" panose="02040502050405020303" pitchFamily="18" charset="0"/>
                <a:cs typeface="Times New Roman" panose="02020603050405020304" pitchFamily="18" charset="0"/>
              </a:rPr>
              <a:t>Complete the required documentation.</a:t>
            </a:r>
          </a:p>
          <a:p>
            <a:pPr marL="742950" indent="-742950">
              <a:buFont typeface="+mj-lt"/>
              <a:buAutoNum type="arabicPeriod"/>
            </a:pPr>
            <a:r>
              <a:rPr lang="en-US" sz="3200" dirty="0">
                <a:solidFill>
                  <a:srgbClr val="660033"/>
                </a:solidFill>
                <a:latin typeface="Georgia" panose="02040502050405020303" pitchFamily="18" charset="0"/>
                <a:cs typeface="Times New Roman" panose="02020603050405020304" pitchFamily="18" charset="0"/>
              </a:rPr>
              <a:t>Obtain adequate computer and internet resources.</a:t>
            </a:r>
          </a:p>
          <a:p>
            <a:pPr marL="742950" indent="-742950">
              <a:buFont typeface="+mj-lt"/>
              <a:buAutoNum type="arabicPeriod"/>
            </a:pPr>
            <a:r>
              <a:rPr lang="en-US" sz="3200" b="1" dirty="0">
                <a:solidFill>
                  <a:srgbClr val="660033"/>
                </a:solidFill>
                <a:latin typeface="Georgia" panose="02040502050405020303" pitchFamily="18" charset="0"/>
                <a:cs typeface="Times New Roman" panose="02020603050405020304" pitchFamily="18" charset="0"/>
              </a:rPr>
              <a:t>Get started! </a:t>
            </a:r>
          </a:p>
        </p:txBody>
      </p:sp>
    </p:spTree>
    <p:extLst>
      <p:ext uri="{BB962C8B-B14F-4D97-AF65-F5344CB8AC3E}">
        <p14:creationId xmlns:p14="http://schemas.microsoft.com/office/powerpoint/2010/main" val="206649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500"/>
                            </p:stCondLst>
                            <p:childTnLst>
                              <p:par>
                                <p:cTn id="9" presetID="22" presetClass="entr" presetSubtype="8"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5000"/>
                            </p:stCondLst>
                            <p:childTnLst>
                              <p:par>
                                <p:cTn id="13" presetID="22" presetClass="entr" presetSubtype="8"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7500"/>
                            </p:stCondLst>
                            <p:childTnLst>
                              <p:par>
                                <p:cTn id="17" presetID="22" presetClass="entr" presetSubtype="8"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10000"/>
                            </p:stCondLst>
                            <p:childTnLst>
                              <p:par>
                                <p:cTn id="21" presetID="22" presetClass="entr" presetSubtype="8"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2000"/>
                                        <p:tgtEl>
                                          <p:spTgt spid="3">
                                            <p:txEl>
                                              <p:pRg st="4" end="4"/>
                                            </p:txEl>
                                          </p:spTgt>
                                        </p:tgtEl>
                                      </p:cBhvr>
                                    </p:animEffect>
                                  </p:childTnLst>
                                </p:cTn>
                              </p:par>
                            </p:childTnLst>
                          </p:cTn>
                        </p:par>
                        <p:par>
                          <p:cTn id="24" fill="hold">
                            <p:stCondLst>
                              <p:cond delay="12500"/>
                            </p:stCondLst>
                            <p:childTnLst>
                              <p:par>
                                <p:cTn id="25" presetID="22" presetClass="entr" presetSubtype="8"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79438"/>
            <a:ext cx="12192000" cy="990354"/>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One: READ THE MANUAL</a:t>
            </a:r>
          </a:p>
        </p:txBody>
      </p:sp>
      <p:sp>
        <p:nvSpPr>
          <p:cNvPr id="3" name="Content Placeholder 2"/>
          <p:cNvSpPr>
            <a:spLocks noGrp="1"/>
          </p:cNvSpPr>
          <p:nvPr>
            <p:ph idx="1"/>
          </p:nvPr>
        </p:nvSpPr>
        <p:spPr>
          <a:xfrm>
            <a:off x="111512" y="1733911"/>
            <a:ext cx="11775688" cy="3815989"/>
          </a:xfrm>
        </p:spPr>
        <p:txBody>
          <a:bodyPr>
            <a:normAutofit/>
          </a:bodyPr>
          <a:lstStyle/>
          <a:p>
            <a:pPr marL="0" indent="0">
              <a:buNone/>
            </a:pPr>
            <a:r>
              <a:rPr lang="en-US" sz="3200" b="1" dirty="0">
                <a:solidFill>
                  <a:srgbClr val="6E2639"/>
                </a:solidFill>
                <a:latin typeface="Georgia" panose="02040502050405020303" pitchFamily="18" charset="0"/>
                <a:cs typeface="Times New Roman" panose="02020603050405020304" pitchFamily="18" charset="0"/>
              </a:rPr>
              <a:t>The Blended Manual for Clinical Fieldwork contains</a:t>
            </a:r>
            <a:r>
              <a:rPr lang="en-US" sz="3200" dirty="0">
                <a:solidFill>
                  <a:srgbClr val="6E2639"/>
                </a:solidFill>
                <a:latin typeface="Georgia" panose="02040502050405020303" pitchFamily="18" charset="0"/>
                <a:cs typeface="Times New Roman" panose="02020603050405020304" pitchFamily="18" charset="0"/>
              </a:rPr>
              <a:t>:</a:t>
            </a:r>
          </a:p>
          <a:p>
            <a:pPr lvl="1"/>
            <a:r>
              <a:rPr lang="en-US" sz="3200" dirty="0">
                <a:solidFill>
                  <a:srgbClr val="6E2639"/>
                </a:solidFill>
                <a:latin typeface="Georgia" panose="02040502050405020303" pitchFamily="18" charset="0"/>
                <a:cs typeface="Times New Roman" panose="02020603050405020304" pitchFamily="18" charset="0"/>
              </a:rPr>
              <a:t>Qualifications for entry into these courses</a:t>
            </a:r>
          </a:p>
          <a:p>
            <a:pPr lvl="1"/>
            <a:r>
              <a:rPr lang="en-US" sz="3200" dirty="0">
                <a:solidFill>
                  <a:srgbClr val="6E2639"/>
                </a:solidFill>
                <a:latin typeface="Georgia" panose="02040502050405020303" pitchFamily="18" charset="0"/>
                <a:cs typeface="Times New Roman" panose="02020603050405020304" pitchFamily="18" charset="0"/>
              </a:rPr>
              <a:t>Qualifications and responsibilities of the Site and Site Supervisor</a:t>
            </a:r>
          </a:p>
          <a:p>
            <a:pPr lvl="1"/>
            <a:r>
              <a:rPr lang="en-US" sz="3200" dirty="0">
                <a:solidFill>
                  <a:srgbClr val="6E2639"/>
                </a:solidFill>
                <a:latin typeface="Georgia" panose="02040502050405020303" pitchFamily="18" charset="0"/>
                <a:cs typeface="Times New Roman" panose="02020603050405020304" pitchFamily="18" charset="0"/>
              </a:rPr>
              <a:t>Qualifications and responsibilities of the Counseling Faculty Supervisor</a:t>
            </a:r>
          </a:p>
          <a:p>
            <a:pPr lvl="1"/>
            <a:r>
              <a:rPr lang="en-US" sz="3200" dirty="0">
                <a:solidFill>
                  <a:srgbClr val="6E2639"/>
                </a:solidFill>
                <a:latin typeface="Georgia" panose="02040502050405020303" pitchFamily="18" charset="0"/>
                <a:cs typeface="Times New Roman" panose="02020603050405020304" pitchFamily="18" charset="0"/>
              </a:rPr>
              <a:t>Basic structure and standards of the fieldwork courses</a:t>
            </a:r>
          </a:p>
        </p:txBody>
      </p:sp>
    </p:spTree>
    <p:extLst>
      <p:ext uri="{BB962C8B-B14F-4D97-AF65-F5344CB8AC3E}">
        <p14:creationId xmlns:p14="http://schemas.microsoft.com/office/powerpoint/2010/main" val="22787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4500"/>
                            </p:stCondLst>
                            <p:childTnLst>
                              <p:par>
                                <p:cTn id="15" presetID="1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6500"/>
                            </p:stCondLst>
                            <p:childTnLst>
                              <p:par>
                                <p:cTn id="20" presetID="12" presetClass="entr" presetSubtype="2"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8500"/>
                            </p:stCondLst>
                            <p:childTnLst>
                              <p:par>
                                <p:cTn id="25" presetID="12" presetClass="entr" presetSubtype="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49568"/>
            <a:ext cx="12192000" cy="755126"/>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Two: SEEK A SUITABLE SITE</a:t>
            </a:r>
          </a:p>
        </p:txBody>
      </p:sp>
      <p:sp>
        <p:nvSpPr>
          <p:cNvPr id="3" name="Content Placeholder 2"/>
          <p:cNvSpPr>
            <a:spLocks noGrp="1"/>
          </p:cNvSpPr>
          <p:nvPr>
            <p:ph idx="1"/>
          </p:nvPr>
        </p:nvSpPr>
        <p:spPr>
          <a:xfrm>
            <a:off x="355290" y="1304694"/>
            <a:ext cx="11481420" cy="4521467"/>
          </a:xfrm>
        </p:spPr>
        <p:txBody>
          <a:bodyPr>
            <a:normAutofit/>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Treat this step as if you were seeking a job.</a:t>
            </a:r>
          </a:p>
          <a:p>
            <a:pPr lvl="1"/>
            <a:r>
              <a:rPr lang="en-US" sz="3200" dirty="0">
                <a:solidFill>
                  <a:srgbClr val="6E2639"/>
                </a:solidFill>
                <a:latin typeface="Georgia" panose="02040502050405020303" pitchFamily="18" charset="0"/>
                <a:cs typeface="Times New Roman" panose="02020603050405020304" pitchFamily="18" charset="0"/>
              </a:rPr>
              <a:t>How far are you willing or able to commute?</a:t>
            </a:r>
          </a:p>
          <a:p>
            <a:pPr lvl="1"/>
            <a:r>
              <a:rPr lang="en-US" sz="3200" dirty="0">
                <a:solidFill>
                  <a:srgbClr val="6E2639"/>
                </a:solidFill>
                <a:latin typeface="Georgia" panose="02040502050405020303" pitchFamily="18" charset="0"/>
                <a:cs typeface="Times New Roman" panose="02020603050405020304" pitchFamily="18" charset="0"/>
              </a:rPr>
              <a:t>What are your particular interests?</a:t>
            </a:r>
          </a:p>
          <a:p>
            <a:pPr lvl="1"/>
            <a:r>
              <a:rPr lang="en-US" sz="3200" dirty="0">
                <a:solidFill>
                  <a:srgbClr val="6E2639"/>
                </a:solidFill>
                <a:latin typeface="Georgia" panose="02040502050405020303" pitchFamily="18" charset="0"/>
                <a:cs typeface="Times New Roman" panose="02020603050405020304" pitchFamily="18" charset="0"/>
              </a:rPr>
              <a:t>What facilities or agencies offer those kinds of services in your area?</a:t>
            </a:r>
          </a:p>
          <a:p>
            <a:pPr lvl="1"/>
            <a:r>
              <a:rPr lang="en-US" sz="3200" dirty="0">
                <a:solidFill>
                  <a:srgbClr val="6E2639"/>
                </a:solidFill>
                <a:latin typeface="Georgia" panose="02040502050405020303" pitchFamily="18" charset="0"/>
                <a:cs typeface="Times New Roman" panose="02020603050405020304" pitchFamily="18" charset="0"/>
              </a:rPr>
              <a:t>Does the site have the capacity and willingness to provide an adequate fieldwork experience?</a:t>
            </a:r>
          </a:p>
          <a:p>
            <a:pPr lvl="1"/>
            <a:r>
              <a:rPr lang="en-US" sz="3200" dirty="0">
                <a:solidFill>
                  <a:srgbClr val="6E2639"/>
                </a:solidFill>
                <a:latin typeface="Georgia" panose="02040502050405020303" pitchFamily="18" charset="0"/>
                <a:cs typeface="Times New Roman" panose="02020603050405020304" pitchFamily="18" charset="0"/>
              </a:rPr>
              <a:t>Can the site accommodate the requirements for faculty supervision and recording sessions?</a:t>
            </a:r>
          </a:p>
          <a:p>
            <a:pPr lvl="1">
              <a:buFont typeface="Wingdings" panose="05000000000000000000" pitchFamily="2" charset="2"/>
              <a:buChar char="Ø"/>
            </a:pPr>
            <a:endParaRPr lang="en-US" dirty="0">
              <a:solidFill>
                <a:srgbClr val="6E2639"/>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42926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87894"/>
            <a:ext cx="12192000" cy="1096197"/>
          </a:xfrm>
        </p:spPr>
        <p:txBody>
          <a:bodyPr>
            <a:noAutofit/>
          </a:bodyPr>
          <a:lstStyle/>
          <a:p>
            <a:pPr algn="ctr"/>
            <a:r>
              <a:rPr lang="en-US" sz="4000" b="1" dirty="0">
                <a:solidFill>
                  <a:srgbClr val="6E2639"/>
                </a:solidFill>
                <a:latin typeface="Georgia" panose="02040502050405020303" pitchFamily="18" charset="0"/>
                <a:cs typeface="Times New Roman" panose="02020603050405020304" pitchFamily="18" charset="0"/>
              </a:rPr>
              <a:t>Step Three: </a:t>
            </a:r>
            <a:br>
              <a:rPr lang="en-US" sz="4000" b="1" dirty="0">
                <a:solidFill>
                  <a:srgbClr val="6E2639"/>
                </a:solidFill>
                <a:latin typeface="Georgia" panose="02040502050405020303" pitchFamily="18" charset="0"/>
                <a:cs typeface="Times New Roman" panose="02020603050405020304" pitchFamily="18" charset="0"/>
              </a:rPr>
            </a:br>
            <a:r>
              <a:rPr lang="en-US" sz="4000" b="1" dirty="0">
                <a:solidFill>
                  <a:srgbClr val="6E2639"/>
                </a:solidFill>
                <a:latin typeface="Georgia" panose="02040502050405020303" pitchFamily="18" charset="0"/>
                <a:cs typeface="Times New Roman" panose="02020603050405020304" pitchFamily="18" charset="0"/>
              </a:rPr>
              <a:t>SUBMIT PAGE 1 OF THE APPLICATION</a:t>
            </a:r>
          </a:p>
        </p:txBody>
      </p:sp>
      <p:sp>
        <p:nvSpPr>
          <p:cNvPr id="3" name="Content Placeholder 2"/>
          <p:cNvSpPr>
            <a:spLocks noGrp="1"/>
          </p:cNvSpPr>
          <p:nvPr>
            <p:ph idx="1"/>
          </p:nvPr>
        </p:nvSpPr>
        <p:spPr>
          <a:xfrm>
            <a:off x="357536" y="1958482"/>
            <a:ext cx="11476928" cy="1381618"/>
          </a:xfrm>
        </p:spPr>
        <p:txBody>
          <a:bodyPr>
            <a:noAutofit/>
          </a:bodyPr>
          <a:lstStyle/>
          <a:p>
            <a:pPr marL="0" indent="0">
              <a:buNone/>
            </a:pPr>
            <a:r>
              <a:rPr lang="en-US" dirty="0">
                <a:solidFill>
                  <a:srgbClr val="6E2639"/>
                </a:solidFill>
                <a:latin typeface="Georgia" panose="02040502050405020303" pitchFamily="18" charset="0"/>
                <a:cs typeface="Times New Roman" panose="02020603050405020304" pitchFamily="18" charset="0"/>
              </a:rPr>
              <a:t>Once a suitable site has been identified and expressed its willingness to serve, submit page one of the fieldwork application prior to the application deadline.</a:t>
            </a:r>
          </a:p>
          <a:p>
            <a:pPr marL="0" indent="0" algn="ctr">
              <a:buNone/>
            </a:pPr>
            <a:r>
              <a:rPr lang="en-US" dirty="0">
                <a:solidFill>
                  <a:srgbClr val="6E2639"/>
                </a:solidFill>
                <a:latin typeface="Georgia" panose="02040502050405020303" pitchFamily="18" charset="0"/>
              </a:rPr>
              <a:t>			</a:t>
            </a:r>
            <a:endParaRPr lang="en-US" dirty="0">
              <a:solidFill>
                <a:srgbClr val="6E2639"/>
              </a:solidFill>
              <a:latin typeface="Georgia" panose="02040502050405020303"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76257590"/>
              </p:ext>
            </p:extLst>
          </p:nvPr>
        </p:nvGraphicFramePr>
        <p:xfrm>
          <a:off x="1066800" y="3429000"/>
          <a:ext cx="10058400" cy="202438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599671">
                <a:tc>
                  <a:txBody>
                    <a:bodyPr/>
                    <a:lstStyle/>
                    <a:p>
                      <a:pPr algn="l"/>
                      <a:r>
                        <a:rPr lang="en-US" sz="3600" b="1" dirty="0">
                          <a:solidFill>
                            <a:srgbClr val="6E2639"/>
                          </a:solidFill>
                          <a:latin typeface="Georgia" panose="02040502050405020303" pitchFamily="18" charset="0"/>
                          <a:cs typeface="Times New Roman" panose="02020603050405020304" pitchFamily="18" charset="0"/>
                        </a:rPr>
                        <a:t>Fall Semester</a:t>
                      </a:r>
                    </a:p>
                  </a:txBody>
                  <a:tcPr anchor="ct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6E2639"/>
                          </a:solidFill>
                          <a:latin typeface="Georgia" panose="02040502050405020303" pitchFamily="18" charset="0"/>
                          <a:cs typeface="Times New Roman" panose="02020603050405020304" pitchFamily="18" charset="0"/>
                        </a:rPr>
                        <a:t>April 1</a:t>
                      </a:r>
                    </a:p>
                  </a:txBody>
                  <a:tcPr anchor="ct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44220">
                <a:tc>
                  <a:txBody>
                    <a:bodyPr/>
                    <a:lstStyle/>
                    <a:p>
                      <a:pPr algn="l"/>
                      <a:r>
                        <a:rPr lang="en-US" sz="3600" b="1" dirty="0">
                          <a:solidFill>
                            <a:srgbClr val="6E2639"/>
                          </a:solidFill>
                          <a:latin typeface="Georgia" panose="02040502050405020303" pitchFamily="18" charset="0"/>
                          <a:cs typeface="Times New Roman" panose="02020603050405020304" pitchFamily="18" charset="0"/>
                        </a:rPr>
                        <a:t>Spring Semester</a:t>
                      </a:r>
                    </a:p>
                  </a:txBody>
                  <a:tcPr anchor="ct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6E2639"/>
                          </a:solidFill>
                          <a:latin typeface="Georgia" panose="02040502050405020303" pitchFamily="18" charset="0"/>
                          <a:cs typeface="Times New Roman" panose="02020603050405020304" pitchFamily="18" charset="0"/>
                        </a:rPr>
                        <a:t>October 1</a:t>
                      </a:r>
                    </a:p>
                  </a:txBody>
                  <a:tcPr anchor="ct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0080">
                <a:tc>
                  <a:txBody>
                    <a:bodyPr/>
                    <a:lstStyle/>
                    <a:p>
                      <a:pPr algn="l"/>
                      <a:r>
                        <a:rPr lang="en-US" sz="3600" b="1" dirty="0">
                          <a:solidFill>
                            <a:srgbClr val="6E2639"/>
                          </a:solidFill>
                          <a:latin typeface="Georgia" panose="02040502050405020303" pitchFamily="18" charset="0"/>
                          <a:cs typeface="Times New Roman" panose="02020603050405020304" pitchFamily="18" charset="0"/>
                        </a:rPr>
                        <a:t>Summer Semester</a:t>
                      </a:r>
                    </a:p>
                  </a:txBody>
                  <a:tcPr anchor="ct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6E2639"/>
                          </a:solidFill>
                          <a:latin typeface="Georgia" panose="02040502050405020303" pitchFamily="18" charset="0"/>
                          <a:cs typeface="Times New Roman" panose="02020603050405020304" pitchFamily="18" charset="0"/>
                        </a:rPr>
                        <a:t>March 1</a:t>
                      </a:r>
                    </a:p>
                  </a:txBody>
                  <a:tcPr anchor="ct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0084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000" fill="hold"/>
                                        <p:tgtEl>
                                          <p:spTgt spid="5"/>
                                        </p:tgtEl>
                                        <p:attrNameLst>
                                          <p:attrName>ppt_w</p:attrName>
                                        </p:attrNameLst>
                                      </p:cBhvr>
                                      <p:tavLst>
                                        <p:tav tm="0">
                                          <p:val>
                                            <p:fltVal val="0"/>
                                          </p:val>
                                        </p:tav>
                                        <p:tav tm="100000">
                                          <p:val>
                                            <p:strVal val="#ppt_w"/>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551"/>
            <a:ext cx="12192000" cy="1301260"/>
          </a:xfrm>
        </p:spPr>
        <p:txBody>
          <a:bodyPr>
            <a:noAutofit/>
          </a:bodyPr>
          <a:lstStyle/>
          <a:p>
            <a:pPr algn="ctr"/>
            <a:r>
              <a:rPr lang="en-US" sz="4000" b="1" dirty="0">
                <a:solidFill>
                  <a:srgbClr val="6E2639"/>
                </a:solidFill>
                <a:latin typeface="Georgia" panose="02040502050405020303" pitchFamily="18" charset="0"/>
                <a:cs typeface="Times New Roman" panose="02020603050405020304" pitchFamily="18" charset="0"/>
              </a:rPr>
              <a:t>Step Four: COMPLETE ALL OF THE REQUIRED DOCUMENTATION</a:t>
            </a:r>
          </a:p>
        </p:txBody>
      </p:sp>
      <p:pic>
        <p:nvPicPr>
          <p:cNvPr id="4" name="Picture 3" descr="https://images-na.ssl-images-amazon.com/images/I/41DHYQyL7jL.jpg"/>
          <p:cNvPicPr/>
          <p:nvPr/>
        </p:nvPicPr>
        <p:blipFill rotWithShape="1">
          <a:blip r:embed="rId2">
            <a:biLevel thresh="75000"/>
            <a:extLst>
              <a:ext uri="{28A0092B-C50C-407E-A947-70E740481C1C}">
                <a14:useLocalDpi xmlns:a14="http://schemas.microsoft.com/office/drawing/2010/main" val="0"/>
              </a:ext>
            </a:extLst>
          </a:blip>
          <a:srcRect l="9905" t="6179" r="10451" b="7239"/>
          <a:stretch/>
        </p:blipFill>
        <p:spPr bwMode="auto">
          <a:xfrm>
            <a:off x="9321800" y="2082800"/>
            <a:ext cx="2491526" cy="3546643"/>
          </a:xfrm>
          <a:prstGeom prst="rect">
            <a:avLst/>
          </a:prstGeom>
          <a:noFill/>
          <a:ln>
            <a:noFill/>
          </a:ln>
        </p:spPr>
      </p:pic>
      <p:sp>
        <p:nvSpPr>
          <p:cNvPr id="3" name="Content Placeholder 2"/>
          <p:cNvSpPr>
            <a:spLocks noGrp="1"/>
          </p:cNvSpPr>
          <p:nvPr>
            <p:ph idx="1"/>
          </p:nvPr>
        </p:nvSpPr>
        <p:spPr>
          <a:xfrm>
            <a:off x="1444083" y="1711822"/>
            <a:ext cx="9303833" cy="4115401"/>
          </a:xfrm>
        </p:spPr>
        <p:txBody>
          <a:bodyPr>
            <a:normAutofit fontScale="85000" lnSpcReduction="10000"/>
          </a:bodyPr>
          <a:lstStyle/>
          <a:p>
            <a:pPr marL="0" indent="0">
              <a:buNone/>
            </a:pPr>
            <a:r>
              <a:rPr lang="en-US" sz="3200" dirty="0">
                <a:solidFill>
                  <a:srgbClr val="6E2639"/>
                </a:solidFill>
                <a:latin typeface="Georgia" panose="02040502050405020303" pitchFamily="18" charset="0"/>
                <a:cs typeface="Times New Roman" panose="02020603050405020304" pitchFamily="18" charset="0"/>
              </a:rPr>
              <a:t>At least two (2) weeks prior to the beginning of the term, submit all of the remaining application materials:</a:t>
            </a:r>
          </a:p>
          <a:p>
            <a:pPr marL="0" indent="0">
              <a:buNone/>
            </a:pPr>
            <a:endParaRPr lang="en-US" sz="1000" dirty="0">
              <a:solidFill>
                <a:srgbClr val="6E2639"/>
              </a:solidFill>
              <a:latin typeface="Georgia" panose="02040502050405020303" pitchFamily="18" charset="0"/>
              <a:cs typeface="Times New Roman" panose="02020603050405020304" pitchFamily="18" charset="0"/>
            </a:endParaRPr>
          </a:p>
          <a:p>
            <a:r>
              <a:rPr lang="en-US" sz="3200" dirty="0">
                <a:solidFill>
                  <a:srgbClr val="6E2639"/>
                </a:solidFill>
                <a:latin typeface="Georgia" panose="02040502050405020303" pitchFamily="18" charset="0"/>
                <a:cs typeface="Times New Roman" panose="02020603050405020304" pitchFamily="18" charset="0"/>
              </a:rPr>
              <a:t>Application for Practicum/Internship</a:t>
            </a:r>
          </a:p>
          <a:p>
            <a:r>
              <a:rPr lang="en-US" sz="3200" dirty="0">
                <a:solidFill>
                  <a:srgbClr val="6E2639"/>
                </a:solidFill>
                <a:latin typeface="Georgia" panose="02040502050405020303" pitchFamily="18" charset="0"/>
                <a:cs typeface="Times New Roman" panose="02020603050405020304" pitchFamily="18" charset="0"/>
              </a:rPr>
              <a:t>Practicum/Internship Proposal</a:t>
            </a:r>
          </a:p>
          <a:p>
            <a:r>
              <a:rPr lang="en-US" sz="3200" dirty="0">
                <a:solidFill>
                  <a:srgbClr val="6E2639"/>
                </a:solidFill>
                <a:latin typeface="Georgia" panose="02040502050405020303" pitchFamily="18" charset="0"/>
                <a:cs typeface="Times New Roman" panose="02020603050405020304" pitchFamily="18" charset="0"/>
              </a:rPr>
              <a:t>Practicum/Internship Agreement</a:t>
            </a:r>
          </a:p>
          <a:p>
            <a:r>
              <a:rPr lang="en-US" sz="3200" dirty="0">
                <a:solidFill>
                  <a:srgbClr val="6E2639"/>
                </a:solidFill>
                <a:latin typeface="Georgia" panose="02040502050405020303" pitchFamily="18" charset="0"/>
                <a:cs typeface="Times New Roman" panose="02020603050405020304" pitchFamily="18" charset="0"/>
              </a:rPr>
              <a:t>Practicum/Internship Student Statement of Learning Objectives</a:t>
            </a:r>
          </a:p>
          <a:p>
            <a:r>
              <a:rPr lang="en-US" sz="3200" dirty="0">
                <a:solidFill>
                  <a:srgbClr val="6E2639"/>
                </a:solidFill>
                <a:latin typeface="Georgia" panose="02040502050405020303" pitchFamily="18" charset="0"/>
                <a:cs typeface="Times New Roman" panose="02020603050405020304" pitchFamily="18" charset="0"/>
              </a:rPr>
              <a:t>Proof of Professional Liability Insurance</a:t>
            </a:r>
          </a:p>
          <a:p>
            <a:r>
              <a:rPr lang="en-US" sz="3200" dirty="0">
                <a:solidFill>
                  <a:srgbClr val="6E2639"/>
                </a:solidFill>
                <a:latin typeface="Georgia" panose="02040502050405020303" pitchFamily="18" charset="0"/>
                <a:cs typeface="Times New Roman" panose="02020603050405020304" pitchFamily="18" charset="0"/>
              </a:rPr>
              <a:t>Proposed Onsite Supervisor’s Resume/CV</a:t>
            </a:r>
          </a:p>
        </p:txBody>
      </p:sp>
    </p:spTree>
    <p:extLst>
      <p:ext uri="{BB962C8B-B14F-4D97-AF65-F5344CB8AC3E}">
        <p14:creationId xmlns:p14="http://schemas.microsoft.com/office/powerpoint/2010/main" val="161626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childTnLst>
                                </p:cTn>
                              </p:par>
                            </p:childTnLst>
                          </p:cTn>
                        </p:par>
                        <p:par>
                          <p:cTn id="8" fill="hold">
                            <p:stCondLst>
                              <p:cond delay="5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000"/>
                                        <p:tgtEl>
                                          <p:spTgt spid="3">
                                            <p:txEl>
                                              <p:pRg st="0" end="0"/>
                                            </p:txEl>
                                          </p:spTgt>
                                        </p:tgtEl>
                                      </p:cBhvr>
                                    </p:animEffect>
                                  </p:childTnLst>
                                </p:cTn>
                              </p:par>
                            </p:childTnLst>
                          </p:cTn>
                        </p:par>
                        <p:par>
                          <p:cTn id="13" fill="hold">
                            <p:stCondLst>
                              <p:cond delay="7000"/>
                            </p:stCondLst>
                            <p:childTnLst>
                              <p:par>
                                <p:cTn id="14" presetID="12" presetClass="entr" presetSubtype="2"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2" end="2"/>
                                            </p:txEl>
                                          </p:spTgt>
                                        </p:tgtEl>
                                      </p:cBhvr>
                                    </p:animEffect>
                                  </p:childTnLst>
                                </p:cTn>
                              </p:par>
                            </p:childTnLst>
                          </p:cTn>
                        </p:par>
                        <p:par>
                          <p:cTn id="18" fill="hold">
                            <p:stCondLst>
                              <p:cond delay="10000"/>
                            </p:stCondLst>
                            <p:childTnLst>
                              <p:par>
                                <p:cTn id="19" presetID="12" presetClass="entr" presetSubtype="2" fill="hold" nodeType="afterEffect">
                                  <p:stCondLst>
                                    <p:cond delay="10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3" end="3"/>
                                            </p:txEl>
                                          </p:spTgt>
                                        </p:tgtEl>
                                      </p:cBhvr>
                                    </p:animEffect>
                                  </p:childTnLst>
                                </p:cTn>
                              </p:par>
                            </p:childTnLst>
                          </p:cTn>
                        </p:par>
                        <p:par>
                          <p:cTn id="23" fill="hold">
                            <p:stCondLst>
                              <p:cond delay="13000"/>
                            </p:stCondLst>
                            <p:childTnLst>
                              <p:par>
                                <p:cTn id="24" presetID="12" presetClass="entr" presetSubtype="2" fill="hold" nodeType="afterEffect">
                                  <p:stCondLst>
                                    <p:cond delay="100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3">
                                            <p:txEl>
                                              <p:pRg st="4" end="4"/>
                                            </p:txEl>
                                          </p:spTgt>
                                        </p:tgtEl>
                                      </p:cBhvr>
                                    </p:animEffect>
                                  </p:childTnLst>
                                </p:cTn>
                              </p:par>
                            </p:childTnLst>
                          </p:cTn>
                        </p:par>
                        <p:par>
                          <p:cTn id="28" fill="hold">
                            <p:stCondLst>
                              <p:cond delay="16000"/>
                            </p:stCondLst>
                            <p:childTnLst>
                              <p:par>
                                <p:cTn id="29" presetID="12" presetClass="entr" presetSubtype="2" fill="hold" nodeType="afterEffect">
                                  <p:stCondLst>
                                    <p:cond delay="100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2" dur="2000"/>
                                        <p:tgtEl>
                                          <p:spTgt spid="3">
                                            <p:txEl>
                                              <p:pRg st="5" end="5"/>
                                            </p:txEl>
                                          </p:spTgt>
                                        </p:tgtEl>
                                      </p:cBhvr>
                                    </p:animEffect>
                                  </p:childTnLst>
                                </p:cTn>
                              </p:par>
                            </p:childTnLst>
                          </p:cTn>
                        </p:par>
                        <p:par>
                          <p:cTn id="33" fill="hold">
                            <p:stCondLst>
                              <p:cond delay="19000"/>
                            </p:stCondLst>
                            <p:childTnLst>
                              <p:par>
                                <p:cTn id="34" presetID="12" presetClass="entr" presetSubtype="2" fill="hold" nodeType="afterEffect">
                                  <p:stCondLst>
                                    <p:cond delay="100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7" dur="2000"/>
                                        <p:tgtEl>
                                          <p:spTgt spid="3">
                                            <p:txEl>
                                              <p:pRg st="6" end="6"/>
                                            </p:txEl>
                                          </p:spTgt>
                                        </p:tgtEl>
                                      </p:cBhvr>
                                    </p:animEffect>
                                  </p:childTnLst>
                                </p:cTn>
                              </p:par>
                            </p:childTnLst>
                          </p:cTn>
                        </p:par>
                        <p:par>
                          <p:cTn id="38" fill="hold">
                            <p:stCondLst>
                              <p:cond delay="22000"/>
                            </p:stCondLst>
                            <p:childTnLst>
                              <p:par>
                                <p:cTn id="39" presetID="12" presetClass="entr" presetSubtype="2" fill="hold" nodeType="afterEffect">
                                  <p:stCondLst>
                                    <p:cond delay="100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604483"/>
            <a:ext cx="12192000" cy="767355"/>
          </a:xfrm>
          <a:ln>
            <a:noFill/>
          </a:ln>
        </p:spPr>
        <p:txBody>
          <a:bodyPr>
            <a:normAutofit/>
          </a:bodyPr>
          <a:lstStyle/>
          <a:p>
            <a:pPr algn="ctr"/>
            <a:r>
              <a:rPr lang="en-US" b="1" dirty="0">
                <a:solidFill>
                  <a:srgbClr val="800000"/>
                </a:solidFill>
                <a:latin typeface="Georgia" panose="02040502050405020303" pitchFamily="18" charset="0"/>
              </a:rPr>
              <a:t>FIELDWORK</a:t>
            </a:r>
          </a:p>
        </p:txBody>
      </p:sp>
      <p:sp>
        <p:nvSpPr>
          <p:cNvPr id="9" name="TextBox 8">
            <a:extLst>
              <a:ext uri="{FF2B5EF4-FFF2-40B4-BE49-F238E27FC236}">
                <a16:creationId xmlns:a16="http://schemas.microsoft.com/office/drawing/2014/main" id="{76C4DAFF-2B90-49DC-80BC-4930C391A4FC}"/>
              </a:ext>
            </a:extLst>
          </p:cNvPr>
          <p:cNvSpPr txBox="1"/>
          <p:nvPr/>
        </p:nvSpPr>
        <p:spPr>
          <a:xfrm>
            <a:off x="917575" y="1524239"/>
            <a:ext cx="9493250" cy="4043158"/>
          </a:xfrm>
          <a:prstGeom prst="rect">
            <a:avLst/>
          </a:prstGeom>
          <a:noFill/>
        </p:spPr>
        <p:txBody>
          <a:bodyPr wrap="square" rtlCol="0">
            <a:spAutoFit/>
          </a:bodyPr>
          <a:lstStyle/>
          <a:p>
            <a:pPr marL="228600" lvl="0" indent="-228600">
              <a:lnSpc>
                <a:spcPct val="90000"/>
              </a:lnSpc>
              <a:buClr>
                <a:srgbClr val="6C2008"/>
              </a:buClr>
              <a:buSzPts val="2800"/>
              <a:buChar char="•"/>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rPr>
              <a:t>Clinical training or fieldwork is designed to enable students to apply the information, concepts, and skills they have learned in their academic courses. All students must complete the Phase 1 and 2 courses with a “B” or better before entering practicum.</a:t>
            </a:r>
            <a:r>
              <a:rPr lang="en-US" sz="3200" dirty="0">
                <a:latin typeface="Georgia" panose="02040502050405020303" pitchFamily="18" charset="0"/>
                <a:ea typeface="Times New Roman"/>
                <a:cs typeface="Times New Roman" panose="02020603050405020304" pitchFamily="18" charset="0"/>
                <a:sym typeface="Times New Roman"/>
              </a:rPr>
              <a:t> </a:t>
            </a:r>
          </a:p>
          <a:p>
            <a:pPr lvl="0">
              <a:lnSpc>
                <a:spcPct val="90000"/>
              </a:lnSpc>
              <a:buClr>
                <a:srgbClr val="6C2008"/>
              </a:buClr>
              <a:buSzPts val="2800"/>
            </a:pPr>
            <a:endParaRPr lang="en-US" dirty="0">
              <a:latin typeface="Georgia" panose="02040502050405020303" pitchFamily="18" charset="0"/>
              <a:cs typeface="Times New Roman" panose="02020603050405020304" pitchFamily="18" charset="0"/>
            </a:endParaRPr>
          </a:p>
          <a:p>
            <a:pPr marL="228600" lvl="0" indent="-228600">
              <a:lnSpc>
                <a:spcPct val="90000"/>
              </a:lnSpc>
              <a:spcBef>
                <a:spcPts val="1000"/>
              </a:spcBef>
              <a:buClr>
                <a:srgbClr val="6C2008"/>
              </a:buClr>
              <a:buSzPts val="2800"/>
              <a:buChar char="•"/>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rPr>
              <a:t>All practicum requirements must be completed </a:t>
            </a:r>
            <a:r>
              <a:rPr lang="en-US" sz="3200" i="1" dirty="0">
                <a:solidFill>
                  <a:srgbClr val="6C2008"/>
                </a:solidFill>
                <a:latin typeface="Georgia" panose="02040502050405020303" pitchFamily="18" charset="0"/>
                <a:ea typeface="Times New Roman"/>
                <a:cs typeface="Times New Roman" panose="02020603050405020304" pitchFamily="18" charset="0"/>
                <a:sym typeface="Times New Roman"/>
              </a:rPr>
              <a:t>prior</a:t>
            </a: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rPr>
              <a:t> to beginning the internship experience</a:t>
            </a:r>
            <a:r>
              <a:rPr lang="en-US" sz="2800" dirty="0">
                <a:solidFill>
                  <a:srgbClr val="6C2008"/>
                </a:solidFill>
                <a:latin typeface="Georgia" panose="02040502050405020303" pitchFamily="18" charset="0"/>
                <a:ea typeface="Times New Roman"/>
                <a:cs typeface="Times New Roman" panose="02020603050405020304" pitchFamily="18" charset="0"/>
                <a:sym typeface="Times New Roman"/>
              </a:rPr>
              <a:t>.</a:t>
            </a:r>
            <a:endParaRPr lang="en-US" sz="2800" dirty="0">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63470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0"/>
                            </p:stCondLst>
                            <p:childTnLst>
                              <p:par>
                                <p:cTn id="11" presetID="22" presetClass="entr" presetSubtype="1" fill="hold" nodeType="afterEffect">
                                  <p:stCondLst>
                                    <p:cond delay="50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wipe(up)">
                                      <p:cBhvr>
                                        <p:cTn id="13" dur="2000"/>
                                        <p:tgtEl>
                                          <p:spTgt spid="9">
                                            <p:txEl>
                                              <p:pRg st="0" end="0"/>
                                            </p:txEl>
                                          </p:spTgt>
                                        </p:tgtEl>
                                      </p:cBhvr>
                                    </p:animEffect>
                                  </p:childTnLst>
                                </p:cTn>
                              </p:par>
                            </p:childTnLst>
                          </p:cTn>
                        </p:par>
                        <p:par>
                          <p:cTn id="14" fill="hold">
                            <p:stCondLst>
                              <p:cond delay="7500"/>
                            </p:stCondLst>
                            <p:childTnLst>
                              <p:par>
                                <p:cTn id="15" presetID="22" presetClass="entr" presetSubtype="1" fill="hold" nodeType="afterEffect">
                                  <p:stCondLst>
                                    <p:cond delay="50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45174"/>
            <a:ext cx="12192000" cy="1774280"/>
          </a:xfrm>
        </p:spPr>
        <p:txBody>
          <a:bodyPr>
            <a:noAutofit/>
          </a:bodyPr>
          <a:lstStyle/>
          <a:p>
            <a:pPr algn="ctr"/>
            <a:r>
              <a:rPr lang="en-US" sz="4000" b="1" dirty="0">
                <a:solidFill>
                  <a:srgbClr val="6E2639"/>
                </a:solidFill>
                <a:latin typeface="Georgia" panose="02040502050405020303" pitchFamily="18" charset="0"/>
                <a:cs typeface="Times New Roman" panose="02020603050405020304" pitchFamily="18" charset="0"/>
              </a:rPr>
              <a:t>Step Five:</a:t>
            </a:r>
            <a:br>
              <a:rPr lang="en-US" sz="4000" b="1" dirty="0">
                <a:solidFill>
                  <a:srgbClr val="6E2639"/>
                </a:solidFill>
                <a:latin typeface="Georgia" panose="02040502050405020303" pitchFamily="18" charset="0"/>
                <a:cs typeface="Times New Roman" panose="02020603050405020304" pitchFamily="18" charset="0"/>
              </a:rPr>
            </a:br>
            <a:r>
              <a:rPr lang="en-US" sz="4000" b="1" dirty="0">
                <a:solidFill>
                  <a:srgbClr val="6E2639"/>
                </a:solidFill>
                <a:latin typeface="Georgia" panose="02040502050405020303" pitchFamily="18" charset="0"/>
                <a:cs typeface="Times New Roman" panose="02020603050405020304" pitchFamily="18" charset="0"/>
              </a:rPr>
              <a:t>MAKE SURE YOU HAVE ADEQUATE COMPUTER AND INTERNET RESOURCES</a:t>
            </a:r>
          </a:p>
        </p:txBody>
      </p:sp>
      <p:sp>
        <p:nvSpPr>
          <p:cNvPr id="3" name="Content Placeholder 2"/>
          <p:cNvSpPr>
            <a:spLocks noGrp="1"/>
          </p:cNvSpPr>
          <p:nvPr>
            <p:ph idx="1"/>
          </p:nvPr>
        </p:nvSpPr>
        <p:spPr>
          <a:xfrm>
            <a:off x="297134" y="2509955"/>
            <a:ext cx="11597732" cy="2951046"/>
          </a:xfrm>
        </p:spPr>
        <p:txBody>
          <a:bodyPr>
            <a:noAutofit/>
          </a:bodyPr>
          <a:lstStyle/>
          <a:p>
            <a:pPr>
              <a:lnSpc>
                <a:spcPct val="70000"/>
              </a:lnSpc>
            </a:pPr>
            <a:r>
              <a:rPr lang="en-US" dirty="0">
                <a:solidFill>
                  <a:srgbClr val="6E2639"/>
                </a:solidFill>
                <a:latin typeface="Georgia" panose="02040502050405020303" pitchFamily="18" charset="0"/>
                <a:cs typeface="Times New Roman" panose="02020603050405020304" pitchFamily="18" charset="0"/>
              </a:rPr>
              <a:t>Either Windows or Apple will be OK</a:t>
            </a:r>
          </a:p>
          <a:p>
            <a:pPr>
              <a:lnSpc>
                <a:spcPct val="70000"/>
              </a:lnSpc>
            </a:pPr>
            <a:r>
              <a:rPr lang="en-US" dirty="0">
                <a:solidFill>
                  <a:srgbClr val="6E2639"/>
                </a:solidFill>
                <a:latin typeface="Georgia" panose="02040502050405020303" pitchFamily="18" charset="0"/>
                <a:cs typeface="Times New Roman" panose="02020603050405020304" pitchFamily="18" charset="0"/>
              </a:rPr>
              <a:t>Use Microsoft Office (Office 365 is available to students through UA Little Rock IT Services)</a:t>
            </a:r>
          </a:p>
          <a:p>
            <a:pPr>
              <a:lnSpc>
                <a:spcPct val="70000"/>
              </a:lnSpc>
            </a:pPr>
            <a:r>
              <a:rPr lang="en-US" dirty="0">
                <a:solidFill>
                  <a:srgbClr val="6E2639"/>
                </a:solidFill>
                <a:latin typeface="Georgia" panose="02040502050405020303" pitchFamily="18" charset="0"/>
                <a:cs typeface="Times New Roman" panose="02020603050405020304" pitchFamily="18" charset="0"/>
              </a:rPr>
              <a:t>Computer and Internet service must be robust enough to handle case recordings and live, interactive supervision sessions</a:t>
            </a:r>
          </a:p>
          <a:p>
            <a:pPr>
              <a:lnSpc>
                <a:spcPct val="70000"/>
              </a:lnSpc>
            </a:pPr>
            <a:r>
              <a:rPr lang="en-US" dirty="0">
                <a:solidFill>
                  <a:srgbClr val="6E2639"/>
                </a:solidFill>
                <a:latin typeface="Georgia" panose="02040502050405020303" pitchFamily="18" charset="0"/>
                <a:cs typeface="Times New Roman" panose="02020603050405020304" pitchFamily="18" charset="0"/>
              </a:rPr>
              <a:t>Must have a webcam and microphone</a:t>
            </a:r>
          </a:p>
          <a:p>
            <a:pPr>
              <a:lnSpc>
                <a:spcPct val="70000"/>
              </a:lnSpc>
            </a:pPr>
            <a:r>
              <a:rPr lang="en-US" dirty="0">
                <a:solidFill>
                  <a:srgbClr val="6E2639"/>
                </a:solidFill>
                <a:latin typeface="Georgia" panose="02040502050405020303" pitchFamily="18" charset="0"/>
                <a:cs typeface="Times New Roman" panose="02020603050405020304" pitchFamily="18" charset="0"/>
              </a:rPr>
              <a:t>Individual instructors may have different or additional requirements</a:t>
            </a:r>
          </a:p>
        </p:txBody>
      </p:sp>
    </p:spTree>
    <p:extLst>
      <p:ext uri="{BB962C8B-B14F-4D97-AF65-F5344CB8AC3E}">
        <p14:creationId xmlns:p14="http://schemas.microsoft.com/office/powerpoint/2010/main" val="33965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4"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9000"/>
                            </p:stCondLst>
                            <p:childTnLst>
                              <p:par>
                                <p:cTn id="20" presetID="12" presetClass="entr" presetSubtype="4"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3">
                                            <p:txEl>
                                              <p:pRg st="3" end="3"/>
                                            </p:txEl>
                                          </p:spTgt>
                                        </p:tgtEl>
                                      </p:cBhvr>
                                    </p:animEffect>
                                  </p:childTnLst>
                                </p:cTn>
                              </p:par>
                            </p:childTnLst>
                          </p:cTn>
                        </p:par>
                        <p:par>
                          <p:cTn id="24" fill="hold">
                            <p:stCondLst>
                              <p:cond delay="12000"/>
                            </p:stCondLst>
                            <p:childTnLst>
                              <p:par>
                                <p:cTn id="25" presetID="12" presetClass="entr" presetSubtype="4"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745"/>
            <a:ext cx="12192000" cy="777167"/>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Final Step- GET STARTED </a:t>
            </a:r>
          </a:p>
        </p:txBody>
      </p:sp>
      <p:sp>
        <p:nvSpPr>
          <p:cNvPr id="3" name="Content Placeholder 2"/>
          <p:cNvSpPr>
            <a:spLocks noGrp="1"/>
          </p:cNvSpPr>
          <p:nvPr>
            <p:ph idx="1"/>
          </p:nvPr>
        </p:nvSpPr>
        <p:spPr>
          <a:xfrm>
            <a:off x="353127" y="1637317"/>
            <a:ext cx="11485746" cy="4001483"/>
          </a:xfrm>
        </p:spPr>
        <p:txBody>
          <a:bodyPr>
            <a:noAutofit/>
          </a:bodyPr>
          <a:lstStyle/>
          <a:p>
            <a:r>
              <a:rPr lang="en-US" sz="3200" dirty="0">
                <a:solidFill>
                  <a:srgbClr val="6E2639"/>
                </a:solidFill>
                <a:latin typeface="Georgia" panose="02040502050405020303" pitchFamily="18" charset="0"/>
                <a:cs typeface="Times New Roman" panose="02020603050405020304" pitchFamily="18" charset="0"/>
              </a:rPr>
              <a:t>You should be prepared to begin on the first day of the term.</a:t>
            </a:r>
          </a:p>
          <a:p>
            <a:r>
              <a:rPr lang="en-US" sz="3200" dirty="0">
                <a:solidFill>
                  <a:srgbClr val="6E2639"/>
                </a:solidFill>
                <a:latin typeface="Georgia" panose="02040502050405020303" pitchFamily="18" charset="0"/>
                <a:cs typeface="Times New Roman" panose="02020603050405020304" pitchFamily="18" charset="0"/>
              </a:rPr>
              <a:t>You cannot begin accumulating hours until the term begins </a:t>
            </a:r>
            <a:r>
              <a:rPr lang="en-US" sz="3200" u="sng" dirty="0">
                <a:solidFill>
                  <a:srgbClr val="6E2639"/>
                </a:solidFill>
                <a:latin typeface="Georgia" panose="02040502050405020303" pitchFamily="18" charset="0"/>
                <a:cs typeface="Times New Roman" panose="02020603050405020304" pitchFamily="18" charset="0"/>
              </a:rPr>
              <a:t>unless:</a:t>
            </a:r>
          </a:p>
          <a:p>
            <a:pPr lvl="1">
              <a:buFont typeface="Wingdings" panose="05000000000000000000" pitchFamily="2" charset="2"/>
              <a:buChar char="§"/>
            </a:pPr>
            <a:r>
              <a:rPr lang="en-US" sz="3200" dirty="0">
                <a:solidFill>
                  <a:srgbClr val="6E2639"/>
                </a:solidFill>
                <a:latin typeface="Georgia" panose="02040502050405020303" pitchFamily="18" charset="0"/>
                <a:cs typeface="Times New Roman" panose="02020603050405020304" pitchFamily="18" charset="0"/>
              </a:rPr>
              <a:t>The site requires an orientation, background check, or specific training/certification such as HIPAA, Information Security, or Privacy/Release of Information </a:t>
            </a:r>
          </a:p>
          <a:p>
            <a:pPr lvl="1">
              <a:buFont typeface="Wingdings" panose="05000000000000000000" pitchFamily="2" charset="2"/>
              <a:buChar char="§"/>
            </a:pPr>
            <a:endParaRPr lang="en-US" sz="3200" dirty="0">
              <a:solidFill>
                <a:srgbClr val="6E2639"/>
              </a:solidFill>
              <a:latin typeface="Georgia" panose="02040502050405020303" pitchFamily="18" charset="0"/>
              <a:cs typeface="Times New Roman" panose="02020603050405020304" pitchFamily="18" charset="0"/>
            </a:endParaRPr>
          </a:p>
          <a:p>
            <a:pPr marL="457200" lvl="1" indent="0" algn="ctr">
              <a:buNone/>
            </a:pPr>
            <a:r>
              <a:rPr lang="en-US" sz="4400" b="1" dirty="0">
                <a:solidFill>
                  <a:srgbClr val="6E2639"/>
                </a:solidFill>
                <a:latin typeface="Georgia" panose="02040502050405020303" pitchFamily="18" charset="0"/>
                <a:cs typeface="Times New Roman" panose="02020603050405020304" pitchFamily="18" charset="0"/>
              </a:rPr>
              <a:t>OR</a:t>
            </a:r>
          </a:p>
        </p:txBody>
      </p:sp>
    </p:spTree>
    <p:extLst>
      <p:ext uri="{BB962C8B-B14F-4D97-AF65-F5344CB8AC3E}">
        <p14:creationId xmlns:p14="http://schemas.microsoft.com/office/powerpoint/2010/main" val="379039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6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9000"/>
                            </p:stCondLst>
                            <p:childTnLst>
                              <p:par>
                                <p:cTn id="17" presetID="10" presetClass="entr" presetSubtype="0" fill="hold"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745"/>
            <a:ext cx="12192000" cy="777167"/>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Final Step- GET STARTED </a:t>
            </a:r>
          </a:p>
        </p:txBody>
      </p:sp>
      <p:sp>
        <p:nvSpPr>
          <p:cNvPr id="3" name="Content Placeholder 2"/>
          <p:cNvSpPr>
            <a:spLocks noGrp="1"/>
          </p:cNvSpPr>
          <p:nvPr>
            <p:ph idx="1"/>
          </p:nvPr>
        </p:nvSpPr>
        <p:spPr>
          <a:xfrm>
            <a:off x="257877" y="1545524"/>
            <a:ext cx="11676246" cy="4093276"/>
          </a:xfrm>
        </p:spPr>
        <p:txBody>
          <a:bodyPr>
            <a:noAutofit/>
          </a:bodyPr>
          <a:lstStyle/>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You are taking your Internship over two consecutive terms and need to provide continuity of service during the break between terms</a:t>
            </a:r>
          </a:p>
          <a:p>
            <a:pPr marL="457200" lvl="1" indent="0">
              <a:buNone/>
            </a:pPr>
            <a:r>
              <a:rPr lang="en-US" sz="2800" dirty="0">
                <a:solidFill>
                  <a:srgbClr val="6E2639"/>
                </a:solidFill>
                <a:latin typeface="Georgia" panose="02040502050405020303" pitchFamily="18" charset="0"/>
                <a:cs typeface="Times New Roman" panose="02020603050405020304" pitchFamily="18" charset="0"/>
              </a:rPr>
              <a:t>						</a:t>
            </a:r>
            <a:r>
              <a:rPr lang="en-US" sz="3200" b="1" dirty="0">
                <a:solidFill>
                  <a:srgbClr val="6E2639"/>
                </a:solidFill>
                <a:latin typeface="Georgia" panose="02040502050405020303" pitchFamily="18" charset="0"/>
                <a:cs typeface="Times New Roman" panose="02020603050405020304" pitchFamily="18" charset="0"/>
              </a:rPr>
              <a:t>AND</a:t>
            </a:r>
            <a:endParaRPr lang="en-US" sz="2800" b="1" dirty="0">
              <a:solidFill>
                <a:srgbClr val="6E2639"/>
              </a:solidFill>
              <a:latin typeface="Georgia" panose="02040502050405020303" pitchFamily="18" charset="0"/>
              <a:cs typeface="Times New Roman" panose="02020603050405020304" pitchFamily="18" charset="0"/>
            </a:endParaRPr>
          </a:p>
          <a:p>
            <a:pPr marL="457200" lvl="1" indent="0">
              <a:buNone/>
            </a:pPr>
            <a:endParaRPr lang="en-US" sz="2800" b="1" dirty="0">
              <a:solidFill>
                <a:srgbClr val="6E2639"/>
              </a:solidFill>
              <a:latin typeface="Georgia" panose="02040502050405020303" pitchFamily="18" charset="0"/>
              <a:cs typeface="Times New Roman" panose="02020603050405020304" pitchFamily="18" charset="0"/>
            </a:endParaRPr>
          </a:p>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 Your site supervisor will be available </a:t>
            </a:r>
          </a:p>
          <a:p>
            <a:pPr lvl="1">
              <a:buFont typeface="Wingdings" panose="05000000000000000000" pitchFamily="2" charset="2"/>
              <a:buChar char="§"/>
            </a:pPr>
            <a:endParaRPr lang="en-US" sz="2800" dirty="0">
              <a:solidFill>
                <a:srgbClr val="6E2639"/>
              </a:solidFill>
              <a:latin typeface="Georgia" panose="02040502050405020303" pitchFamily="18" charset="0"/>
              <a:cs typeface="Times New Roman" panose="02020603050405020304" pitchFamily="18" charset="0"/>
            </a:endParaRPr>
          </a:p>
          <a:p>
            <a:pPr marL="457200" lvl="1" indent="0">
              <a:buNone/>
            </a:pPr>
            <a:r>
              <a:rPr lang="en-US" sz="2800" dirty="0">
                <a:solidFill>
                  <a:srgbClr val="6E2639"/>
                </a:solidFill>
                <a:latin typeface="Georgia" panose="02040502050405020303" pitchFamily="18" charset="0"/>
                <a:cs typeface="Times New Roman" panose="02020603050405020304" pitchFamily="18" charset="0"/>
              </a:rPr>
              <a:t>						</a:t>
            </a:r>
            <a:r>
              <a:rPr lang="en-US" sz="3200" b="1" dirty="0">
                <a:solidFill>
                  <a:srgbClr val="6E2639"/>
                </a:solidFill>
                <a:latin typeface="Georgia" panose="02040502050405020303" pitchFamily="18" charset="0"/>
                <a:cs typeface="Times New Roman" panose="02020603050405020304" pitchFamily="18" charset="0"/>
              </a:rPr>
              <a:t>AND</a:t>
            </a:r>
            <a:endParaRPr lang="en-US" sz="2800" b="1" dirty="0">
              <a:solidFill>
                <a:srgbClr val="6E2639"/>
              </a:solidFill>
              <a:latin typeface="Georgia" panose="02040502050405020303" pitchFamily="18" charset="0"/>
              <a:cs typeface="Times New Roman" panose="02020603050405020304" pitchFamily="18" charset="0"/>
            </a:endParaRPr>
          </a:p>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You have prior approval from your faculty supervisor and the fieldwork coordinator</a:t>
            </a:r>
          </a:p>
        </p:txBody>
      </p:sp>
    </p:spTree>
    <p:extLst>
      <p:ext uri="{BB962C8B-B14F-4D97-AF65-F5344CB8AC3E}">
        <p14:creationId xmlns:p14="http://schemas.microsoft.com/office/powerpoint/2010/main" val="357962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6000"/>
                            </p:stCondLst>
                            <p:childTnLst>
                              <p:par>
                                <p:cTn id="13" presetID="10" presetClass="entr" presetSubtype="0" fill="hold" nodeType="after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par>
                          <p:cTn id="16" fill="hold">
                            <p:stCondLst>
                              <p:cond delay="9000"/>
                            </p:stCondLst>
                            <p:childTnLst>
                              <p:par>
                                <p:cTn id="17" presetID="10" presetClass="entr" presetSubtype="0" fill="hold" nodeType="afterEffect">
                                  <p:stCondLst>
                                    <p:cond delay="10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childTnLst>
                          </p:cTn>
                        </p:par>
                        <p:par>
                          <p:cTn id="20" fill="hold">
                            <p:stCondLst>
                              <p:cond delay="12000"/>
                            </p:stCondLst>
                            <p:childTnLst>
                              <p:par>
                                <p:cTn id="21" presetID="10" presetClass="entr" presetSubtype="0" fill="hold" nodeType="afterEffect">
                                  <p:stCondLst>
                                    <p:cond delay="100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499289"/>
            <a:ext cx="12192000" cy="857873"/>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Criteria for Success</a:t>
            </a:r>
          </a:p>
        </p:txBody>
      </p:sp>
      <p:sp>
        <p:nvSpPr>
          <p:cNvPr id="3" name="Content Placeholder 2"/>
          <p:cNvSpPr>
            <a:spLocks noGrp="1"/>
          </p:cNvSpPr>
          <p:nvPr>
            <p:ph idx="1"/>
          </p:nvPr>
        </p:nvSpPr>
        <p:spPr>
          <a:xfrm>
            <a:off x="275021" y="1357162"/>
            <a:ext cx="11641957" cy="4514249"/>
          </a:xfrm>
        </p:spPr>
        <p:txBody>
          <a:bodyPr>
            <a:normAutofit lnSpcReduction="10000"/>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Primary Criteria:</a:t>
            </a:r>
          </a:p>
          <a:p>
            <a:pPr lvl="1"/>
            <a:r>
              <a:rPr lang="en-US" sz="3200" dirty="0">
                <a:solidFill>
                  <a:srgbClr val="6E2639"/>
                </a:solidFill>
                <a:latin typeface="Georgia" panose="02040502050405020303" pitchFamily="18" charset="0"/>
                <a:cs typeface="Times New Roman" panose="02020603050405020304" pitchFamily="18" charset="0"/>
              </a:rPr>
              <a:t>Demonstration of good, effective counseling skills</a:t>
            </a:r>
          </a:p>
          <a:p>
            <a:pPr lvl="1"/>
            <a:r>
              <a:rPr lang="en-US" sz="3200" dirty="0">
                <a:solidFill>
                  <a:srgbClr val="6E2639"/>
                </a:solidFill>
                <a:latin typeface="Georgia" panose="02040502050405020303" pitchFamily="18" charset="0"/>
                <a:cs typeface="Times New Roman" panose="02020603050405020304" pitchFamily="18" charset="0"/>
              </a:rPr>
              <a:t>Demonstration of professional skills and conduct</a:t>
            </a:r>
          </a:p>
          <a:p>
            <a:pPr lvl="1"/>
            <a:r>
              <a:rPr lang="en-US" sz="3200" dirty="0">
                <a:solidFill>
                  <a:srgbClr val="6E2639"/>
                </a:solidFill>
                <a:latin typeface="Georgia" panose="02040502050405020303" pitchFamily="18" charset="0"/>
                <a:cs typeface="Times New Roman" panose="02020603050405020304" pitchFamily="18" charset="0"/>
              </a:rPr>
              <a:t>Adherence to ACA and CRCC Codes of Ethics</a:t>
            </a:r>
          </a:p>
          <a:p>
            <a:pPr lvl="1"/>
            <a:r>
              <a:rPr lang="en-US" sz="3200" dirty="0">
                <a:solidFill>
                  <a:srgbClr val="6E2639"/>
                </a:solidFill>
                <a:latin typeface="Georgia" panose="02040502050405020303" pitchFamily="18" charset="0"/>
                <a:cs typeface="Times New Roman" panose="02020603050405020304" pitchFamily="18" charset="0"/>
              </a:rPr>
              <a:t>Adherence to licensure laws and regulations</a:t>
            </a:r>
          </a:p>
          <a:p>
            <a:pPr marL="0" indent="0">
              <a:buNone/>
            </a:pPr>
            <a:r>
              <a:rPr lang="en-US" sz="3600" b="1" dirty="0">
                <a:solidFill>
                  <a:srgbClr val="6E2639"/>
                </a:solidFill>
                <a:latin typeface="Georgia" panose="02040502050405020303" pitchFamily="18" charset="0"/>
                <a:cs typeface="Times New Roman" panose="02020603050405020304" pitchFamily="18" charset="0"/>
              </a:rPr>
              <a:t>Secondary Criteria:</a:t>
            </a:r>
          </a:p>
          <a:p>
            <a:pPr lvl="1"/>
            <a:r>
              <a:rPr lang="en-US" sz="3200" dirty="0">
                <a:solidFill>
                  <a:srgbClr val="6E2639"/>
                </a:solidFill>
                <a:latin typeface="Georgia" panose="02040502050405020303" pitchFamily="18" charset="0"/>
                <a:cs typeface="Times New Roman" panose="02020603050405020304" pitchFamily="18" charset="0"/>
              </a:rPr>
              <a:t>Completion and submission of all documentation and assignments</a:t>
            </a:r>
          </a:p>
          <a:p>
            <a:pPr lvl="1"/>
            <a:r>
              <a:rPr lang="en-US" sz="3200" dirty="0">
                <a:solidFill>
                  <a:srgbClr val="6E2639"/>
                </a:solidFill>
                <a:latin typeface="Georgia" panose="02040502050405020303" pitchFamily="18" charset="0"/>
                <a:cs typeface="Times New Roman" panose="02020603050405020304" pitchFamily="18" charset="0"/>
              </a:rPr>
              <a:t>Participation in supervision sessions and discussion forums</a:t>
            </a:r>
          </a:p>
          <a:p>
            <a:pPr>
              <a:buFont typeface="Wingdings" panose="05000000000000000000" pitchFamily="2" charset="2"/>
              <a:buChar char="Ø"/>
            </a:pPr>
            <a:endParaRPr lang="en-US" sz="3600" dirty="0">
              <a:solidFill>
                <a:srgbClr val="6E2639"/>
              </a:solidFill>
              <a:latin typeface="Georgia" panose="02040502050405020303" pitchFamily="18" charset="0"/>
              <a:cs typeface="Times New Roman" panose="02020603050405020304" pitchFamily="18" charset="0"/>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p:txBody>
      </p:sp>
    </p:spTree>
    <p:extLst>
      <p:ext uri="{BB962C8B-B14F-4D97-AF65-F5344CB8AC3E}">
        <p14:creationId xmlns:p14="http://schemas.microsoft.com/office/powerpoint/2010/main" val="247476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2" presetClass="entr" presetSubtype="2"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4" dur="2000"/>
                                        <p:tgtEl>
                                          <p:spTgt spid="3">
                                            <p:txEl>
                                              <p:pRg st="1" end="1"/>
                                            </p:txEl>
                                          </p:spTgt>
                                        </p:tgtEl>
                                      </p:cBhvr>
                                    </p:animEffect>
                                  </p:childTnLst>
                                </p:cTn>
                              </p:par>
                            </p:childTnLst>
                          </p:cTn>
                        </p:par>
                        <p:par>
                          <p:cTn id="15" fill="hold">
                            <p:stCondLst>
                              <p:cond delay="6000"/>
                            </p:stCondLst>
                            <p:childTnLst>
                              <p:par>
                                <p:cTn id="16" presetID="12" presetClass="entr" presetSubtype="2"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9" dur="2000"/>
                                        <p:tgtEl>
                                          <p:spTgt spid="3">
                                            <p:txEl>
                                              <p:pRg st="2" end="2"/>
                                            </p:txEl>
                                          </p:spTgt>
                                        </p:tgtEl>
                                      </p:cBhvr>
                                    </p:animEffect>
                                  </p:childTnLst>
                                </p:cTn>
                              </p:par>
                            </p:childTnLst>
                          </p:cTn>
                        </p:par>
                        <p:par>
                          <p:cTn id="20" fill="hold">
                            <p:stCondLst>
                              <p:cond delay="9000"/>
                            </p:stCondLst>
                            <p:childTnLst>
                              <p:par>
                                <p:cTn id="21" presetID="12" presetClass="entr" presetSubtype="2" fill="hold" nodeType="afterEffect">
                                  <p:stCondLst>
                                    <p:cond delay="1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4" dur="2000"/>
                                        <p:tgtEl>
                                          <p:spTgt spid="3">
                                            <p:txEl>
                                              <p:pRg st="3" end="3"/>
                                            </p:txEl>
                                          </p:spTgt>
                                        </p:tgtEl>
                                      </p:cBhvr>
                                    </p:animEffect>
                                  </p:childTnLst>
                                </p:cTn>
                              </p:par>
                            </p:childTnLst>
                          </p:cTn>
                        </p:par>
                        <p:par>
                          <p:cTn id="25" fill="hold">
                            <p:stCondLst>
                              <p:cond delay="12000"/>
                            </p:stCondLst>
                            <p:childTnLst>
                              <p:par>
                                <p:cTn id="26" presetID="12" presetClass="entr" presetSubtype="2" fill="hold" nodeType="afterEffect">
                                  <p:stCondLst>
                                    <p:cond delay="1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9" dur="2000"/>
                                        <p:tgtEl>
                                          <p:spTgt spid="3">
                                            <p:txEl>
                                              <p:pRg st="4" end="4"/>
                                            </p:txEl>
                                          </p:spTgt>
                                        </p:tgtEl>
                                      </p:cBhvr>
                                    </p:animEffect>
                                  </p:childTnLst>
                                </p:cTn>
                              </p:par>
                            </p:childTnLst>
                          </p:cTn>
                        </p:par>
                        <p:par>
                          <p:cTn id="30" fill="hold">
                            <p:stCondLst>
                              <p:cond delay="15000"/>
                            </p:stCondLst>
                            <p:childTnLst>
                              <p:par>
                                <p:cTn id="31" presetID="42" presetClass="entr" presetSubtype="0" fill="hold" nodeType="afterEffect">
                                  <p:stCondLst>
                                    <p:cond delay="200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anim calcmode="lin" valueType="num">
                                      <p:cBhvr>
                                        <p:cTn id="3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19000"/>
                            </p:stCondLst>
                            <p:childTnLst>
                              <p:par>
                                <p:cTn id="37" presetID="12" presetClass="entr" presetSubtype="2" fill="hold" nodeType="afterEffect">
                                  <p:stCondLst>
                                    <p:cond delay="100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40" dur="2000"/>
                                        <p:tgtEl>
                                          <p:spTgt spid="3">
                                            <p:txEl>
                                              <p:pRg st="6" end="6"/>
                                            </p:txEl>
                                          </p:spTgt>
                                        </p:tgtEl>
                                      </p:cBhvr>
                                    </p:animEffect>
                                  </p:childTnLst>
                                </p:cTn>
                              </p:par>
                            </p:childTnLst>
                          </p:cTn>
                        </p:par>
                        <p:par>
                          <p:cTn id="41" fill="hold">
                            <p:stCondLst>
                              <p:cond delay="22000"/>
                            </p:stCondLst>
                            <p:childTnLst>
                              <p:par>
                                <p:cTn id="42" presetID="12" presetClass="entr" presetSubtype="2" fill="hold" nodeType="afterEffect">
                                  <p:stCondLst>
                                    <p:cond delay="100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56727"/>
            <a:ext cx="12192000" cy="832844"/>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ACA Code of Ethics: Gatekeeping</a:t>
            </a:r>
          </a:p>
        </p:txBody>
      </p:sp>
      <p:sp>
        <p:nvSpPr>
          <p:cNvPr id="3" name="Content Placeholder 2"/>
          <p:cNvSpPr>
            <a:spLocks noGrp="1"/>
          </p:cNvSpPr>
          <p:nvPr>
            <p:ph idx="1"/>
          </p:nvPr>
        </p:nvSpPr>
        <p:spPr>
          <a:xfrm>
            <a:off x="247048" y="1382142"/>
            <a:ext cx="11697904" cy="4497557"/>
          </a:xfrm>
        </p:spPr>
        <p:txBody>
          <a:bodyPr>
            <a:normAutofit/>
          </a:bodyPr>
          <a:lstStyle/>
          <a:p>
            <a:pPr marL="0" indent="0">
              <a:buNone/>
            </a:pPr>
            <a:r>
              <a:rPr lang="en-US" sz="3200" b="1" dirty="0">
                <a:solidFill>
                  <a:srgbClr val="6E2639"/>
                </a:solidFill>
                <a:latin typeface="Georgia" panose="02040502050405020303" pitchFamily="18" charset="0"/>
                <a:cs typeface="Times New Roman" panose="02020603050405020304" pitchFamily="18" charset="0"/>
              </a:rPr>
              <a:t>F.6.b. Gatekeeping and Remediation</a:t>
            </a:r>
          </a:p>
          <a:p>
            <a:pPr marL="0" indent="0">
              <a:buNone/>
            </a:pPr>
            <a:r>
              <a:rPr lang="en-US" sz="3200" dirty="0">
                <a:solidFill>
                  <a:srgbClr val="6E2639"/>
                </a:solidFill>
                <a:latin typeface="Georgia" panose="02040502050405020303" pitchFamily="18" charset="0"/>
                <a:cs typeface="Times New Roman" panose="02020603050405020304" pitchFamily="18" charset="0"/>
              </a:rPr>
              <a:t>Through initial and ongoing evaluation, supervisors are aware of supervisee limitations that might impede performance. Supervisors assist supervisees in securing remedial assistance when needed. They recommend dismissal from training programs, applied counseling settings, and state or voluntary professional credentialing processes when those supervisees are unable to demonstrate that they can provide competent professional services to a range of diverse clients.</a:t>
            </a:r>
          </a:p>
        </p:txBody>
      </p:sp>
    </p:spTree>
    <p:extLst>
      <p:ext uri="{BB962C8B-B14F-4D97-AF65-F5344CB8AC3E}">
        <p14:creationId xmlns:p14="http://schemas.microsoft.com/office/powerpoint/2010/main" val="36646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72094"/>
            <a:ext cx="12192000" cy="850005"/>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CRCC Code of Ethics: Gatekeeping</a:t>
            </a:r>
          </a:p>
        </p:txBody>
      </p:sp>
      <p:sp>
        <p:nvSpPr>
          <p:cNvPr id="3" name="Content Placeholder 2"/>
          <p:cNvSpPr>
            <a:spLocks noGrp="1"/>
          </p:cNvSpPr>
          <p:nvPr>
            <p:ph idx="1"/>
          </p:nvPr>
        </p:nvSpPr>
        <p:spPr>
          <a:xfrm>
            <a:off x="571501" y="1422099"/>
            <a:ext cx="10823040" cy="4468562"/>
          </a:xfrm>
        </p:spPr>
        <p:txBody>
          <a:bodyPr>
            <a:noAutofit/>
          </a:bodyPr>
          <a:lstStyle/>
          <a:p>
            <a:pPr marL="0" indent="0">
              <a:buNone/>
            </a:pPr>
            <a:r>
              <a:rPr lang="en-US" sz="3000" b="1" dirty="0">
                <a:solidFill>
                  <a:srgbClr val="6E2639"/>
                </a:solidFill>
                <a:latin typeface="Georgia" panose="02040502050405020303" pitchFamily="18" charset="0"/>
                <a:cs typeface="Times New Roman" panose="02020603050405020304" pitchFamily="18" charset="0"/>
              </a:rPr>
              <a:t>H.8. EDUCATION EVALUATION, REMEDIATION, AND ENDORSEMENT</a:t>
            </a:r>
          </a:p>
          <a:p>
            <a:pPr marL="0" indent="0">
              <a:buNone/>
            </a:pPr>
            <a:r>
              <a:rPr lang="en-US" sz="3000" b="1" dirty="0">
                <a:solidFill>
                  <a:srgbClr val="6E2639"/>
                </a:solidFill>
                <a:latin typeface="Georgia" panose="02040502050405020303" pitchFamily="18" charset="0"/>
                <a:cs typeface="Times New Roman" panose="02020603050405020304" pitchFamily="18" charset="0"/>
              </a:rPr>
              <a:t>b. GATEKEEPING AND REMEDIATION FOR STUDENTS. </a:t>
            </a:r>
          </a:p>
          <a:p>
            <a:pPr marL="0" indent="0">
              <a:buNone/>
            </a:pPr>
            <a:r>
              <a:rPr lang="en-US" sz="3000" dirty="0">
                <a:solidFill>
                  <a:srgbClr val="6E2639"/>
                </a:solidFill>
                <a:latin typeface="Georgia" panose="02040502050405020303" pitchFamily="18" charset="0"/>
                <a:cs typeface="Times New Roman" panose="02020603050405020304" pitchFamily="18" charset="0"/>
              </a:rPr>
              <a:t>Rehabilitation counselor educators, through ongoing evaluation, are aware of and address the inability of some students to achieve required competencies, which may be due to academic performance or personal concerns. </a:t>
            </a:r>
          </a:p>
        </p:txBody>
      </p:sp>
    </p:spTree>
    <p:extLst>
      <p:ext uri="{BB962C8B-B14F-4D97-AF65-F5344CB8AC3E}">
        <p14:creationId xmlns:p14="http://schemas.microsoft.com/office/powerpoint/2010/main" val="372310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72094"/>
            <a:ext cx="12192000" cy="850005"/>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CRCC Code of Ethics: Gatekeeping</a:t>
            </a:r>
          </a:p>
        </p:txBody>
      </p:sp>
      <p:sp>
        <p:nvSpPr>
          <p:cNvPr id="3" name="Content Placeholder 2"/>
          <p:cNvSpPr>
            <a:spLocks noGrp="1"/>
          </p:cNvSpPr>
          <p:nvPr>
            <p:ph idx="1"/>
          </p:nvPr>
        </p:nvSpPr>
        <p:spPr>
          <a:xfrm>
            <a:off x="109019" y="1422100"/>
            <a:ext cx="11905181" cy="4468562"/>
          </a:xfrm>
        </p:spPr>
        <p:txBody>
          <a:bodyPr>
            <a:noAutofit/>
          </a:bodyPr>
          <a:lstStyle/>
          <a:p>
            <a:pPr marL="0" indent="0">
              <a:buNone/>
            </a:pPr>
            <a:r>
              <a:rPr lang="en-US" sz="3000" dirty="0">
                <a:solidFill>
                  <a:srgbClr val="6E2639"/>
                </a:solidFill>
                <a:latin typeface="Georgia" panose="02040502050405020303" pitchFamily="18" charset="0"/>
                <a:cs typeface="Times New Roman" panose="02020603050405020304" pitchFamily="18" charset="0"/>
              </a:rPr>
              <a:t>Rehabilitation counselor educators do the following: (1) assist students in securing remedial assistance, including counseling, when needed; (2) seek professional consultation and document the decision to recommend dismissal or refer students for assistance; and (3) make reasonable efforts to ensure that students have recourse in a timely manner to address decisions requiring them to seek assistance or to dismiss them and provide students with due process, according to institutional policies and procedures.</a:t>
            </a:r>
          </a:p>
        </p:txBody>
      </p:sp>
      <p:sp>
        <p:nvSpPr>
          <p:cNvPr id="4" name="Rectangle 3">
            <a:extLst>
              <a:ext uri="{FF2B5EF4-FFF2-40B4-BE49-F238E27FC236}">
                <a16:creationId xmlns:a16="http://schemas.microsoft.com/office/drawing/2014/main" id="{0FF30ACE-225A-475B-AAAA-E9E48D00D25B}"/>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4AAA36D-5479-44F6-A946-D59366BB4E04}"/>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DD0E535-D9A9-40B0-8828-65FF28E6014D}"/>
              </a:ext>
            </a:extLst>
          </p:cNvPr>
          <p:cNvSpPr/>
          <p:nvPr/>
        </p:nvSpPr>
        <p:spPr>
          <a:xfrm>
            <a:off x="0" y="6430963"/>
            <a:ext cx="12192000" cy="427037"/>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538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50624"/>
            <a:ext cx="12192000" cy="835413"/>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CRCC Code of Ethics: Gatekeeping</a:t>
            </a:r>
          </a:p>
        </p:txBody>
      </p:sp>
      <p:sp>
        <p:nvSpPr>
          <p:cNvPr id="3" name="Content Placeholder 2"/>
          <p:cNvSpPr>
            <a:spLocks noGrp="1"/>
          </p:cNvSpPr>
          <p:nvPr>
            <p:ph idx="1"/>
          </p:nvPr>
        </p:nvSpPr>
        <p:spPr>
          <a:xfrm>
            <a:off x="324184" y="1413174"/>
            <a:ext cx="11543631" cy="4456498"/>
          </a:xfrm>
        </p:spPr>
        <p:txBody>
          <a:bodyPr>
            <a:normAutofit/>
          </a:bodyPr>
          <a:lstStyle/>
          <a:p>
            <a:pPr marL="0" indent="0">
              <a:buNone/>
            </a:pPr>
            <a:r>
              <a:rPr lang="en-US" b="1" dirty="0">
                <a:solidFill>
                  <a:srgbClr val="6E2639"/>
                </a:solidFill>
                <a:latin typeface="Georgia" panose="02040502050405020303" pitchFamily="18" charset="0"/>
                <a:cs typeface="Times New Roman" panose="02020603050405020304" pitchFamily="18" charset="0"/>
              </a:rPr>
              <a:t>H.8. EDUCATION EVALUATION, REMEDIATION, AND ENDORSEMENT</a:t>
            </a:r>
          </a:p>
          <a:p>
            <a:pPr marL="0" indent="0">
              <a:buNone/>
            </a:pPr>
            <a:r>
              <a:rPr lang="en-US" b="1" dirty="0">
                <a:solidFill>
                  <a:srgbClr val="6E2639"/>
                </a:solidFill>
                <a:latin typeface="Georgia" panose="02040502050405020303" pitchFamily="18" charset="0"/>
                <a:cs typeface="Times New Roman" panose="02020603050405020304" pitchFamily="18" charset="0"/>
              </a:rPr>
              <a:t>d. ENDORSEMENT </a:t>
            </a:r>
          </a:p>
          <a:p>
            <a:pPr marL="0" indent="0">
              <a:buNone/>
            </a:pPr>
            <a:r>
              <a:rPr lang="en-US" dirty="0">
                <a:solidFill>
                  <a:srgbClr val="6E2639"/>
                </a:solidFill>
                <a:latin typeface="Georgia" panose="02040502050405020303" pitchFamily="18" charset="0"/>
                <a:cs typeface="Times New Roman" panose="02020603050405020304" pitchFamily="18" charset="0"/>
              </a:rPr>
              <a:t>Rehabilitation counselor educators endorse students for certification, licensure, employment, or completion of academic or training programs based on satisfactory progress and observations while under supervision or training. Regardless of qualifications, rehabilitation counselor educators do not endorse students whom they believe to be impaired in any way that would interfere with the performance of the duties associated with the endorsement.</a:t>
            </a:r>
          </a:p>
        </p:txBody>
      </p:sp>
    </p:spTree>
    <p:extLst>
      <p:ext uri="{BB962C8B-B14F-4D97-AF65-F5344CB8AC3E}">
        <p14:creationId xmlns:p14="http://schemas.microsoft.com/office/powerpoint/2010/main" val="338427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E721497-7EC4-487F-A3A5-EB2427FDFE1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0441" r="8686"/>
          <a:stretch/>
        </p:blipFill>
        <p:spPr>
          <a:xfrm>
            <a:off x="8558414" y="1783269"/>
            <a:ext cx="3210210" cy="3245932"/>
          </a:xfrm>
          <a:prstGeom prst="rect">
            <a:avLst/>
          </a:prstGeom>
        </p:spPr>
      </p:pic>
      <p:sp>
        <p:nvSpPr>
          <p:cNvPr id="8" name="Content Placeholder 2">
            <a:extLst>
              <a:ext uri="{FF2B5EF4-FFF2-40B4-BE49-F238E27FC236}">
                <a16:creationId xmlns:a16="http://schemas.microsoft.com/office/drawing/2014/main" id="{D057079B-1DAB-4DCA-ACA5-4E7B870EBA9E}"/>
              </a:ext>
            </a:extLst>
          </p:cNvPr>
          <p:cNvSpPr txBox="1">
            <a:spLocks/>
          </p:cNvSpPr>
          <p:nvPr/>
        </p:nvSpPr>
        <p:spPr>
          <a:xfrm>
            <a:off x="454058" y="1357475"/>
            <a:ext cx="11283883" cy="45331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rgbClr val="6E2639"/>
                </a:solidFill>
                <a:latin typeface="Georgia" panose="02040502050405020303" pitchFamily="18" charset="0"/>
                <a:cs typeface="Times New Roman" panose="02020603050405020304" pitchFamily="18" charset="0"/>
              </a:rPr>
              <a:t>Now, you are ready to consider YOUR professional development!</a:t>
            </a:r>
          </a:p>
          <a:p>
            <a:pPr lvl="1"/>
            <a:endParaRPr lang="en-US" sz="3600" dirty="0">
              <a:solidFill>
                <a:srgbClr val="6E2639"/>
              </a:solidFill>
              <a:latin typeface="Georgia" panose="02040502050405020303" pitchFamily="18" charset="0"/>
              <a:cs typeface="Times New Roman" panose="02020603050405020304" pitchFamily="18" charset="0"/>
            </a:endParaRPr>
          </a:p>
          <a:p>
            <a:pPr lvl="1"/>
            <a:r>
              <a:rPr lang="en-US" sz="3600" dirty="0">
                <a:solidFill>
                  <a:srgbClr val="6E2639"/>
                </a:solidFill>
                <a:latin typeface="Georgia" panose="02040502050405020303" pitchFamily="18" charset="0"/>
                <a:cs typeface="Times New Roman" panose="02020603050405020304" pitchFamily="18" charset="0"/>
              </a:rPr>
              <a:t>Employment</a:t>
            </a:r>
          </a:p>
          <a:p>
            <a:pPr lvl="1"/>
            <a:r>
              <a:rPr lang="en-US" sz="3600" dirty="0">
                <a:solidFill>
                  <a:srgbClr val="6E2639"/>
                </a:solidFill>
                <a:latin typeface="Georgia" panose="02040502050405020303" pitchFamily="18" charset="0"/>
                <a:cs typeface="Times New Roman" panose="02020603050405020304" pitchFamily="18" charset="0"/>
              </a:rPr>
              <a:t>Certification</a:t>
            </a:r>
          </a:p>
          <a:p>
            <a:pPr lvl="1"/>
            <a:r>
              <a:rPr lang="en-US" sz="3600" dirty="0">
                <a:solidFill>
                  <a:srgbClr val="6E2639"/>
                </a:solidFill>
                <a:latin typeface="Georgia" panose="02040502050405020303" pitchFamily="18" charset="0"/>
                <a:cs typeface="Times New Roman" panose="02020603050405020304" pitchFamily="18" charset="0"/>
              </a:rPr>
              <a:t>State Licensure</a:t>
            </a:r>
          </a:p>
          <a:p>
            <a:pPr lvl="1"/>
            <a:r>
              <a:rPr lang="en-US" sz="3600" dirty="0">
                <a:solidFill>
                  <a:srgbClr val="6E2639"/>
                </a:solidFill>
                <a:latin typeface="Georgia" panose="02040502050405020303" pitchFamily="18" charset="0"/>
                <a:cs typeface="Times New Roman" panose="02020603050405020304" pitchFamily="18" charset="0"/>
              </a:rPr>
              <a:t>Further training and development</a:t>
            </a:r>
          </a:p>
        </p:txBody>
      </p:sp>
      <p:sp>
        <p:nvSpPr>
          <p:cNvPr id="10" name="Title 1">
            <a:extLst>
              <a:ext uri="{FF2B5EF4-FFF2-40B4-BE49-F238E27FC236}">
                <a16:creationId xmlns:a16="http://schemas.microsoft.com/office/drawing/2014/main" id="{72FA76BC-759E-4778-9FF2-6ED43D471773}"/>
              </a:ext>
            </a:extLst>
          </p:cNvPr>
          <p:cNvSpPr txBox="1">
            <a:spLocks/>
          </p:cNvSpPr>
          <p:nvPr/>
        </p:nvSpPr>
        <p:spPr>
          <a:xfrm>
            <a:off x="0" y="553386"/>
            <a:ext cx="12192000" cy="804089"/>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5400" kern="1200">
                <a:solidFill>
                  <a:schemeClr val="tx1"/>
                </a:solidFill>
                <a:latin typeface="Myriad Pro" panose="020B0503030403020204" pitchFamily="34" charset="0"/>
                <a:ea typeface="+mj-ea"/>
                <a:cs typeface="+mj-cs"/>
              </a:defRPr>
            </a:lvl1pPr>
          </a:lstStyle>
          <a:p>
            <a:r>
              <a:rPr lang="en-US" b="1" dirty="0">
                <a:solidFill>
                  <a:srgbClr val="6E2639"/>
                </a:solidFill>
                <a:latin typeface="Georgia" panose="02040502050405020303" pitchFamily="18" charset="0"/>
                <a:cs typeface="Times New Roman" panose="02020603050405020304" pitchFamily="18" charset="0"/>
              </a:rPr>
              <a:t>Success!</a:t>
            </a:r>
          </a:p>
        </p:txBody>
      </p:sp>
    </p:spTree>
    <p:extLst>
      <p:ext uri="{BB962C8B-B14F-4D97-AF65-F5344CB8AC3E}">
        <p14:creationId xmlns:p14="http://schemas.microsoft.com/office/powerpoint/2010/main" val="23478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style.rotation</p:attrName>
                                        </p:attrNameLst>
                                      </p:cBhvr>
                                      <p:tavLst>
                                        <p:tav tm="0">
                                          <p:val>
                                            <p:fltVal val="720"/>
                                          </p:val>
                                        </p:tav>
                                        <p:tav tm="100000">
                                          <p:val>
                                            <p:fltVal val="0"/>
                                          </p:val>
                                        </p:tav>
                                      </p:tavLst>
                                    </p:anim>
                                    <p:anim calcmode="lin" valueType="num">
                                      <p:cBhvr>
                                        <p:cTn id="9" dur="2000" fill="hold"/>
                                        <p:tgtEl>
                                          <p:spTgt spid="10"/>
                                        </p:tgtEl>
                                        <p:attrNameLst>
                                          <p:attrName>ppt_h</p:attrName>
                                        </p:attrNameLst>
                                      </p:cBhvr>
                                      <p:tavLst>
                                        <p:tav tm="0">
                                          <p:val>
                                            <p:fltVal val="0"/>
                                          </p:val>
                                        </p:tav>
                                        <p:tav tm="100000">
                                          <p:val>
                                            <p:strVal val="#ppt_h"/>
                                          </p:val>
                                        </p:tav>
                                      </p:tavLst>
                                    </p:anim>
                                    <p:anim calcmode="lin" valueType="num">
                                      <p:cBhvr>
                                        <p:cTn id="10" dur="2000" fill="hold"/>
                                        <p:tgtEl>
                                          <p:spTgt spid="10"/>
                                        </p:tgtEl>
                                        <p:attrNameLst>
                                          <p:attrName>ppt_w</p:attrName>
                                        </p:attrNameLst>
                                      </p:cBhvr>
                                      <p:tavLst>
                                        <p:tav tm="0">
                                          <p:val>
                                            <p:fltVal val="0"/>
                                          </p:val>
                                        </p:tav>
                                        <p:tav tm="100000">
                                          <p:val>
                                            <p:strVal val="#ppt_w"/>
                                          </p:val>
                                        </p:tav>
                                      </p:tavLst>
                                    </p:anim>
                                  </p:childTnLst>
                                </p:cTn>
                              </p:par>
                              <p:par>
                                <p:cTn id="11" presetID="22" presetClass="entr" presetSubtype="8"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2000"/>
                                        <p:tgtEl>
                                          <p:spTgt spid="9"/>
                                        </p:tgtEl>
                                      </p:cBhvr>
                                    </p:animEffect>
                                  </p:childTnLst>
                                </p:cTn>
                              </p:par>
                            </p:childTnLst>
                          </p:cTn>
                        </p:par>
                        <p:par>
                          <p:cTn id="14" fill="hold">
                            <p:stCondLst>
                              <p:cond delay="2000"/>
                            </p:stCondLst>
                            <p:childTnLst>
                              <p:par>
                                <p:cTn id="15" presetID="22" presetClass="entr" presetSubtype="1" fill="hold" nodeType="afterEffect">
                                  <p:stCondLst>
                                    <p:cond delay="50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up)">
                                      <p:cBhvr>
                                        <p:cTn id="17" dur="2000"/>
                                        <p:tgtEl>
                                          <p:spTgt spid="8">
                                            <p:txEl>
                                              <p:pRg st="0" end="0"/>
                                            </p:txEl>
                                          </p:spTgt>
                                        </p:tgtEl>
                                      </p:cBhvr>
                                    </p:animEffect>
                                  </p:childTnLst>
                                </p:cTn>
                              </p:par>
                            </p:childTnLst>
                          </p:cTn>
                        </p:par>
                        <p:par>
                          <p:cTn id="18" fill="hold">
                            <p:stCondLst>
                              <p:cond delay="4500"/>
                            </p:stCondLst>
                            <p:childTnLst>
                              <p:par>
                                <p:cTn id="19" presetID="22" presetClass="entr" presetSubtype="1" fill="hold" nodeType="afterEffect">
                                  <p:stCondLst>
                                    <p:cond delay="50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up)">
                                      <p:cBhvr>
                                        <p:cTn id="21" dur="2000"/>
                                        <p:tgtEl>
                                          <p:spTgt spid="8">
                                            <p:txEl>
                                              <p:pRg st="2" end="2"/>
                                            </p:txEl>
                                          </p:spTgt>
                                        </p:tgtEl>
                                      </p:cBhvr>
                                    </p:animEffect>
                                  </p:childTnLst>
                                </p:cTn>
                              </p:par>
                            </p:childTnLst>
                          </p:cTn>
                        </p:par>
                        <p:par>
                          <p:cTn id="22" fill="hold">
                            <p:stCondLst>
                              <p:cond delay="7000"/>
                            </p:stCondLst>
                            <p:childTnLst>
                              <p:par>
                                <p:cTn id="23" presetID="22" presetClass="entr" presetSubtype="1" fill="hold" nodeType="afterEffect">
                                  <p:stCondLst>
                                    <p:cond delay="50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wipe(up)">
                                      <p:cBhvr>
                                        <p:cTn id="25" dur="2000"/>
                                        <p:tgtEl>
                                          <p:spTgt spid="8">
                                            <p:txEl>
                                              <p:pRg st="3" end="3"/>
                                            </p:txEl>
                                          </p:spTgt>
                                        </p:tgtEl>
                                      </p:cBhvr>
                                    </p:animEffect>
                                  </p:childTnLst>
                                </p:cTn>
                              </p:par>
                            </p:childTnLst>
                          </p:cTn>
                        </p:par>
                        <p:par>
                          <p:cTn id="26" fill="hold">
                            <p:stCondLst>
                              <p:cond delay="9500"/>
                            </p:stCondLst>
                            <p:childTnLst>
                              <p:par>
                                <p:cTn id="27" presetID="22" presetClass="entr" presetSubtype="1" fill="hold" nodeType="afterEffect">
                                  <p:stCondLst>
                                    <p:cond delay="50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wipe(up)">
                                      <p:cBhvr>
                                        <p:cTn id="29" dur="2000"/>
                                        <p:tgtEl>
                                          <p:spTgt spid="8">
                                            <p:txEl>
                                              <p:pRg st="4" end="4"/>
                                            </p:txEl>
                                          </p:spTgt>
                                        </p:tgtEl>
                                      </p:cBhvr>
                                    </p:animEffect>
                                  </p:childTnLst>
                                </p:cTn>
                              </p:par>
                            </p:childTnLst>
                          </p:cTn>
                        </p:par>
                        <p:par>
                          <p:cTn id="30" fill="hold">
                            <p:stCondLst>
                              <p:cond delay="12000"/>
                            </p:stCondLst>
                            <p:childTnLst>
                              <p:par>
                                <p:cTn id="31" presetID="22" presetClass="entr" presetSubtype="1" fill="hold" nodeType="afterEffect">
                                  <p:stCondLst>
                                    <p:cond delay="50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wipe(up)">
                                      <p:cBhvr>
                                        <p:cTn id="33"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981739"/>
            <a:ext cx="9144000" cy="894521"/>
          </a:xfrm>
        </p:spPr>
        <p:txBody>
          <a:bodyPr anchor="t">
            <a:normAutofit fontScale="90000"/>
          </a:bodyPr>
          <a:lstStyle/>
          <a:p>
            <a:pPr>
              <a:lnSpc>
                <a:spcPct val="100000"/>
              </a:lnSpc>
            </a:pPr>
            <a:r>
              <a:rPr lang="en-US" b="1" dirty="0">
                <a:solidFill>
                  <a:srgbClr val="6E2639"/>
                </a:solidFill>
                <a:latin typeface="Georgia" panose="02040502050405020303" pitchFamily="18" charset="0"/>
                <a:cs typeface="Times New Roman" panose="02020603050405020304" pitchFamily="18" charset="0"/>
              </a:rPr>
              <a:t>THE END</a:t>
            </a:r>
          </a:p>
        </p:txBody>
      </p:sp>
    </p:spTree>
    <p:extLst>
      <p:ext uri="{BB962C8B-B14F-4D97-AF65-F5344CB8AC3E}">
        <p14:creationId xmlns:p14="http://schemas.microsoft.com/office/powerpoint/2010/main" val="354595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xit" presetSubtype="0" repeatCount="4000" fill="hold" grpId="0" nodeType="after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604483"/>
            <a:ext cx="12192000" cy="767355"/>
          </a:xfrm>
          <a:ln>
            <a:noFill/>
          </a:ln>
        </p:spPr>
        <p:txBody>
          <a:bodyPr>
            <a:normAutofit/>
          </a:bodyPr>
          <a:lstStyle/>
          <a:p>
            <a:pPr algn="ctr"/>
            <a:r>
              <a:rPr lang="en-US" b="1" dirty="0">
                <a:solidFill>
                  <a:srgbClr val="800000"/>
                </a:solidFill>
                <a:latin typeface="Georgia" panose="02040502050405020303" pitchFamily="18" charset="0"/>
              </a:rPr>
              <a:t>FIELDWORK</a:t>
            </a:r>
          </a:p>
        </p:txBody>
      </p:sp>
      <p:sp>
        <p:nvSpPr>
          <p:cNvPr id="9" name="TextBox 8">
            <a:extLst>
              <a:ext uri="{FF2B5EF4-FFF2-40B4-BE49-F238E27FC236}">
                <a16:creationId xmlns:a16="http://schemas.microsoft.com/office/drawing/2014/main" id="{76C4DAFF-2B90-49DC-80BC-4930C391A4FC}"/>
              </a:ext>
            </a:extLst>
          </p:cNvPr>
          <p:cNvSpPr txBox="1"/>
          <p:nvPr/>
        </p:nvSpPr>
        <p:spPr>
          <a:xfrm>
            <a:off x="757237" y="1831639"/>
            <a:ext cx="10677525" cy="3194721"/>
          </a:xfrm>
          <a:prstGeom prst="rect">
            <a:avLst/>
          </a:prstGeom>
          <a:noFill/>
        </p:spPr>
        <p:txBody>
          <a:bodyPr wrap="square" rtlCol="0">
            <a:spAutoFit/>
          </a:bodyPr>
          <a:lstStyle/>
          <a:p>
            <a:pPr marL="228600" lvl="0" indent="-228600">
              <a:lnSpc>
                <a:spcPct val="90000"/>
              </a:lnSpc>
              <a:spcBef>
                <a:spcPts val="1000"/>
              </a:spcBef>
              <a:buClr>
                <a:srgbClr val="6C2008"/>
              </a:buClr>
              <a:buSzPts val="2800"/>
              <a:buChar char="•"/>
            </a:pP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rPr>
              <a:t>The policies, procedures, and required documentation for practicum and internship experiences are located within the </a:t>
            </a:r>
            <a:r>
              <a:rPr lang="en-US" sz="3200" b="1" u="sng" dirty="0">
                <a:solidFill>
                  <a:srgbClr val="6C2008"/>
                </a:solidFill>
                <a:latin typeface="Georgia" panose="02040502050405020303" pitchFamily="18" charset="0"/>
                <a:ea typeface="Times New Roman"/>
                <a:cs typeface="Times New Roman" panose="02020603050405020304" pitchFamily="18" charset="0"/>
                <a:sym typeface="Times New Roman"/>
                <a:hlinkClick r:id="rId2"/>
              </a:rPr>
              <a:t>Blended Manual for Clinical Fieldwork</a:t>
            </a:r>
            <a:r>
              <a:rPr lang="en-US" sz="3200" dirty="0">
                <a:solidFill>
                  <a:srgbClr val="6C2008"/>
                </a:solidFill>
                <a:latin typeface="Georgia" panose="02040502050405020303" pitchFamily="18" charset="0"/>
                <a:ea typeface="Times New Roman"/>
                <a:cs typeface="Times New Roman" panose="02020603050405020304" pitchFamily="18" charset="0"/>
                <a:sym typeface="Times New Roman"/>
              </a:rPr>
              <a:t>, respectively, and is intended to provide the student with detailed information and procedures for applying for and participating in his/her rehabilitation counseling practicum and internship experience. </a:t>
            </a:r>
            <a:endParaRPr lang="en-US" sz="3200" dirty="0">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1277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0"/>
                            </p:stCondLst>
                            <p:childTnLst>
                              <p:par>
                                <p:cTn id="11" presetID="22" presetClass="entr" presetSubtype="1" fill="hold" nodeType="afterEffect">
                                  <p:stCondLst>
                                    <p:cond delay="50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wipe(up)">
                                      <p:cBhvr>
                                        <p:cTn id="13"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40204"/>
            <a:ext cx="12192000" cy="739292"/>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WHO SETS THE STANDARDS?</a:t>
            </a:r>
          </a:p>
        </p:txBody>
      </p:sp>
      <p:sp>
        <p:nvSpPr>
          <p:cNvPr id="3" name="Content Placeholder 2"/>
          <p:cNvSpPr>
            <a:spLocks noGrp="1"/>
          </p:cNvSpPr>
          <p:nvPr>
            <p:ph idx="1"/>
          </p:nvPr>
        </p:nvSpPr>
        <p:spPr>
          <a:xfrm>
            <a:off x="777875" y="1279496"/>
            <a:ext cx="10636250" cy="4616480"/>
          </a:xfrm>
        </p:spPr>
        <p:txBody>
          <a:bodyPr>
            <a:normAutofit fontScale="92500" lnSpcReduction="10000"/>
          </a:bodyPr>
          <a:lstStyle/>
          <a:p>
            <a:pPr marL="0" indent="0">
              <a:buNone/>
            </a:pPr>
            <a:r>
              <a:rPr lang="en-US" b="1" dirty="0">
                <a:solidFill>
                  <a:srgbClr val="6E2639"/>
                </a:solidFill>
                <a:latin typeface="Georgia" panose="02040502050405020303" pitchFamily="18" charset="0"/>
                <a:cs typeface="Times New Roman" panose="02020603050405020304" pitchFamily="18" charset="0"/>
              </a:rPr>
              <a:t>Counseling Program Accreditation Standards</a:t>
            </a:r>
          </a:p>
          <a:p>
            <a:r>
              <a:rPr lang="en-US" dirty="0">
                <a:solidFill>
                  <a:srgbClr val="6E2639"/>
                </a:solidFill>
                <a:latin typeface="Georgia" panose="02040502050405020303" pitchFamily="18" charset="0"/>
                <a:cs typeface="Times New Roman" panose="02020603050405020304" pitchFamily="18" charset="0"/>
              </a:rPr>
              <a:t>Council for the Accreditation of Counseling and Related Education Programs (CACREP)</a:t>
            </a:r>
          </a:p>
          <a:p>
            <a:pPr marL="0" indent="0">
              <a:buNone/>
            </a:pPr>
            <a:r>
              <a:rPr lang="en-US" b="1" dirty="0">
                <a:solidFill>
                  <a:srgbClr val="6E2639"/>
                </a:solidFill>
                <a:latin typeface="Georgia" panose="02040502050405020303" pitchFamily="18" charset="0"/>
                <a:cs typeface="Times New Roman" panose="02020603050405020304" pitchFamily="18" charset="0"/>
              </a:rPr>
              <a:t>Counselor Certification</a:t>
            </a:r>
          </a:p>
          <a:p>
            <a:r>
              <a:rPr lang="en-US" dirty="0">
                <a:solidFill>
                  <a:srgbClr val="6E2639"/>
                </a:solidFill>
                <a:latin typeface="Georgia" panose="02040502050405020303" pitchFamily="18" charset="0"/>
                <a:cs typeface="Times New Roman" panose="02020603050405020304" pitchFamily="18" charset="0"/>
              </a:rPr>
              <a:t>Commission on Rehabilitation Counselor Certification (CRCC)</a:t>
            </a:r>
          </a:p>
          <a:p>
            <a:r>
              <a:rPr lang="en-US" dirty="0">
                <a:solidFill>
                  <a:srgbClr val="6E2639"/>
                </a:solidFill>
                <a:latin typeface="Georgia" panose="02040502050405020303" pitchFamily="18" charset="0"/>
                <a:cs typeface="Times New Roman" panose="02020603050405020304" pitchFamily="18" charset="0"/>
              </a:rPr>
              <a:t>National Board for Certified Counselors (NBCC)</a:t>
            </a:r>
          </a:p>
          <a:p>
            <a:pPr marL="0" indent="0">
              <a:buNone/>
            </a:pPr>
            <a:r>
              <a:rPr lang="en-US" b="1" dirty="0">
                <a:solidFill>
                  <a:srgbClr val="6E2639"/>
                </a:solidFill>
                <a:latin typeface="Georgia" panose="02040502050405020303" pitchFamily="18" charset="0"/>
                <a:cs typeface="Times New Roman" panose="02020603050405020304" pitchFamily="18" charset="0"/>
              </a:rPr>
              <a:t>Counseling Licensure</a:t>
            </a:r>
          </a:p>
          <a:p>
            <a:r>
              <a:rPr lang="en-US" dirty="0">
                <a:solidFill>
                  <a:srgbClr val="6E2639"/>
                </a:solidFill>
                <a:latin typeface="Georgia" panose="02040502050405020303" pitchFamily="18" charset="0"/>
                <a:cs typeface="Times New Roman" panose="02020603050405020304" pitchFamily="18" charset="0"/>
              </a:rPr>
              <a:t>Arkansas Board of Examiners in Counseling</a:t>
            </a:r>
          </a:p>
          <a:p>
            <a:r>
              <a:rPr lang="en-US" dirty="0">
                <a:solidFill>
                  <a:srgbClr val="6E2639"/>
                </a:solidFill>
                <a:latin typeface="Georgia" panose="02040502050405020303" pitchFamily="18" charset="0"/>
                <a:cs typeface="Times New Roman" panose="02020603050405020304" pitchFamily="18" charset="0"/>
              </a:rPr>
              <a:t>American Association of State Counseling Boards</a:t>
            </a:r>
          </a:p>
          <a:p>
            <a:pPr marL="0" indent="0">
              <a:buNone/>
            </a:pPr>
            <a:r>
              <a:rPr lang="en-US" dirty="0">
                <a:solidFill>
                  <a:srgbClr val="6E2639"/>
                </a:solidFill>
                <a:latin typeface="Georgia" panose="02040502050405020303" pitchFamily="18" charset="0"/>
                <a:cs typeface="Times New Roman" panose="02020603050405020304" pitchFamily="18" charset="0"/>
              </a:rPr>
              <a:t>   </a:t>
            </a:r>
            <a:r>
              <a:rPr lang="en-US" dirty="0">
                <a:solidFill>
                  <a:srgbClr val="6E2639"/>
                </a:solidFill>
                <a:latin typeface="Georgia" panose="02040502050405020303" pitchFamily="18" charset="0"/>
                <a:cs typeface="Times New Roman" panose="02020603050405020304" pitchFamily="18" charset="0"/>
                <a:hlinkClick r:id="rId2"/>
              </a:rPr>
              <a:t>http://www.aascb.org/aws/AASCB/pt/sp/stateboards</a:t>
            </a:r>
            <a:r>
              <a:rPr lang="en-US" dirty="0">
                <a:solidFill>
                  <a:srgbClr val="6E2639"/>
                </a:solidFill>
                <a:latin typeface="Georgia" panose="02040502050405020303" pitchFamily="18" charset="0"/>
                <a:cs typeface="Times New Roman" panose="02020603050405020304" pitchFamily="18" charset="0"/>
              </a:rPr>
              <a:t>  </a:t>
            </a:r>
          </a:p>
        </p:txBody>
      </p:sp>
    </p:spTree>
    <p:extLst>
      <p:ext uri="{BB962C8B-B14F-4D97-AF65-F5344CB8AC3E}">
        <p14:creationId xmlns:p14="http://schemas.microsoft.com/office/powerpoint/2010/main" val="70089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9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2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5000"/>
                            </p:stCondLst>
                            <p:childTnLst>
                              <p:par>
                                <p:cTn id="30" presetID="12" presetClass="entr" presetSubtype="4"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2000"/>
                                        <p:tgtEl>
                                          <p:spTgt spid="3">
                                            <p:txEl>
                                              <p:pRg st="5" end="5"/>
                                            </p:txEl>
                                          </p:spTgt>
                                        </p:tgtEl>
                                      </p:cBhvr>
                                    </p:animEffect>
                                  </p:childTnLst>
                                </p:cTn>
                              </p:par>
                            </p:childTnLst>
                          </p:cTn>
                        </p:par>
                        <p:par>
                          <p:cTn id="34" fill="hold">
                            <p:stCondLst>
                              <p:cond delay="18000"/>
                            </p:stCondLst>
                            <p:childTnLst>
                              <p:par>
                                <p:cTn id="35" presetID="12" presetClass="entr" presetSubtype="2" fill="hold"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8" dur="2000"/>
                                        <p:tgtEl>
                                          <p:spTgt spid="3">
                                            <p:txEl>
                                              <p:pRg st="6" end="6"/>
                                            </p:txEl>
                                          </p:spTgt>
                                        </p:tgtEl>
                                      </p:cBhvr>
                                    </p:animEffect>
                                  </p:childTnLst>
                                </p:cTn>
                              </p:par>
                            </p:childTnLst>
                          </p:cTn>
                        </p:par>
                        <p:par>
                          <p:cTn id="39" fill="hold">
                            <p:stCondLst>
                              <p:cond delay="21000"/>
                            </p:stCondLst>
                            <p:childTnLst>
                              <p:par>
                                <p:cTn id="40" presetID="12" presetClass="entr" presetSubtype="2" fill="hold" nodeType="afterEffect">
                                  <p:stCondLst>
                                    <p:cond delay="100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3" dur="2000"/>
                                        <p:tgtEl>
                                          <p:spTgt spid="3">
                                            <p:txEl>
                                              <p:pRg st="7" end="7"/>
                                            </p:txEl>
                                          </p:spTgt>
                                        </p:tgtEl>
                                      </p:cBhvr>
                                    </p:animEffect>
                                  </p:childTnLst>
                                </p:cTn>
                              </p:par>
                            </p:childTnLst>
                          </p:cTn>
                        </p:par>
                        <p:par>
                          <p:cTn id="44" fill="hold">
                            <p:stCondLst>
                              <p:cond delay="24000"/>
                            </p:stCondLst>
                            <p:childTnLst>
                              <p:par>
                                <p:cTn id="45" presetID="22" presetClass="entr" presetSubtype="4"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26775"/>
            <a:ext cx="12192000" cy="806725"/>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UA Little Rock Requirements</a:t>
            </a:r>
          </a:p>
        </p:txBody>
      </p:sp>
      <p:sp>
        <p:nvSpPr>
          <p:cNvPr id="3" name="Content Placeholder 2"/>
          <p:cNvSpPr>
            <a:spLocks noGrp="1"/>
          </p:cNvSpPr>
          <p:nvPr>
            <p:ph idx="1"/>
          </p:nvPr>
        </p:nvSpPr>
        <p:spPr>
          <a:xfrm>
            <a:off x="203200" y="1333500"/>
            <a:ext cx="11582400" cy="4524375"/>
          </a:xfrm>
        </p:spPr>
        <p:txBody>
          <a:bodyPr>
            <a:normAutofit fontScale="92500"/>
          </a:bodyPr>
          <a:lstStyle/>
          <a:p>
            <a:r>
              <a:rPr lang="en-US" sz="3200" dirty="0">
                <a:solidFill>
                  <a:srgbClr val="6E2639"/>
                </a:solidFill>
                <a:latin typeface="Georgia" panose="02040502050405020303" pitchFamily="18" charset="0"/>
                <a:cs typeface="Times New Roman" panose="02020603050405020304" pitchFamily="18" charset="0"/>
              </a:rPr>
              <a:t>Admitted as a regular student to the Counseling Master’s Program</a:t>
            </a:r>
          </a:p>
          <a:p>
            <a:r>
              <a:rPr lang="en-US" sz="3200" dirty="0">
                <a:solidFill>
                  <a:srgbClr val="6E2639"/>
                </a:solidFill>
                <a:latin typeface="Georgia" panose="02040502050405020303" pitchFamily="18" charset="0"/>
                <a:cs typeface="Times New Roman" panose="02020603050405020304" pitchFamily="18" charset="0"/>
              </a:rPr>
              <a:t>Completion of all other coursework (or approval of the Counseling Fieldwork Coordinator)</a:t>
            </a:r>
          </a:p>
          <a:p>
            <a:r>
              <a:rPr lang="en-US" sz="3200" dirty="0">
                <a:solidFill>
                  <a:srgbClr val="6E2639"/>
                </a:solidFill>
                <a:latin typeface="Georgia" panose="02040502050405020303" pitchFamily="18" charset="0"/>
                <a:cs typeface="Times New Roman" panose="02020603050405020304" pitchFamily="18" charset="0"/>
              </a:rPr>
              <a:t>GPA of 3.0 or greater</a:t>
            </a:r>
          </a:p>
          <a:p>
            <a:r>
              <a:rPr lang="en-US" sz="3200" dirty="0">
                <a:solidFill>
                  <a:srgbClr val="6E2639"/>
                </a:solidFill>
                <a:latin typeface="Georgia" panose="02040502050405020303" pitchFamily="18" charset="0"/>
                <a:cs typeface="Times New Roman" panose="02020603050405020304" pitchFamily="18" charset="0"/>
              </a:rPr>
              <a:t>Complete and submit an application and locate a suitable site</a:t>
            </a:r>
          </a:p>
          <a:p>
            <a:r>
              <a:rPr lang="en-US" sz="3200" dirty="0">
                <a:solidFill>
                  <a:srgbClr val="6E2639"/>
                </a:solidFill>
                <a:latin typeface="Georgia" panose="02040502050405020303" pitchFamily="18" charset="0"/>
                <a:cs typeface="Times New Roman" panose="02020603050405020304" pitchFamily="18" charset="0"/>
              </a:rPr>
              <a:t>Ability to record counseling sessions and participate in video supervision sessions</a:t>
            </a:r>
          </a:p>
          <a:p>
            <a:r>
              <a:rPr lang="en-US" sz="3200" dirty="0">
                <a:solidFill>
                  <a:srgbClr val="6E2639"/>
                </a:solidFill>
                <a:latin typeface="Georgia" panose="02040502050405020303" pitchFamily="18" charset="0"/>
                <a:cs typeface="Times New Roman" panose="02020603050405020304" pitchFamily="18" charset="0"/>
              </a:rPr>
              <a:t>Fulfill all requirements contained in the </a:t>
            </a:r>
            <a:r>
              <a:rPr lang="en-US" sz="3200" b="1" dirty="0">
                <a:solidFill>
                  <a:srgbClr val="6E2639"/>
                </a:solidFill>
                <a:latin typeface="Georgia" panose="02040502050405020303" pitchFamily="18" charset="0"/>
                <a:cs typeface="Times New Roman" panose="02020603050405020304" pitchFamily="18" charset="0"/>
              </a:rPr>
              <a:t>Blended Manual for Clinical Fieldwork</a:t>
            </a:r>
          </a:p>
          <a:p>
            <a:endParaRPr lang="en-US" dirty="0">
              <a:solidFill>
                <a:srgbClr val="6E2639"/>
              </a:solidFill>
            </a:endParaRPr>
          </a:p>
        </p:txBody>
      </p:sp>
    </p:spTree>
    <p:extLst>
      <p:ext uri="{BB962C8B-B14F-4D97-AF65-F5344CB8AC3E}">
        <p14:creationId xmlns:p14="http://schemas.microsoft.com/office/powerpoint/2010/main" val="58432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8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2000"/>
                                        <p:tgtEl>
                                          <p:spTgt spid="3">
                                            <p:txEl>
                                              <p:pRg st="4" end="4"/>
                                            </p:txEl>
                                          </p:spTgt>
                                        </p:tgtEl>
                                      </p:cBhvr>
                                    </p:animEffect>
                                  </p:childTnLst>
                                </p:cTn>
                              </p:par>
                            </p:childTnLst>
                          </p:cTn>
                        </p:par>
                        <p:par>
                          <p:cTn id="24" fill="hold">
                            <p:stCondLst>
                              <p:cond delay="100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50573"/>
            <a:ext cx="12192000" cy="871829"/>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Fieldwork Sequence</a:t>
            </a:r>
          </a:p>
        </p:txBody>
      </p:sp>
      <p:sp>
        <p:nvSpPr>
          <p:cNvPr id="3" name="Content Placeholder 2"/>
          <p:cNvSpPr>
            <a:spLocks noGrp="1"/>
          </p:cNvSpPr>
          <p:nvPr>
            <p:ph idx="1"/>
          </p:nvPr>
        </p:nvSpPr>
        <p:spPr>
          <a:xfrm>
            <a:off x="1023937" y="1252538"/>
            <a:ext cx="10144125" cy="4538661"/>
          </a:xfrm>
        </p:spPr>
        <p:txBody>
          <a:bodyPr/>
          <a:lstStyle/>
          <a:p>
            <a:pPr marL="0" indent="0" algn="ctr">
              <a:buNone/>
            </a:pPr>
            <a:r>
              <a:rPr lang="en-US" dirty="0">
                <a:solidFill>
                  <a:srgbClr val="6E2639"/>
                </a:solidFill>
                <a:latin typeface="Georgia" panose="02040502050405020303" pitchFamily="18" charset="0"/>
                <a:cs typeface="Times New Roman" panose="02020603050405020304" pitchFamily="18" charset="0"/>
              </a:rPr>
              <a:t>Includes Phase 3 and 4 courses in your Program Plan of Study</a:t>
            </a:r>
          </a:p>
          <a:p>
            <a:pPr marL="0" indent="0" algn="ctr">
              <a:buNone/>
            </a:pPr>
            <a:endParaRPr lang="en-US" dirty="0">
              <a:solidFill>
                <a:srgbClr val="6E2639"/>
              </a:solidFill>
              <a:latin typeface="Georgia" panose="02040502050405020303"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99038952"/>
              </p:ext>
            </p:extLst>
          </p:nvPr>
        </p:nvGraphicFramePr>
        <p:xfrm>
          <a:off x="1400174" y="2124367"/>
          <a:ext cx="9391650" cy="3166665"/>
        </p:xfrm>
        <a:graphic>
          <a:graphicData uri="http://schemas.openxmlformats.org/drawingml/2006/table">
            <a:tbl>
              <a:tblPr firstRow="1" bandRow="1">
                <a:tableStyleId>{616DA210-FB5B-4158-B5E0-FEB733F419BA}</a:tableStyleId>
              </a:tblPr>
              <a:tblGrid>
                <a:gridCol w="2101547">
                  <a:extLst>
                    <a:ext uri="{9D8B030D-6E8A-4147-A177-3AD203B41FA5}">
                      <a16:colId xmlns:a16="http://schemas.microsoft.com/office/drawing/2014/main" val="20000"/>
                    </a:ext>
                  </a:extLst>
                </a:gridCol>
                <a:gridCol w="7290103">
                  <a:extLst>
                    <a:ext uri="{9D8B030D-6E8A-4147-A177-3AD203B41FA5}">
                      <a16:colId xmlns:a16="http://schemas.microsoft.com/office/drawing/2014/main" val="20001"/>
                    </a:ext>
                  </a:extLst>
                </a:gridCol>
              </a:tblGrid>
              <a:tr h="633333">
                <a:tc>
                  <a:txBody>
                    <a:bodyPr/>
                    <a:lstStyle/>
                    <a:p>
                      <a:r>
                        <a:rPr lang="en-US" sz="2400" b="0" dirty="0">
                          <a:solidFill>
                            <a:sysClr val="windowText" lastClr="000000"/>
                          </a:solidFill>
                          <a:latin typeface="Georgia" panose="02040502050405020303" pitchFamily="18" charset="0"/>
                        </a:rPr>
                        <a:t>CNSL 7302 </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ysClr val="windowText" lastClr="000000"/>
                          </a:solidFill>
                          <a:latin typeface="Georgia" panose="02040502050405020303" pitchFamily="18" charset="0"/>
                        </a:rPr>
                        <a:t>Models and Techniques for Counseling Interviews</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633333">
                <a:tc>
                  <a:txBody>
                    <a:bodyPr/>
                    <a:lstStyle/>
                    <a:p>
                      <a:r>
                        <a:rPr lang="en-US" sz="2400" dirty="0">
                          <a:solidFill>
                            <a:sysClr val="windowText" lastClr="000000"/>
                          </a:solidFill>
                          <a:latin typeface="Georgia" panose="02040502050405020303" pitchFamily="18" charset="0"/>
                        </a:rPr>
                        <a:t>CNSL 7307</a:t>
                      </a:r>
                      <a:endParaRPr lang="en-US" sz="2400" b="1"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tc>
                  <a:txBody>
                    <a:bodyPr/>
                    <a:lstStyle/>
                    <a:p>
                      <a:r>
                        <a:rPr lang="en-US" sz="2400" dirty="0">
                          <a:solidFill>
                            <a:sysClr val="windowText" lastClr="000000"/>
                          </a:solidFill>
                          <a:latin typeface="Georgia" panose="02040502050405020303" pitchFamily="18" charset="0"/>
                        </a:rPr>
                        <a:t>Theories and Techniques of Group Counseling</a:t>
                      </a:r>
                      <a:endParaRPr lang="en-US" sz="2400" b="1"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1"/>
                  </a:ext>
                </a:extLst>
              </a:tr>
              <a:tr h="633333">
                <a:tc>
                  <a:txBody>
                    <a:bodyPr/>
                    <a:lstStyle/>
                    <a:p>
                      <a:r>
                        <a:rPr lang="en-US" sz="2400" b="0" dirty="0">
                          <a:solidFill>
                            <a:sysClr val="windowText" lastClr="000000"/>
                          </a:solidFill>
                          <a:latin typeface="Georgia" panose="02040502050405020303" pitchFamily="18" charset="0"/>
                        </a:rPr>
                        <a:t>COUN 7364</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tc>
                  <a:txBody>
                    <a:bodyPr/>
                    <a:lstStyle/>
                    <a:p>
                      <a:r>
                        <a:rPr lang="en-US" sz="2400" b="0" baseline="0" dirty="0">
                          <a:solidFill>
                            <a:sysClr val="windowText" lastClr="000000"/>
                          </a:solidFill>
                          <a:latin typeface="Georgia" panose="02040502050405020303" pitchFamily="18" charset="0"/>
                        </a:rPr>
                        <a:t>Case Management</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2"/>
                  </a:ext>
                </a:extLst>
              </a:tr>
              <a:tr h="633333">
                <a:tc>
                  <a:txBody>
                    <a:bodyPr/>
                    <a:lstStyle/>
                    <a:p>
                      <a:r>
                        <a:rPr lang="en-US" sz="2400" b="0" dirty="0">
                          <a:solidFill>
                            <a:sysClr val="windowText" lastClr="000000"/>
                          </a:solidFill>
                          <a:latin typeface="Georgia" panose="02040502050405020303" pitchFamily="18" charset="0"/>
                        </a:rPr>
                        <a:t>COUN 7365</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tc>
                  <a:txBody>
                    <a:bodyPr/>
                    <a:lstStyle/>
                    <a:p>
                      <a:r>
                        <a:rPr lang="en-US" sz="2400" b="0" dirty="0">
                          <a:solidFill>
                            <a:sysClr val="windowText" lastClr="000000"/>
                          </a:solidFill>
                          <a:latin typeface="Georgia" panose="02040502050405020303" pitchFamily="18" charset="0"/>
                        </a:rPr>
                        <a:t>Counseling Practicum</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3"/>
                  </a:ext>
                </a:extLst>
              </a:tr>
              <a:tr h="633333">
                <a:tc>
                  <a:txBody>
                    <a:bodyPr/>
                    <a:lstStyle/>
                    <a:p>
                      <a:r>
                        <a:rPr lang="en-US" sz="2400" b="0" dirty="0">
                          <a:solidFill>
                            <a:sysClr val="windowText" lastClr="000000"/>
                          </a:solidFill>
                          <a:latin typeface="Georgia" panose="02040502050405020303" pitchFamily="18" charset="0"/>
                        </a:rPr>
                        <a:t>COUN 7660</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tc>
                  <a:txBody>
                    <a:bodyPr/>
                    <a:lstStyle/>
                    <a:p>
                      <a:r>
                        <a:rPr lang="en-US" sz="2400" b="0" dirty="0">
                          <a:solidFill>
                            <a:sysClr val="windowText" lastClr="000000"/>
                          </a:solidFill>
                          <a:latin typeface="Georgia" panose="02040502050405020303" pitchFamily="18" charset="0"/>
                        </a:rPr>
                        <a:t>Counseling Internship (600 hours)</a:t>
                      </a:r>
                      <a:endParaRPr lang="en-US" sz="2400" b="0" dirty="0">
                        <a:solidFill>
                          <a:sysClr val="windowText" lastClr="000000"/>
                        </a:solidFill>
                        <a:latin typeface="Georgia" panose="02040502050405020303" pitchFamily="18"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0230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2000"/>
                                        <p:tgtEl>
                                          <p:spTgt spid="3">
                                            <p:txEl>
                                              <p:pRg st="0" end="0"/>
                                            </p:txEl>
                                          </p:spTgt>
                                        </p:tgtEl>
                                      </p:cBhvr>
                                    </p:animEffect>
                                  </p:childTnLst>
                                </p:cTn>
                              </p:par>
                            </p:childTnLst>
                          </p:cTn>
                        </p:par>
                        <p:par>
                          <p:cTn id="9" fill="hold">
                            <p:stCondLst>
                              <p:cond delay="2000"/>
                            </p:stCondLst>
                            <p:childTnLst>
                              <p:par>
                                <p:cTn id="10" presetID="1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p:tgtEl>
                                          <p:spTgt spid="4"/>
                                        </p:tgtEl>
                                        <p:attrNameLst>
                                          <p:attrName>ppt_y</p:attrName>
                                        </p:attrNameLst>
                                      </p:cBhvr>
                                      <p:tavLst>
                                        <p:tav tm="0">
                                          <p:val>
                                            <p:strVal val="#ppt_y+#ppt_h*1.125000"/>
                                          </p:val>
                                        </p:tav>
                                        <p:tav tm="100000">
                                          <p:val>
                                            <p:strVal val="#ppt_y"/>
                                          </p:val>
                                        </p:tav>
                                      </p:tavLst>
                                    </p:anim>
                                    <p:animEffect transition="in" filter="wipe(up)">
                                      <p:cBhvr>
                                        <p:cTn id="13"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17425"/>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Players</a:t>
            </a:r>
          </a:p>
        </p:txBody>
      </p:sp>
      <p:sp>
        <p:nvSpPr>
          <p:cNvPr id="3" name="Content Placeholder 2"/>
          <p:cNvSpPr>
            <a:spLocks noGrp="1"/>
          </p:cNvSpPr>
          <p:nvPr>
            <p:ph idx="1"/>
          </p:nvPr>
        </p:nvSpPr>
        <p:spPr>
          <a:xfrm>
            <a:off x="692150" y="2119998"/>
            <a:ext cx="10807699" cy="2921902"/>
          </a:xfrm>
        </p:spPr>
        <p:txBody>
          <a:bodyPr>
            <a:normAutofit/>
          </a:bodyPr>
          <a:lstStyle/>
          <a:p>
            <a:r>
              <a:rPr lang="en-US" sz="4000" dirty="0">
                <a:solidFill>
                  <a:srgbClr val="6E2639"/>
                </a:solidFill>
                <a:latin typeface="Georgia" panose="02040502050405020303" pitchFamily="18" charset="0"/>
                <a:cs typeface="Times New Roman" panose="02020603050405020304" pitchFamily="18" charset="0"/>
              </a:rPr>
              <a:t>Counseling Fieldwork Coordinator</a:t>
            </a:r>
          </a:p>
          <a:p>
            <a:r>
              <a:rPr lang="en-US" sz="4000" dirty="0">
                <a:solidFill>
                  <a:srgbClr val="6E2639"/>
                </a:solidFill>
                <a:latin typeface="Georgia" panose="02040502050405020303" pitchFamily="18" charset="0"/>
                <a:cs typeface="Times New Roman" panose="02020603050405020304" pitchFamily="18" charset="0"/>
              </a:rPr>
              <a:t>UA Little Rock Counseling Faculty Supervisor</a:t>
            </a:r>
          </a:p>
          <a:p>
            <a:r>
              <a:rPr lang="en-US" sz="4000" dirty="0">
                <a:solidFill>
                  <a:srgbClr val="6E2639"/>
                </a:solidFill>
                <a:latin typeface="Georgia" panose="02040502050405020303" pitchFamily="18" charset="0"/>
                <a:cs typeface="Times New Roman" panose="02020603050405020304" pitchFamily="18" charset="0"/>
              </a:rPr>
              <a:t>Fieldwork Site Supervisor/Manager</a:t>
            </a:r>
          </a:p>
          <a:p>
            <a:r>
              <a:rPr lang="en-US" sz="4000" dirty="0">
                <a:solidFill>
                  <a:srgbClr val="6E2639"/>
                </a:solidFill>
                <a:latin typeface="Georgia" panose="02040502050405020303" pitchFamily="18" charset="0"/>
                <a:cs typeface="Times New Roman" panose="02020603050405020304" pitchFamily="18" charset="0"/>
              </a:rPr>
              <a:t>Practicum/Internship Student</a:t>
            </a:r>
          </a:p>
        </p:txBody>
      </p:sp>
    </p:spTree>
    <p:extLst>
      <p:ext uri="{BB962C8B-B14F-4D97-AF65-F5344CB8AC3E}">
        <p14:creationId xmlns:p14="http://schemas.microsoft.com/office/powerpoint/2010/main" val="312531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2000"/>
                                        <p:tgtEl>
                                          <p:spTgt spid="3">
                                            <p:txEl>
                                              <p:pRg st="0" end="0"/>
                                            </p:txEl>
                                          </p:spTgt>
                                        </p:tgtEl>
                                      </p:cBhvr>
                                    </p:animEffect>
                                  </p:childTnLst>
                                </p:cTn>
                              </p:par>
                            </p:childTnLst>
                          </p:cTn>
                        </p:par>
                        <p:par>
                          <p:cTn id="9" fill="hold">
                            <p:stCondLst>
                              <p:cond delay="3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6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9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45825"/>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1"/>
          </p:nvPr>
        </p:nvSpPr>
        <p:spPr>
          <a:xfrm>
            <a:off x="123825" y="1583699"/>
            <a:ext cx="11944350" cy="4274176"/>
          </a:xfrm>
        </p:spPr>
        <p:txBody>
          <a:bodyPr>
            <a:normAutofit/>
          </a:bodyPr>
          <a:lstStyle/>
          <a:p>
            <a:pPr marL="0" indent="0">
              <a:buNone/>
            </a:pPr>
            <a:r>
              <a:rPr lang="en-US" sz="3200" b="1" dirty="0">
                <a:solidFill>
                  <a:srgbClr val="6E2639"/>
                </a:solidFill>
                <a:latin typeface="Georgia" panose="02040502050405020303" pitchFamily="18" charset="0"/>
                <a:cs typeface="Times New Roman" panose="02020603050405020304" pitchFamily="18" charset="0"/>
              </a:rPr>
              <a:t>Fieldwork Coordinator</a:t>
            </a:r>
          </a:p>
          <a:p>
            <a:r>
              <a:rPr lang="en-US" sz="3200" dirty="0">
                <a:solidFill>
                  <a:srgbClr val="6E2639"/>
                </a:solidFill>
                <a:latin typeface="Georgia" panose="02040502050405020303" pitchFamily="18" charset="0"/>
                <a:cs typeface="Times New Roman" panose="02020603050405020304" pitchFamily="18" charset="0"/>
              </a:rPr>
              <a:t>Oversees fieldwork policies and procedures</a:t>
            </a:r>
          </a:p>
          <a:p>
            <a:r>
              <a:rPr lang="en-US" sz="3200" dirty="0">
                <a:solidFill>
                  <a:srgbClr val="6E2639"/>
                </a:solidFill>
                <a:latin typeface="Georgia" panose="02040502050405020303" pitchFamily="18" charset="0"/>
                <a:cs typeface="Times New Roman" panose="02020603050405020304" pitchFamily="18" charset="0"/>
              </a:rPr>
              <a:t>Ensures compliance with accreditation and licensure standards</a:t>
            </a:r>
          </a:p>
          <a:p>
            <a:r>
              <a:rPr lang="en-US" sz="3200" dirty="0">
                <a:solidFill>
                  <a:srgbClr val="6E2639"/>
                </a:solidFill>
                <a:latin typeface="Georgia" panose="02040502050405020303" pitchFamily="18" charset="0"/>
                <a:cs typeface="Times New Roman" panose="02020603050405020304" pitchFamily="18" charset="0"/>
              </a:rPr>
              <a:t>Ensures compliance with university and college requirements</a:t>
            </a:r>
          </a:p>
          <a:p>
            <a:r>
              <a:rPr lang="en-US" sz="3200" dirty="0">
                <a:solidFill>
                  <a:srgbClr val="6E2639"/>
                </a:solidFill>
                <a:latin typeface="Georgia" panose="02040502050405020303" pitchFamily="18" charset="0"/>
                <a:cs typeface="Times New Roman" panose="02020603050405020304" pitchFamily="18" charset="0"/>
              </a:rPr>
              <a:t>Provides training and support to site supervisors and students</a:t>
            </a:r>
          </a:p>
          <a:p>
            <a:r>
              <a:rPr lang="en-US" sz="3200" dirty="0">
                <a:solidFill>
                  <a:srgbClr val="6E2639"/>
                </a:solidFill>
                <a:latin typeface="Georgia" panose="02040502050405020303" pitchFamily="18" charset="0"/>
                <a:cs typeface="Times New Roman" panose="02020603050405020304" pitchFamily="18" charset="0"/>
              </a:rPr>
              <a:t>Approves all student site and class section assignments</a:t>
            </a:r>
          </a:p>
        </p:txBody>
      </p:sp>
    </p:spTree>
    <p:extLst>
      <p:ext uri="{BB962C8B-B14F-4D97-AF65-F5344CB8AC3E}">
        <p14:creationId xmlns:p14="http://schemas.microsoft.com/office/powerpoint/2010/main" val="10974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2" presetClass="entr" presetSubtype="2"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4" dur="2000"/>
                                        <p:tgtEl>
                                          <p:spTgt spid="3">
                                            <p:txEl>
                                              <p:pRg st="1" end="1"/>
                                            </p:txEl>
                                          </p:spTgt>
                                        </p:tgtEl>
                                      </p:cBhvr>
                                    </p:animEffect>
                                  </p:childTnLst>
                                </p:cTn>
                              </p:par>
                            </p:childTnLst>
                          </p:cTn>
                        </p:par>
                        <p:par>
                          <p:cTn id="15" fill="hold">
                            <p:stCondLst>
                              <p:cond delay="5000"/>
                            </p:stCondLst>
                            <p:childTnLst>
                              <p:par>
                                <p:cTn id="16" presetID="12" presetClass="entr" presetSubtype="2"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9" dur="2000"/>
                                        <p:tgtEl>
                                          <p:spTgt spid="3">
                                            <p:txEl>
                                              <p:pRg st="2" end="2"/>
                                            </p:txEl>
                                          </p:spTgt>
                                        </p:tgtEl>
                                      </p:cBhvr>
                                    </p:animEffect>
                                  </p:childTnLst>
                                </p:cTn>
                              </p:par>
                            </p:childTnLst>
                          </p:cTn>
                        </p:par>
                        <p:par>
                          <p:cTn id="20" fill="hold">
                            <p:stCondLst>
                              <p:cond delay="8000"/>
                            </p:stCondLst>
                            <p:childTnLst>
                              <p:par>
                                <p:cTn id="21" presetID="12" presetClass="entr" presetSubtype="2" fill="hold" nodeType="afterEffect">
                                  <p:stCondLst>
                                    <p:cond delay="1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4" dur="2000"/>
                                        <p:tgtEl>
                                          <p:spTgt spid="3">
                                            <p:txEl>
                                              <p:pRg st="3" end="3"/>
                                            </p:txEl>
                                          </p:spTgt>
                                        </p:tgtEl>
                                      </p:cBhvr>
                                    </p:animEffect>
                                  </p:childTnLst>
                                </p:cTn>
                              </p:par>
                            </p:childTnLst>
                          </p:cTn>
                        </p:par>
                        <p:par>
                          <p:cTn id="25" fill="hold">
                            <p:stCondLst>
                              <p:cond delay="11000"/>
                            </p:stCondLst>
                            <p:childTnLst>
                              <p:par>
                                <p:cTn id="26" presetID="12" presetClass="entr" presetSubtype="2" fill="hold" nodeType="afterEffect">
                                  <p:stCondLst>
                                    <p:cond delay="1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9" dur="2000"/>
                                        <p:tgtEl>
                                          <p:spTgt spid="3">
                                            <p:txEl>
                                              <p:pRg st="4" end="4"/>
                                            </p:txEl>
                                          </p:spTgt>
                                        </p:tgtEl>
                                      </p:cBhvr>
                                    </p:animEffect>
                                  </p:childTnLst>
                                </p:cTn>
                              </p:par>
                            </p:childTnLst>
                          </p:cTn>
                        </p:par>
                        <p:par>
                          <p:cTn id="30" fill="hold">
                            <p:stCondLst>
                              <p:cond delay="14000"/>
                            </p:stCondLst>
                            <p:childTnLst>
                              <p:par>
                                <p:cTn id="31" presetID="12" presetClass="entr" presetSubtype="2" fill="hold" nodeType="afterEffect">
                                  <p:stCondLst>
                                    <p:cond delay="10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097"/>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1"/>
          </p:nvPr>
        </p:nvSpPr>
        <p:spPr>
          <a:xfrm>
            <a:off x="422275" y="1483671"/>
            <a:ext cx="11347450" cy="4288479"/>
          </a:xfrm>
        </p:spPr>
        <p:txBody>
          <a:bodyPr>
            <a:noAutofit/>
          </a:bodyPr>
          <a:lstStyle/>
          <a:p>
            <a:pPr marL="0" indent="0">
              <a:buNone/>
            </a:pPr>
            <a:r>
              <a:rPr lang="en-US" b="1" dirty="0">
                <a:solidFill>
                  <a:srgbClr val="6E2639"/>
                </a:solidFill>
                <a:latin typeface="Georgia" panose="02040502050405020303" pitchFamily="18" charset="0"/>
                <a:cs typeface="Times New Roman" panose="02020603050405020304" pitchFamily="18" charset="0"/>
              </a:rPr>
              <a:t>UA Little Rock Faculty Supervisor</a:t>
            </a:r>
          </a:p>
          <a:p>
            <a:r>
              <a:rPr lang="en-US" dirty="0">
                <a:solidFill>
                  <a:srgbClr val="6E2639"/>
                </a:solidFill>
                <a:latin typeface="Georgia" panose="02040502050405020303" pitchFamily="18" charset="0"/>
                <a:cs typeface="Times New Roman" panose="02020603050405020304" pitchFamily="18" charset="0"/>
              </a:rPr>
              <a:t>Monitors and evaluates student skill development and progress</a:t>
            </a:r>
          </a:p>
          <a:p>
            <a:r>
              <a:rPr lang="en-US" dirty="0">
                <a:solidFill>
                  <a:srgbClr val="6E2639"/>
                </a:solidFill>
                <a:latin typeface="Georgia" panose="02040502050405020303" pitchFamily="18" charset="0"/>
                <a:cs typeface="Times New Roman" panose="02020603050405020304" pitchFamily="18" charset="0"/>
              </a:rPr>
              <a:t>Conducts weekly individual and group supervision sessions</a:t>
            </a:r>
          </a:p>
          <a:p>
            <a:r>
              <a:rPr lang="en-US" dirty="0">
                <a:solidFill>
                  <a:srgbClr val="6E2639"/>
                </a:solidFill>
                <a:latin typeface="Georgia" panose="02040502050405020303" pitchFamily="18" charset="0"/>
                <a:cs typeface="Times New Roman" panose="02020603050405020304" pitchFamily="18" charset="0"/>
              </a:rPr>
              <a:t>Maintains regular contact with the Site Supervisor and student</a:t>
            </a:r>
          </a:p>
          <a:p>
            <a:r>
              <a:rPr lang="en-US" dirty="0">
                <a:solidFill>
                  <a:srgbClr val="6E2639"/>
                </a:solidFill>
                <a:latin typeface="Georgia" panose="02040502050405020303" pitchFamily="18" charset="0"/>
                <a:cs typeface="Times New Roman" panose="02020603050405020304" pitchFamily="18" charset="0"/>
              </a:rPr>
              <a:t>Ensures that all required program standards are met</a:t>
            </a:r>
          </a:p>
          <a:p>
            <a:r>
              <a:rPr lang="en-US" dirty="0">
                <a:solidFill>
                  <a:srgbClr val="6E2639"/>
                </a:solidFill>
                <a:latin typeface="Georgia" panose="02040502050405020303" pitchFamily="18" charset="0"/>
                <a:cs typeface="Times New Roman" panose="02020603050405020304" pitchFamily="18" charset="0"/>
              </a:rPr>
              <a:t>Ensures that all legal and ethical requirements for client care are met</a:t>
            </a:r>
          </a:p>
          <a:p>
            <a:r>
              <a:rPr lang="en-US" dirty="0">
                <a:solidFill>
                  <a:srgbClr val="6E2639"/>
                </a:solidFill>
                <a:latin typeface="Georgia" panose="02040502050405020303" pitchFamily="18" charset="0"/>
                <a:cs typeface="Times New Roman" panose="02020603050405020304" pitchFamily="18" charset="0"/>
              </a:rPr>
              <a:t>Ensures compliance with all documentation and evaluation requirements</a:t>
            </a:r>
          </a:p>
        </p:txBody>
      </p:sp>
    </p:spTree>
    <p:extLst>
      <p:ext uri="{BB962C8B-B14F-4D97-AF65-F5344CB8AC3E}">
        <p14:creationId xmlns:p14="http://schemas.microsoft.com/office/powerpoint/2010/main" val="48137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par>
                          <p:cTn id="34" fill="hold">
                            <p:stCondLst>
                              <p:cond delay="17000"/>
                            </p:stCondLst>
                            <p:childTnLst>
                              <p:par>
                                <p:cTn id="35" presetID="12" presetClass="entr" presetSubtype="2" fill="hold"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P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PR" id="{8EB776C0-651A-4B47-B03A-4DE613DEB53C}" vid="{A1F1433A-A813-444B-B5AD-5DB21A42CC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CHPR</Template>
  <TotalTime>5082</TotalTime>
  <Words>1541</Words>
  <Application>Microsoft Office PowerPoint</Application>
  <PresentationFormat>Widescreen</PresentationFormat>
  <Paragraphs>189</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Courier New</vt:lpstr>
      <vt:lpstr>Georgia</vt:lpstr>
      <vt:lpstr>Times New Roman</vt:lpstr>
      <vt:lpstr>Wingdings</vt:lpstr>
      <vt:lpstr>CHPR</vt:lpstr>
      <vt:lpstr>Preparing for Practicum and Internship</vt:lpstr>
      <vt:lpstr>FIELDWORK</vt:lpstr>
      <vt:lpstr>FIELDWORK</vt:lpstr>
      <vt:lpstr>WHO SETS THE STANDARDS?</vt:lpstr>
      <vt:lpstr>UA Little Rock Requirements</vt:lpstr>
      <vt:lpstr>Fieldwork Sequence</vt:lpstr>
      <vt:lpstr>Key Players</vt:lpstr>
      <vt:lpstr>Key Roles (cont.)</vt:lpstr>
      <vt:lpstr>Key Roles (cont.)</vt:lpstr>
      <vt:lpstr>Key Roles (cont.)</vt:lpstr>
      <vt:lpstr>Key Roles (cont.)</vt:lpstr>
      <vt:lpstr>Technology</vt:lpstr>
      <vt:lpstr>POLICIES AND OTHER RESOURCES</vt:lpstr>
      <vt:lpstr>Other Resources</vt:lpstr>
      <vt:lpstr>Step-by-Step Process</vt:lpstr>
      <vt:lpstr>Step One: READ THE MANUAL</vt:lpstr>
      <vt:lpstr>Step Two: SEEK A SUITABLE SITE</vt:lpstr>
      <vt:lpstr>Step Three:  SUBMIT PAGE 1 OF THE APPLICATION</vt:lpstr>
      <vt:lpstr>Step Four: COMPLETE ALL OF THE REQUIRED DOCUMENTATION</vt:lpstr>
      <vt:lpstr>Step Five: MAKE SURE YOU HAVE ADEQUATE COMPUTER AND INTERNET RESOURCES</vt:lpstr>
      <vt:lpstr>Final Step- GET STARTED </vt:lpstr>
      <vt:lpstr>Final Step- GET STARTED </vt:lpstr>
      <vt:lpstr>Criteria for Success</vt:lpstr>
      <vt:lpstr>ACA Code of Ethics: Gatekeeping</vt:lpstr>
      <vt:lpstr>CRCC Code of Ethics: Gatekeeping</vt:lpstr>
      <vt:lpstr>CRCC Code of Ethics: Gatekeeping</vt:lpstr>
      <vt:lpstr>CRCC Code of Ethics: Gatekeeping</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PRACTICUM AND INTERNSHIP</dc:title>
  <dc:creator>Raymond Ortega</dc:creator>
  <cp:lastModifiedBy>Eureka Ice</cp:lastModifiedBy>
  <cp:revision>93</cp:revision>
  <dcterms:created xsi:type="dcterms:W3CDTF">2018-03-16T16:59:47Z</dcterms:created>
  <dcterms:modified xsi:type="dcterms:W3CDTF">2022-09-29T15:45:04Z</dcterms:modified>
</cp:coreProperties>
</file>