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8"/>
  </p:notesMasterIdLst>
  <p:sldIdLst>
    <p:sldId id="256" r:id="rId2"/>
    <p:sldId id="280" r:id="rId3"/>
    <p:sldId id="258" r:id="rId4"/>
    <p:sldId id="257" r:id="rId5"/>
    <p:sldId id="275" r:id="rId6"/>
    <p:sldId id="259" r:id="rId7"/>
    <p:sldId id="260" r:id="rId8"/>
    <p:sldId id="261" r:id="rId9"/>
    <p:sldId id="262" r:id="rId10"/>
    <p:sldId id="263" r:id="rId11"/>
    <p:sldId id="264" r:id="rId12"/>
    <p:sldId id="266" r:id="rId13"/>
    <p:sldId id="265" r:id="rId14"/>
    <p:sldId id="267" r:id="rId15"/>
    <p:sldId id="268" r:id="rId16"/>
    <p:sldId id="269" r:id="rId17"/>
    <p:sldId id="270" r:id="rId18"/>
    <p:sldId id="271" r:id="rId19"/>
    <p:sldId id="272" r:id="rId20"/>
    <p:sldId id="273" r:id="rId21"/>
    <p:sldId id="274" r:id="rId22"/>
    <p:sldId id="276" r:id="rId23"/>
    <p:sldId id="277" r:id="rId24"/>
    <p:sldId id="278" r:id="rId25"/>
    <p:sldId id="281" r:id="rId26"/>
    <p:sldId id="28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9CD8606-0BB7-45B1-9CB3-76241F229F94}">
          <p14:sldIdLst>
            <p14:sldId id="256"/>
          </p14:sldIdLst>
        </p14:section>
        <p14:section name="Untitled Section" id="{BAEA0A9A-E0B4-4071-8A17-F5C2A28B648D}">
          <p14:sldIdLst>
            <p14:sldId id="280"/>
            <p14:sldId id="258"/>
            <p14:sldId id="257"/>
            <p14:sldId id="275"/>
            <p14:sldId id="259"/>
            <p14:sldId id="260"/>
            <p14:sldId id="261"/>
            <p14:sldId id="262"/>
            <p14:sldId id="263"/>
            <p14:sldId id="264"/>
            <p14:sldId id="266"/>
            <p14:sldId id="265"/>
            <p14:sldId id="267"/>
            <p14:sldId id="268"/>
            <p14:sldId id="269"/>
            <p14:sldId id="270"/>
            <p14:sldId id="271"/>
            <p14:sldId id="272"/>
            <p14:sldId id="273"/>
            <p14:sldId id="274"/>
            <p14:sldId id="276"/>
            <p14:sldId id="277"/>
            <p14:sldId id="278"/>
            <p14:sldId id="281"/>
            <p14:sldId id="28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2639"/>
    <a:srgbClr val="A7A9AC"/>
    <a:srgbClr val="800000"/>
    <a:srgbClr val="660033"/>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sorterViewPr>
    <p:cViewPr>
      <p:scale>
        <a:sx n="100" d="100"/>
        <a:sy n="100" d="100"/>
      </p:scale>
      <p:origin x="0" y="-23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10A5BC-FA2B-4683-BE22-354EBC84A860}" type="datetimeFigureOut">
              <a:rPr lang="en-US" smtClean="0"/>
              <a:t>4/5/2022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C0095A-42CB-4E88-85A6-C019A144AE69}" type="slidenum">
              <a:rPr lang="en-US" smtClean="0"/>
              <a:t>‹#›</a:t>
            </a:fld>
            <a:endParaRPr lang="en-US"/>
          </a:p>
        </p:txBody>
      </p:sp>
    </p:spTree>
    <p:extLst>
      <p:ext uri="{BB962C8B-B14F-4D97-AF65-F5344CB8AC3E}">
        <p14:creationId xmlns:p14="http://schemas.microsoft.com/office/powerpoint/2010/main" val="3834171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9A0E1D0B-AD06-41FA-8995-680D0E5171AE}" type="datetimeFigureOut">
              <a:rPr lang="en-US" smtClean="0"/>
              <a:t>4/5/2022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FF1462-2568-40A2-ABB4-4AE8BE949118}" type="slidenum">
              <a:rPr lang="en-US" smtClean="0"/>
              <a:t>‹#›</a:t>
            </a:fld>
            <a:endParaRPr lang="en-US"/>
          </a:p>
        </p:txBody>
      </p:sp>
    </p:spTree>
    <p:extLst>
      <p:ext uri="{BB962C8B-B14F-4D97-AF65-F5344CB8AC3E}">
        <p14:creationId xmlns:p14="http://schemas.microsoft.com/office/powerpoint/2010/main" val="101922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0E1D0B-AD06-41FA-8995-680D0E5171AE}" type="datetimeFigureOut">
              <a:rPr lang="en-US" smtClean="0"/>
              <a:t>4/5/2022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FF1462-2568-40A2-ABB4-4AE8BE949118}" type="slidenum">
              <a:rPr lang="en-US" smtClean="0"/>
              <a:t>‹#›</a:t>
            </a:fld>
            <a:endParaRPr lang="en-US"/>
          </a:p>
        </p:txBody>
      </p:sp>
    </p:spTree>
    <p:extLst>
      <p:ext uri="{BB962C8B-B14F-4D97-AF65-F5344CB8AC3E}">
        <p14:creationId xmlns:p14="http://schemas.microsoft.com/office/powerpoint/2010/main" val="721363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A0E1D0B-AD06-41FA-8995-680D0E5171AE}" type="datetimeFigureOut">
              <a:rPr lang="en-US" smtClean="0"/>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FF1462-2568-40A2-ABB4-4AE8BE949118}" type="slidenum">
              <a:rPr lang="en-US" smtClean="0"/>
              <a:t>‹#›</a:t>
            </a:fld>
            <a:endParaRPr lang="en-US"/>
          </a:p>
        </p:txBody>
      </p:sp>
    </p:spTree>
    <p:extLst>
      <p:ext uri="{BB962C8B-B14F-4D97-AF65-F5344CB8AC3E}">
        <p14:creationId xmlns:p14="http://schemas.microsoft.com/office/powerpoint/2010/main" val="9111997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A0E1D0B-AD06-41FA-8995-680D0E5171AE}" type="datetimeFigureOut">
              <a:rPr lang="en-US" smtClean="0"/>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FF1462-2568-40A2-ABB4-4AE8BE949118}" type="slidenum">
              <a:rPr lang="en-US" smtClean="0"/>
              <a:t>‹#›</a:t>
            </a:fld>
            <a:endParaRPr lang="en-US"/>
          </a:p>
        </p:txBody>
      </p:sp>
    </p:spTree>
    <p:extLst>
      <p:ext uri="{BB962C8B-B14F-4D97-AF65-F5344CB8AC3E}">
        <p14:creationId xmlns:p14="http://schemas.microsoft.com/office/powerpoint/2010/main" val="1156909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A0E1D0B-AD06-41FA-8995-680D0E5171AE}" type="datetimeFigureOut">
              <a:rPr lang="en-US" smtClean="0"/>
              <a:t>4/5/2022</a:t>
            </a:fld>
            <a:endParaRPr lang="en-US"/>
          </a:p>
        </p:txBody>
      </p:sp>
      <p:sp>
        <p:nvSpPr>
          <p:cNvPr id="5" name="Footer Placeholder 4"/>
          <p:cNvSpPr>
            <a:spLocks noGrp="1"/>
          </p:cNvSpPr>
          <p:nvPr>
            <p:ph type="ftr" sz="quarter" idx="11"/>
          </p:nvPr>
        </p:nvSpPr>
        <p:spPr>
          <a:xfrm>
            <a:off x="4038600" y="6356350"/>
            <a:ext cx="4114800" cy="365125"/>
          </a:xfrm>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p>
            <a:fld id="{34FF1462-2568-40A2-ABB4-4AE8BE949118}" type="slidenum">
              <a:rPr lang="en-US" smtClean="0"/>
              <a:t>‹#›</a:t>
            </a:fld>
            <a:endParaRPr lang="en-US"/>
          </a:p>
        </p:txBody>
      </p:sp>
    </p:spTree>
    <p:extLst>
      <p:ext uri="{BB962C8B-B14F-4D97-AF65-F5344CB8AC3E}">
        <p14:creationId xmlns:p14="http://schemas.microsoft.com/office/powerpoint/2010/main" val="290212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0E1D0B-AD06-41FA-8995-680D0E5171AE}" type="datetimeFigureOut">
              <a:rPr lang="en-US" smtClean="0"/>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FF1462-2568-40A2-ABB4-4AE8BE949118}" type="slidenum">
              <a:rPr lang="en-US" smtClean="0"/>
              <a:t>‹#›</a:t>
            </a:fld>
            <a:endParaRPr lang="en-US"/>
          </a:p>
        </p:txBody>
      </p:sp>
    </p:spTree>
    <p:extLst>
      <p:ext uri="{BB962C8B-B14F-4D97-AF65-F5344CB8AC3E}">
        <p14:creationId xmlns:p14="http://schemas.microsoft.com/office/powerpoint/2010/main" val="281599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A0E1D0B-AD06-41FA-8995-680D0E5171AE}" type="datetimeFigureOut">
              <a:rPr lang="en-US" smtClean="0"/>
              <a:t>4/5/2022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FF1462-2568-40A2-ABB4-4AE8BE949118}" type="slidenum">
              <a:rPr lang="en-US" smtClean="0"/>
              <a:t>‹#›</a:t>
            </a:fld>
            <a:endParaRPr lang="en-US"/>
          </a:p>
        </p:txBody>
      </p:sp>
    </p:spTree>
    <p:extLst>
      <p:ext uri="{BB962C8B-B14F-4D97-AF65-F5344CB8AC3E}">
        <p14:creationId xmlns:p14="http://schemas.microsoft.com/office/powerpoint/2010/main" val="3894589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A0E1D0B-AD06-41FA-8995-680D0E5171AE}" type="datetimeFigureOut">
              <a:rPr lang="en-US" smtClean="0"/>
              <a:t>4/5/2022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FF1462-2568-40A2-ABB4-4AE8BE949118}" type="slidenum">
              <a:rPr lang="en-US" smtClean="0"/>
              <a:t>‹#›</a:t>
            </a:fld>
            <a:endParaRPr lang="en-US"/>
          </a:p>
        </p:txBody>
      </p:sp>
    </p:spTree>
    <p:extLst>
      <p:ext uri="{BB962C8B-B14F-4D97-AF65-F5344CB8AC3E}">
        <p14:creationId xmlns:p14="http://schemas.microsoft.com/office/powerpoint/2010/main" val="3358549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A0E1D0B-AD06-41FA-8995-680D0E5171AE}" type="datetimeFigureOut">
              <a:rPr lang="en-US" smtClean="0"/>
              <a:t>4/5/2022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FF1462-2568-40A2-ABB4-4AE8BE949118}" type="slidenum">
              <a:rPr lang="en-US" smtClean="0"/>
              <a:t>‹#›</a:t>
            </a:fld>
            <a:endParaRPr lang="en-US"/>
          </a:p>
        </p:txBody>
      </p:sp>
    </p:spTree>
    <p:extLst>
      <p:ext uri="{BB962C8B-B14F-4D97-AF65-F5344CB8AC3E}">
        <p14:creationId xmlns:p14="http://schemas.microsoft.com/office/powerpoint/2010/main" val="3665343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0E1D0B-AD06-41FA-8995-680D0E5171AE}" type="datetimeFigureOut">
              <a:rPr lang="en-US" smtClean="0"/>
              <a:t>4/5/2022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FF1462-2568-40A2-ABB4-4AE8BE949118}" type="slidenum">
              <a:rPr lang="en-US" smtClean="0"/>
              <a:t>‹#›</a:t>
            </a:fld>
            <a:endParaRPr lang="en-US"/>
          </a:p>
        </p:txBody>
      </p:sp>
    </p:spTree>
    <p:extLst>
      <p:ext uri="{BB962C8B-B14F-4D97-AF65-F5344CB8AC3E}">
        <p14:creationId xmlns:p14="http://schemas.microsoft.com/office/powerpoint/2010/main" val="2668318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0E1D0B-AD06-41FA-8995-680D0E5171AE}" type="datetimeFigureOut">
              <a:rPr lang="en-US" smtClean="0"/>
              <a:t>4/5/2022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FF1462-2568-40A2-ABB4-4AE8BE949118}" type="slidenum">
              <a:rPr lang="en-US" smtClean="0"/>
              <a:t>‹#›</a:t>
            </a:fld>
            <a:endParaRPr lang="en-US"/>
          </a:p>
        </p:txBody>
      </p:sp>
    </p:spTree>
    <p:extLst>
      <p:ext uri="{BB962C8B-B14F-4D97-AF65-F5344CB8AC3E}">
        <p14:creationId xmlns:p14="http://schemas.microsoft.com/office/powerpoint/2010/main" val="854876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0E1D0B-AD06-41FA-8995-680D0E5171AE}" type="datetimeFigureOut">
              <a:rPr lang="en-US" smtClean="0"/>
              <a:t>4/5/2022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FF1462-2568-40A2-ABB4-4AE8BE949118}" type="slidenum">
              <a:rPr lang="en-US" smtClean="0"/>
              <a:t>‹#›</a:t>
            </a:fld>
            <a:endParaRPr lang="en-US"/>
          </a:p>
        </p:txBody>
      </p:sp>
    </p:spTree>
    <p:extLst>
      <p:ext uri="{BB962C8B-B14F-4D97-AF65-F5344CB8AC3E}">
        <p14:creationId xmlns:p14="http://schemas.microsoft.com/office/powerpoint/2010/main" val="3254848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0E1D0B-AD06-41FA-8995-680D0E5171AE}" type="datetimeFigureOut">
              <a:rPr lang="en-US" smtClean="0"/>
              <a:t>4/5/2022</a:t>
            </a:fld>
            <a:endParaRPr lang="en-US"/>
          </a:p>
        </p:txBody>
      </p:sp>
      <p:sp>
        <p:nvSpPr>
          <p:cNvPr id="5" name="Footer Placeholder 4"/>
          <p:cNvSpPr>
            <a:spLocks noGrp="1"/>
          </p:cNvSpPr>
          <p:nvPr>
            <p:ph type="ftr" sz="quarter" idx="3"/>
          </p:nvPr>
        </p:nvSpPr>
        <p:spPr>
          <a:xfrm>
            <a:off x="4038600" y="6350488"/>
            <a:ext cx="4114800" cy="365125"/>
          </a:xfrm>
          <a:prstGeom prst="rect">
            <a:avLst/>
          </a:prstGeom>
        </p:spPr>
        <p:txBody>
          <a:bodyPr vert="horz" lIns="91440" tIns="45720" rIns="91440" bIns="45720" rtlCol="0" anchor="ctr"/>
          <a:lstStyle>
            <a:lvl1pPr algn="ctr">
              <a:defRPr sz="1200">
                <a:solidFill>
                  <a:srgbClr val="A9A9A9"/>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rgbClr val="A9A9A9"/>
                </a:solidFill>
              </a:defRPr>
            </a:lvl1pPr>
          </a:lstStyle>
          <a:p>
            <a:fld id="{34FF1462-2568-40A2-ABB4-4AE8BE949118}" type="slidenum">
              <a:rPr lang="en-US" smtClean="0"/>
              <a:t>‹#›</a:t>
            </a:fld>
            <a:endParaRPr lang="en-US"/>
          </a:p>
        </p:txBody>
      </p:sp>
    </p:spTree>
    <p:extLst>
      <p:ext uri="{BB962C8B-B14F-4D97-AF65-F5344CB8AC3E}">
        <p14:creationId xmlns:p14="http://schemas.microsoft.com/office/powerpoint/2010/main" val="293946433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yriad Pro" panose="020B0503030403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yriad Pro" panose="020B0503030403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yriad Pro" panose="020B0503030403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yriad Pro" panose="020B0503030403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ualr.edu/itservices/applications/softwar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ualr.edu/deanofstudents/student-handbook-4/" TargetMode="External"/><Relationship Id="rId2" Type="http://schemas.openxmlformats.org/officeDocument/2006/relationships/hyperlink" Target="ualr.edu/chpr/counseling/" TargetMode="External"/><Relationship Id="rId1" Type="http://schemas.openxmlformats.org/officeDocument/2006/relationships/slideLayout" Target="../slideLayouts/slideLayout2.xml"/><Relationship Id="rId6" Type="http://schemas.openxmlformats.org/officeDocument/2006/relationships/hyperlink" Target="blackboard.ualr.edu/" TargetMode="External"/><Relationship Id="rId5" Type="http://schemas.openxmlformats.org/officeDocument/2006/relationships/hyperlink" Target="http://ualr.edu/gradschool/graduate-student-handbook/" TargetMode="External"/><Relationship Id="rId4" Type="http://schemas.openxmlformats.org/officeDocument/2006/relationships/hyperlink" Target="http://ualr.edu/catalog1718/"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creativecommons.org/licenses/by-nc-sa/3.0/" TargetMode="External"/><Relationship Id="rId2" Type="http://schemas.openxmlformats.org/officeDocument/2006/relationships/hyperlink" Target="https://www.fieldworkdiaries.com/people/" TargetMode="External"/><Relationship Id="rId1" Type="http://schemas.openxmlformats.org/officeDocument/2006/relationships/slideLayout" Target="../slideLayouts/slideLayout2.xml"/><Relationship Id="rId4" Type="http://schemas.openxmlformats.org/officeDocument/2006/relationships/hyperlink" Target="https://ualr.edu/chpr/files/2021/07/BLENDED-MANUAL-FOR-CLINICAL-FIELDWORK-Rev-7-2021.pdf"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411.ca/blog/advertisers/2011-small-business-trends" TargetMode="External"/><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www.aascb.org/aws/AASCB/pt/sp/stateboard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795" y="2699600"/>
            <a:ext cx="10058400" cy="1841680"/>
          </a:xfrm>
        </p:spPr>
        <p:txBody>
          <a:bodyPr anchor="ctr">
            <a:noAutofit/>
          </a:bodyPr>
          <a:lstStyle/>
          <a:p>
            <a:r>
              <a:rPr lang="en-US" sz="4400" b="1" dirty="0">
                <a:solidFill>
                  <a:srgbClr val="6E2639"/>
                </a:solidFill>
                <a:latin typeface="Georgia" panose="02040502050405020303" pitchFamily="18" charset="0"/>
                <a:cs typeface="Times New Roman" panose="02020603050405020304" pitchFamily="18" charset="0"/>
              </a:rPr>
              <a:t>PREPARING FOR </a:t>
            </a:r>
            <a:br>
              <a:rPr lang="en-US" sz="4400" b="1" dirty="0">
                <a:solidFill>
                  <a:srgbClr val="6E2639"/>
                </a:solidFill>
                <a:latin typeface="Georgia" panose="02040502050405020303" pitchFamily="18" charset="0"/>
                <a:cs typeface="Times New Roman" panose="02020603050405020304" pitchFamily="18" charset="0"/>
              </a:rPr>
            </a:br>
            <a:r>
              <a:rPr lang="en-US" sz="4400" b="1" dirty="0">
                <a:solidFill>
                  <a:srgbClr val="6E2639"/>
                </a:solidFill>
                <a:latin typeface="Georgia" panose="02040502050405020303" pitchFamily="18" charset="0"/>
                <a:ea typeface="+mn-ea"/>
                <a:cs typeface="Times New Roman" panose="02020603050405020304" pitchFamily="18" charset="0"/>
              </a:rPr>
              <a:t>PRACTICUM</a:t>
            </a:r>
            <a:r>
              <a:rPr lang="en-US" sz="4400" b="1" dirty="0">
                <a:solidFill>
                  <a:srgbClr val="6E2639"/>
                </a:solidFill>
                <a:latin typeface="Georgia" panose="02040502050405020303" pitchFamily="18" charset="0"/>
                <a:cs typeface="Times New Roman" panose="02020603050405020304" pitchFamily="18" charset="0"/>
              </a:rPr>
              <a:t> AND INTERNSHIP</a:t>
            </a:r>
          </a:p>
        </p:txBody>
      </p:sp>
      <p:sp>
        <p:nvSpPr>
          <p:cNvPr id="3" name="Subtitle 2"/>
          <p:cNvSpPr>
            <a:spLocks noGrp="1"/>
          </p:cNvSpPr>
          <p:nvPr>
            <p:ph type="subTitle" idx="1"/>
          </p:nvPr>
        </p:nvSpPr>
        <p:spPr>
          <a:xfrm>
            <a:off x="1410416" y="4303296"/>
            <a:ext cx="9371159" cy="1664592"/>
          </a:xfrm>
        </p:spPr>
        <p:txBody>
          <a:bodyPr>
            <a:normAutofit/>
          </a:bodyPr>
          <a:lstStyle/>
          <a:p>
            <a:endParaRPr lang="en-US" sz="3600" b="1" dirty="0">
              <a:solidFill>
                <a:srgbClr val="6E2639"/>
              </a:solidFill>
              <a:latin typeface="Georgia" panose="02040502050405020303" pitchFamily="18" charset="0"/>
              <a:cs typeface="Times New Roman" panose="02020603050405020304" pitchFamily="18" charset="0"/>
            </a:endParaRPr>
          </a:p>
          <a:p>
            <a:r>
              <a:rPr lang="en-US" sz="3600" b="1" dirty="0">
                <a:solidFill>
                  <a:srgbClr val="6E2639"/>
                </a:solidFill>
                <a:latin typeface="Georgia" panose="02040502050405020303" pitchFamily="18" charset="0"/>
                <a:cs typeface="Times New Roman" panose="02020603050405020304" pitchFamily="18" charset="0"/>
              </a:rPr>
              <a:t>QUESTION: WHERE DO I BEGIN?</a:t>
            </a:r>
          </a:p>
        </p:txBody>
      </p:sp>
      <p:sp>
        <p:nvSpPr>
          <p:cNvPr id="6" name="Rectangle 5">
            <a:extLst>
              <a:ext uri="{FF2B5EF4-FFF2-40B4-BE49-F238E27FC236}">
                <a16:creationId xmlns:a16="http://schemas.microsoft.com/office/drawing/2014/main" id="{31FE0E69-355E-478E-91BB-DDE9E6517EB1}"/>
              </a:ext>
            </a:extLst>
          </p:cNvPr>
          <p:cNvSpPr/>
          <p:nvPr/>
        </p:nvSpPr>
        <p:spPr>
          <a:xfrm>
            <a:off x="0" y="0"/>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E2C4D8A7-6A82-4568-B66F-990CE9F9C155}"/>
              </a:ext>
            </a:extLst>
          </p:cNvPr>
          <p:cNvSpPr/>
          <p:nvPr/>
        </p:nvSpPr>
        <p:spPr>
          <a:xfrm>
            <a:off x="6096000" y="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C768E66-D90F-4560-A248-0C615A4390EE}"/>
              </a:ext>
            </a:extLst>
          </p:cNvPr>
          <p:cNvSpPr/>
          <p:nvPr/>
        </p:nvSpPr>
        <p:spPr>
          <a:xfrm>
            <a:off x="0" y="6466114"/>
            <a:ext cx="12191999" cy="391886"/>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ubtitle 2">
            <a:extLst>
              <a:ext uri="{FF2B5EF4-FFF2-40B4-BE49-F238E27FC236}">
                <a16:creationId xmlns:a16="http://schemas.microsoft.com/office/drawing/2014/main" id="{BE6473E1-30AE-4719-8509-9F1E91601DFA}"/>
              </a:ext>
            </a:extLst>
          </p:cNvPr>
          <p:cNvSpPr txBox="1">
            <a:spLocks/>
          </p:cNvSpPr>
          <p:nvPr/>
        </p:nvSpPr>
        <p:spPr>
          <a:xfrm>
            <a:off x="1410416" y="-31549"/>
            <a:ext cx="9371159" cy="1664592"/>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yriad Pro" panose="020B0503030403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yriad Pro" panose="020B0503030403020204" pitchFamily="34" charset="0"/>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yriad Pro" panose="020B0503030403020204" pitchFamily="34" charset="0"/>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yriad Pro" panose="020B0503030403020204" pitchFamily="34" charset="0"/>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yriad Pro" panose="020B0503030403020204" pitchFamily="34" charset="0"/>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3600" b="1" dirty="0">
              <a:solidFill>
                <a:srgbClr val="6E2639"/>
              </a:solidFill>
              <a:latin typeface="Georgia" panose="02040502050405020303" pitchFamily="18" charset="0"/>
              <a:cs typeface="Times New Roman" panose="02020603050405020304" pitchFamily="18" charset="0"/>
            </a:endParaRPr>
          </a:p>
          <a:p>
            <a:r>
              <a:rPr lang="en-US" sz="3600" b="1" dirty="0">
                <a:solidFill>
                  <a:srgbClr val="6E2639"/>
                </a:solidFill>
                <a:latin typeface="Georgia" panose="02040502050405020303" pitchFamily="18" charset="0"/>
                <a:cs typeface="Times New Roman" panose="02020603050405020304" pitchFamily="18" charset="0"/>
              </a:rPr>
              <a:t>UA Little Rock</a:t>
            </a:r>
          </a:p>
          <a:p>
            <a:r>
              <a:rPr lang="en-US" sz="3600" b="1" dirty="0">
                <a:solidFill>
                  <a:srgbClr val="6E2639"/>
                </a:solidFill>
                <a:latin typeface="Georgia" panose="02040502050405020303" pitchFamily="18" charset="0"/>
                <a:cs typeface="Times New Roman" panose="02020603050405020304" pitchFamily="18" charset="0"/>
              </a:rPr>
              <a:t>Master of Arts in Counseling</a:t>
            </a:r>
          </a:p>
        </p:txBody>
      </p:sp>
    </p:spTree>
    <p:extLst>
      <p:ext uri="{BB962C8B-B14F-4D97-AF65-F5344CB8AC3E}">
        <p14:creationId xmlns:p14="http://schemas.microsoft.com/office/powerpoint/2010/main" val="1488120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nodeType="clickEffect">
                                  <p:stCondLst>
                                    <p:cond delay="0"/>
                                  </p:stCondLst>
                                  <p:childTnLst>
                                    <p:set>
                                      <p:cBhvr>
                                        <p:cTn id="21" dur="1" fill="hold">
                                          <p:stCondLst>
                                            <p:cond delay="0"/>
                                          </p:stCondLst>
                                        </p:cTn>
                                        <p:tgtEl>
                                          <p:spTgt spid="9">
                                            <p:txEl>
                                              <p:pRg st="1" end="1"/>
                                            </p:txEl>
                                          </p:spTgt>
                                        </p:tgtEl>
                                        <p:attrNameLst>
                                          <p:attrName>style.visibility</p:attrName>
                                        </p:attrNameLst>
                                      </p:cBhvr>
                                      <p:to>
                                        <p:strVal val="visible"/>
                                      </p:to>
                                    </p:set>
                                    <p:anim calcmode="lin" valueType="num">
                                      <p:cBhvr>
                                        <p:cTn id="22" dur="1000" fill="hold"/>
                                        <p:tgtEl>
                                          <p:spTgt spid="9">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9">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9">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9">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nodeType="clickEffect">
                                  <p:stCondLst>
                                    <p:cond delay="0"/>
                                  </p:stCondLst>
                                  <p:childTnLst>
                                    <p:set>
                                      <p:cBhvr>
                                        <p:cTn id="29" dur="1" fill="hold">
                                          <p:stCondLst>
                                            <p:cond delay="0"/>
                                          </p:stCondLst>
                                        </p:cTn>
                                        <p:tgtEl>
                                          <p:spTgt spid="9">
                                            <p:txEl>
                                              <p:pRg st="2" end="2"/>
                                            </p:txEl>
                                          </p:spTgt>
                                        </p:tgtEl>
                                        <p:attrNameLst>
                                          <p:attrName>style.visibility</p:attrName>
                                        </p:attrNameLst>
                                      </p:cBhvr>
                                      <p:to>
                                        <p:strVal val="visible"/>
                                      </p:to>
                                    </p:set>
                                    <p:anim calcmode="lin" valueType="num">
                                      <p:cBhvr>
                                        <p:cTn id="30" dur="1000" fill="hold"/>
                                        <p:tgtEl>
                                          <p:spTgt spid="9">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9">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9">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650"/>
            <a:ext cx="12192000" cy="1037874"/>
          </a:xfrm>
        </p:spPr>
        <p:txBody>
          <a:bodyPr/>
          <a:lstStyle/>
          <a:p>
            <a:pPr algn="ctr"/>
            <a:r>
              <a:rPr lang="en-US" b="1" dirty="0">
                <a:solidFill>
                  <a:srgbClr val="6E2639"/>
                </a:solidFill>
                <a:latin typeface="Georgia" panose="02040502050405020303" pitchFamily="18" charset="0"/>
                <a:cs typeface="Times New Roman" panose="02020603050405020304" pitchFamily="18" charset="0"/>
              </a:rPr>
              <a:t>Key Roles (cont.)</a:t>
            </a:r>
          </a:p>
        </p:txBody>
      </p:sp>
      <p:sp>
        <p:nvSpPr>
          <p:cNvPr id="3" name="Content Placeholder 2"/>
          <p:cNvSpPr>
            <a:spLocks noGrp="1"/>
          </p:cNvSpPr>
          <p:nvPr>
            <p:ph idx="4294967295"/>
          </p:nvPr>
        </p:nvSpPr>
        <p:spPr>
          <a:xfrm>
            <a:off x="361950" y="1693437"/>
            <a:ext cx="11468100" cy="4755479"/>
          </a:xfrm>
        </p:spPr>
        <p:txBody>
          <a:bodyPr>
            <a:normAutofit/>
          </a:bodyPr>
          <a:lstStyle/>
          <a:p>
            <a:pPr marL="0" indent="0">
              <a:buNone/>
            </a:pPr>
            <a:r>
              <a:rPr lang="en-US" sz="3600" b="1" dirty="0">
                <a:solidFill>
                  <a:srgbClr val="6E2639"/>
                </a:solidFill>
                <a:latin typeface="Georgia" panose="02040502050405020303" pitchFamily="18" charset="0"/>
                <a:cs typeface="Times New Roman" panose="02020603050405020304" pitchFamily="18" charset="0"/>
              </a:rPr>
              <a:t>Practicum/Internship Student</a:t>
            </a:r>
          </a:p>
          <a:p>
            <a:r>
              <a:rPr lang="en-US" sz="3200" dirty="0">
                <a:solidFill>
                  <a:srgbClr val="6E2639"/>
                </a:solidFill>
                <a:latin typeface="Georgia" panose="02040502050405020303" pitchFamily="18" charset="0"/>
                <a:cs typeface="Times New Roman" panose="02020603050405020304" pitchFamily="18" charset="0"/>
              </a:rPr>
              <a:t>Submits weekly logs, assignments and other documentation </a:t>
            </a:r>
          </a:p>
          <a:p>
            <a:r>
              <a:rPr lang="en-US" sz="3200" dirty="0">
                <a:solidFill>
                  <a:srgbClr val="6E2639"/>
                </a:solidFill>
                <a:latin typeface="Georgia" panose="02040502050405020303" pitchFamily="18" charset="0"/>
                <a:cs typeface="Times New Roman" panose="02020603050405020304" pitchFamily="18" charset="0"/>
              </a:rPr>
              <a:t>Participates in weekly individual and group supervision sessions</a:t>
            </a:r>
          </a:p>
          <a:p>
            <a:r>
              <a:rPr lang="en-US" sz="3200" dirty="0">
                <a:solidFill>
                  <a:srgbClr val="6E2639"/>
                </a:solidFill>
                <a:latin typeface="Georgia" panose="02040502050405020303" pitchFamily="18" charset="0"/>
                <a:cs typeface="Times New Roman" panose="02020603050405020304" pitchFamily="18" charset="0"/>
              </a:rPr>
              <a:t>Participates in class discussions, site meetings and supervision</a:t>
            </a:r>
          </a:p>
          <a:p>
            <a:r>
              <a:rPr lang="en-US" sz="3200" dirty="0">
                <a:solidFill>
                  <a:srgbClr val="6E2639"/>
                </a:solidFill>
                <a:latin typeface="Georgia" panose="02040502050405020303" pitchFamily="18" charset="0"/>
                <a:cs typeface="Times New Roman" panose="02020603050405020304" pitchFamily="18" charset="0"/>
              </a:rPr>
              <a:t>Exhibits professional skills and characteristics</a:t>
            </a:r>
          </a:p>
          <a:p>
            <a:r>
              <a:rPr lang="en-US" sz="3200" dirty="0">
                <a:solidFill>
                  <a:srgbClr val="6E2639"/>
                </a:solidFill>
                <a:latin typeface="Georgia" panose="02040502050405020303" pitchFamily="18" charset="0"/>
                <a:cs typeface="Times New Roman" panose="02020603050405020304" pitchFamily="18" charset="0"/>
              </a:rPr>
              <a:t>Participates in the self and site evaluation process</a:t>
            </a:r>
          </a:p>
          <a:p>
            <a:endParaRPr lang="en-US" sz="3600" dirty="0">
              <a:solidFill>
                <a:srgbClr val="6E2639"/>
              </a:solidFill>
              <a:latin typeface="Times New Roman" panose="02020603050405020304" pitchFamily="18" charset="0"/>
              <a:cs typeface="Times New Roman" panose="02020603050405020304" pitchFamily="18" charset="0"/>
            </a:endParaRPr>
          </a:p>
          <a:p>
            <a:pPr marL="0" indent="0">
              <a:buNone/>
            </a:pPr>
            <a:endParaRPr lang="en-US" sz="3600" dirty="0">
              <a:solidFill>
                <a:srgbClr val="6E2639"/>
              </a:solidFill>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7E23395B-7306-4184-842A-F5DD15EF59B7}"/>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A731977-BA9C-4C3C-B782-E0436E16DB86}"/>
              </a:ext>
            </a:extLst>
          </p:cNvPr>
          <p:cNvSpPr/>
          <p:nvPr/>
        </p:nvSpPr>
        <p:spPr>
          <a:xfrm>
            <a:off x="6096000" y="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887EA67-BC5F-449A-B972-8E8DB47651B6}"/>
              </a:ext>
            </a:extLst>
          </p:cNvPr>
          <p:cNvSpPr/>
          <p:nvPr/>
        </p:nvSpPr>
        <p:spPr>
          <a:xfrm>
            <a:off x="0" y="6448916"/>
            <a:ext cx="12192000" cy="409084"/>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7663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2000"/>
                                        <p:tgtEl>
                                          <p:spTgt spid="3">
                                            <p:txEl>
                                              <p:pRg st="0" end="0"/>
                                            </p:txEl>
                                          </p:spTgt>
                                        </p:tgtEl>
                                      </p:cBhvr>
                                    </p:animEffect>
                                  </p:childTnLst>
                                </p:cTn>
                              </p:par>
                            </p:childTnLst>
                          </p:cTn>
                        </p:par>
                        <p:par>
                          <p:cTn id="9" fill="hold">
                            <p:stCondLst>
                              <p:cond delay="2000"/>
                            </p:stCondLst>
                            <p:childTnLst>
                              <p:par>
                                <p:cTn id="10" presetID="12" presetClass="entr" presetSubtype="2" fill="hold" nodeType="afterEffect">
                                  <p:stCondLst>
                                    <p:cond delay="10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3" dur="2000"/>
                                        <p:tgtEl>
                                          <p:spTgt spid="3">
                                            <p:txEl>
                                              <p:pRg st="1" end="1"/>
                                            </p:txEl>
                                          </p:spTgt>
                                        </p:tgtEl>
                                      </p:cBhvr>
                                    </p:animEffect>
                                  </p:childTnLst>
                                </p:cTn>
                              </p:par>
                            </p:childTnLst>
                          </p:cTn>
                        </p:par>
                        <p:par>
                          <p:cTn id="14" fill="hold">
                            <p:stCondLst>
                              <p:cond delay="5000"/>
                            </p:stCondLst>
                            <p:childTnLst>
                              <p:par>
                                <p:cTn id="15" presetID="12" presetClass="entr" presetSubtype="2" fill="hold" nodeType="afterEffect">
                                  <p:stCondLst>
                                    <p:cond delay="10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8" dur="2000"/>
                                        <p:tgtEl>
                                          <p:spTgt spid="3">
                                            <p:txEl>
                                              <p:pRg st="2" end="2"/>
                                            </p:txEl>
                                          </p:spTgt>
                                        </p:tgtEl>
                                      </p:cBhvr>
                                    </p:animEffect>
                                  </p:childTnLst>
                                </p:cTn>
                              </p:par>
                            </p:childTnLst>
                          </p:cTn>
                        </p:par>
                        <p:par>
                          <p:cTn id="19" fill="hold">
                            <p:stCondLst>
                              <p:cond delay="8000"/>
                            </p:stCondLst>
                            <p:childTnLst>
                              <p:par>
                                <p:cTn id="20" presetID="12" presetClass="entr" presetSubtype="2" fill="hold" nodeType="afterEffect">
                                  <p:stCondLst>
                                    <p:cond delay="10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3" dur="2000"/>
                                        <p:tgtEl>
                                          <p:spTgt spid="3">
                                            <p:txEl>
                                              <p:pRg st="3" end="3"/>
                                            </p:txEl>
                                          </p:spTgt>
                                        </p:tgtEl>
                                      </p:cBhvr>
                                    </p:animEffect>
                                  </p:childTnLst>
                                </p:cTn>
                              </p:par>
                            </p:childTnLst>
                          </p:cTn>
                        </p:par>
                        <p:par>
                          <p:cTn id="24" fill="hold">
                            <p:stCondLst>
                              <p:cond delay="11000"/>
                            </p:stCondLst>
                            <p:childTnLst>
                              <p:par>
                                <p:cTn id="25" presetID="12" presetClass="entr" presetSubtype="2" fill="hold" nodeType="afterEffect">
                                  <p:stCondLst>
                                    <p:cond delay="100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2000"/>
                                        <p:tgtEl>
                                          <p:spTgt spid="3">
                                            <p:txEl>
                                              <p:pRg st="4" end="4"/>
                                            </p:txEl>
                                          </p:spTgt>
                                        </p:tgtEl>
                                        <p:attrNameLst>
                                          <p:attrName>ppt_x</p:attrName>
                                        </p:attrNameLst>
                                      </p:cBhvr>
                                      <p:tavLst>
                                        <p:tav tm="0">
                                          <p:val>
                                            <p:strVal val="#ppt_x+#ppt_w*1.125000"/>
                                          </p:val>
                                        </p:tav>
                                        <p:tav tm="100000">
                                          <p:val>
                                            <p:strVal val="#ppt_x"/>
                                          </p:val>
                                        </p:tav>
                                      </p:tavLst>
                                    </p:anim>
                                    <p:animEffect transition="in" filter="wipe(left)">
                                      <p:cBhvr>
                                        <p:cTn id="28" dur="2000"/>
                                        <p:tgtEl>
                                          <p:spTgt spid="3">
                                            <p:txEl>
                                              <p:pRg st="4" end="4"/>
                                            </p:txEl>
                                          </p:spTgt>
                                        </p:tgtEl>
                                      </p:cBhvr>
                                    </p:animEffect>
                                  </p:childTnLst>
                                </p:cTn>
                              </p:par>
                            </p:childTnLst>
                          </p:cTn>
                        </p:par>
                        <p:par>
                          <p:cTn id="29" fill="hold">
                            <p:stCondLst>
                              <p:cond delay="14000"/>
                            </p:stCondLst>
                            <p:childTnLst>
                              <p:par>
                                <p:cTn id="30" presetID="12" presetClass="entr" presetSubtype="2" fill="hold" nodeType="afterEffect">
                                  <p:stCondLst>
                                    <p:cond delay="100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2000"/>
                                        <p:tgtEl>
                                          <p:spTgt spid="3">
                                            <p:txEl>
                                              <p:pRg st="5" end="5"/>
                                            </p:txEl>
                                          </p:spTgt>
                                        </p:tgtEl>
                                        <p:attrNameLst>
                                          <p:attrName>ppt_x</p:attrName>
                                        </p:attrNameLst>
                                      </p:cBhvr>
                                      <p:tavLst>
                                        <p:tav tm="0">
                                          <p:val>
                                            <p:strVal val="#ppt_x+#ppt_w*1.125000"/>
                                          </p:val>
                                        </p:tav>
                                        <p:tav tm="100000">
                                          <p:val>
                                            <p:strVal val="#ppt_x"/>
                                          </p:val>
                                        </p:tav>
                                      </p:tavLst>
                                    </p:anim>
                                    <p:animEffect transition="in" filter="wipe(left)">
                                      <p:cBhvr>
                                        <p:cTn id="33"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650"/>
            <a:ext cx="12192000" cy="1037874"/>
          </a:xfrm>
        </p:spPr>
        <p:txBody>
          <a:bodyPr/>
          <a:lstStyle/>
          <a:p>
            <a:pPr algn="ctr"/>
            <a:r>
              <a:rPr lang="en-US" b="1" dirty="0">
                <a:solidFill>
                  <a:srgbClr val="6E2639"/>
                </a:solidFill>
                <a:latin typeface="Georgia" panose="02040502050405020303" pitchFamily="18" charset="0"/>
                <a:cs typeface="Times New Roman" panose="02020603050405020304" pitchFamily="18" charset="0"/>
              </a:rPr>
              <a:t>Technology</a:t>
            </a:r>
          </a:p>
        </p:txBody>
      </p:sp>
      <p:sp>
        <p:nvSpPr>
          <p:cNvPr id="3" name="Content Placeholder 2"/>
          <p:cNvSpPr>
            <a:spLocks noGrp="1"/>
          </p:cNvSpPr>
          <p:nvPr>
            <p:ph idx="4294967295"/>
          </p:nvPr>
        </p:nvSpPr>
        <p:spPr>
          <a:xfrm>
            <a:off x="558800" y="1439437"/>
            <a:ext cx="10693400" cy="4755479"/>
          </a:xfrm>
        </p:spPr>
        <p:txBody>
          <a:bodyPr>
            <a:normAutofit/>
          </a:bodyPr>
          <a:lstStyle/>
          <a:p>
            <a:r>
              <a:rPr lang="en-US" sz="3600" dirty="0">
                <a:solidFill>
                  <a:srgbClr val="660033"/>
                </a:solidFill>
                <a:latin typeface="Times New Roman" panose="02020603050405020304" pitchFamily="18" charset="0"/>
                <a:cs typeface="Times New Roman" panose="02020603050405020304" pitchFamily="18" charset="0"/>
              </a:rPr>
              <a:t>Either Windows or Apple works fine</a:t>
            </a:r>
          </a:p>
          <a:p>
            <a:r>
              <a:rPr lang="en-US" sz="3600" dirty="0">
                <a:solidFill>
                  <a:srgbClr val="660033"/>
                </a:solidFill>
                <a:latin typeface="Times New Roman" panose="02020603050405020304" pitchFamily="18" charset="0"/>
                <a:cs typeface="Times New Roman" panose="02020603050405020304" pitchFamily="18" charset="0"/>
              </a:rPr>
              <a:t>Adequate Internet Service in order to:</a:t>
            </a:r>
          </a:p>
          <a:p>
            <a:pPr lvl="1">
              <a:buFont typeface="Courier New" panose="02070309020205020404" pitchFamily="49" charset="0"/>
              <a:buChar char="o"/>
            </a:pPr>
            <a:r>
              <a:rPr lang="en-US" sz="3200" dirty="0">
                <a:solidFill>
                  <a:srgbClr val="660033"/>
                </a:solidFill>
                <a:latin typeface="Times New Roman" panose="02020603050405020304" pitchFamily="18" charset="0"/>
                <a:cs typeface="Times New Roman" panose="02020603050405020304" pitchFamily="18" charset="0"/>
              </a:rPr>
              <a:t>Record and play counseling sessions</a:t>
            </a:r>
          </a:p>
          <a:p>
            <a:pPr lvl="1">
              <a:buFont typeface="Courier New" panose="02070309020205020404" pitchFamily="49" charset="0"/>
              <a:buChar char="o"/>
            </a:pPr>
            <a:r>
              <a:rPr lang="en-US" sz="3200" dirty="0">
                <a:solidFill>
                  <a:srgbClr val="660033"/>
                </a:solidFill>
                <a:latin typeface="Times New Roman" panose="02020603050405020304" pitchFamily="18" charset="0"/>
                <a:cs typeface="Times New Roman" panose="02020603050405020304" pitchFamily="18" charset="0"/>
              </a:rPr>
              <a:t>Participate in individual and group supervision sessions</a:t>
            </a:r>
          </a:p>
          <a:p>
            <a:pPr lvl="1">
              <a:buFont typeface="Courier New" panose="02070309020205020404" pitchFamily="49" charset="0"/>
              <a:buChar char="o"/>
            </a:pPr>
            <a:r>
              <a:rPr lang="en-US" sz="3200" dirty="0">
                <a:solidFill>
                  <a:srgbClr val="660033"/>
                </a:solidFill>
                <a:latin typeface="Times New Roman" panose="02020603050405020304" pitchFamily="18" charset="0"/>
                <a:cs typeface="Times New Roman" panose="02020603050405020304" pitchFamily="18" charset="0"/>
              </a:rPr>
              <a:t>Access and use material from You tube or other websites</a:t>
            </a:r>
          </a:p>
          <a:p>
            <a:r>
              <a:rPr lang="en-US" sz="3600" dirty="0">
                <a:solidFill>
                  <a:srgbClr val="660033"/>
                </a:solidFill>
                <a:latin typeface="Times New Roman" panose="02020603050405020304" pitchFamily="18" charset="0"/>
                <a:cs typeface="Times New Roman" panose="02020603050405020304" pitchFamily="18" charset="0"/>
              </a:rPr>
              <a:t>Webcam and Microphone</a:t>
            </a:r>
          </a:p>
          <a:p>
            <a:r>
              <a:rPr lang="en-US" sz="3600" dirty="0">
                <a:solidFill>
                  <a:srgbClr val="660033"/>
                </a:solidFill>
                <a:latin typeface="Times New Roman" panose="02020603050405020304" pitchFamily="18" charset="0"/>
                <a:cs typeface="Times New Roman" panose="02020603050405020304" pitchFamily="18" charset="0"/>
              </a:rPr>
              <a:t>Microsoft Office 365 </a:t>
            </a:r>
            <a:r>
              <a:rPr lang="en-US" sz="3200" dirty="0">
                <a:solidFill>
                  <a:srgbClr val="660033"/>
                </a:solidFill>
                <a:latin typeface="Times New Roman" panose="02020603050405020304" pitchFamily="18" charset="0"/>
                <a:cs typeface="Times New Roman" panose="02020603050405020304" pitchFamily="18" charset="0"/>
                <a:hlinkClick r:id="rId2"/>
              </a:rPr>
              <a:t>http://ualr.edu/itservices/applications/software/</a:t>
            </a:r>
            <a:endParaRPr lang="en-US" sz="3200" dirty="0">
              <a:solidFill>
                <a:srgbClr val="660033"/>
              </a:solidFill>
              <a:latin typeface="Times New Roman" panose="02020603050405020304" pitchFamily="18" charset="0"/>
              <a:cs typeface="Times New Roman" panose="02020603050405020304" pitchFamily="18" charset="0"/>
            </a:endParaRPr>
          </a:p>
          <a:p>
            <a:endParaRPr lang="en-US" sz="3600" dirty="0">
              <a:solidFill>
                <a:srgbClr val="660033"/>
              </a:solidFill>
              <a:latin typeface="Times New Roman" panose="02020603050405020304" pitchFamily="18" charset="0"/>
              <a:cs typeface="Times New Roman" panose="02020603050405020304" pitchFamily="18" charset="0"/>
            </a:endParaRPr>
          </a:p>
          <a:p>
            <a:pPr marL="0" indent="0">
              <a:buNone/>
            </a:pPr>
            <a:endParaRPr lang="en-US" sz="3600" dirty="0">
              <a:solidFill>
                <a:srgbClr val="660033"/>
              </a:solidFill>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EDFDD1A3-FD4E-4E7D-B04F-C786857F9240}"/>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966392EB-C601-4ED0-8212-B5345984712A}"/>
              </a:ext>
            </a:extLst>
          </p:cNvPr>
          <p:cNvSpPr/>
          <p:nvPr/>
        </p:nvSpPr>
        <p:spPr>
          <a:xfrm>
            <a:off x="6096000" y="-2043"/>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B58CFD5-F58F-43F8-9458-5CC5586FDBCC}"/>
              </a:ext>
            </a:extLst>
          </p:cNvPr>
          <p:cNvSpPr/>
          <p:nvPr/>
        </p:nvSpPr>
        <p:spPr>
          <a:xfrm>
            <a:off x="0" y="6426926"/>
            <a:ext cx="12192000" cy="431074"/>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10912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2000"/>
                                        <p:tgtEl>
                                          <p:spTgt spid="3">
                                            <p:txEl>
                                              <p:pRg st="0" end="0"/>
                                            </p:txEl>
                                          </p:spTgt>
                                        </p:tgtEl>
                                      </p:cBhvr>
                                    </p:animEffect>
                                  </p:childTnLst>
                                </p:cTn>
                              </p:par>
                            </p:childTnLst>
                          </p:cTn>
                        </p:par>
                        <p:par>
                          <p:cTn id="9" fill="hold">
                            <p:stCondLst>
                              <p:cond delay="3000"/>
                            </p:stCondLst>
                            <p:childTnLst>
                              <p:par>
                                <p:cTn id="10" presetID="12" presetClass="entr" presetSubtype="4" fill="hold" nodeType="afterEffect">
                                  <p:stCondLst>
                                    <p:cond delay="10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3" dur="2000"/>
                                        <p:tgtEl>
                                          <p:spTgt spid="3">
                                            <p:txEl>
                                              <p:pRg st="1" end="1"/>
                                            </p:txEl>
                                          </p:spTgt>
                                        </p:tgtEl>
                                      </p:cBhvr>
                                    </p:animEffect>
                                  </p:childTnLst>
                                </p:cTn>
                              </p:par>
                            </p:childTnLst>
                          </p:cTn>
                        </p:par>
                        <p:par>
                          <p:cTn id="14" fill="hold">
                            <p:stCondLst>
                              <p:cond delay="6000"/>
                            </p:stCondLst>
                            <p:childTnLst>
                              <p:par>
                                <p:cTn id="15" presetID="12" presetClass="entr" presetSubtype="4" fill="hold" nodeType="afterEffect">
                                  <p:stCondLst>
                                    <p:cond delay="10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8" dur="2000"/>
                                        <p:tgtEl>
                                          <p:spTgt spid="3">
                                            <p:txEl>
                                              <p:pRg st="2" end="2"/>
                                            </p:txEl>
                                          </p:spTgt>
                                        </p:tgtEl>
                                      </p:cBhvr>
                                    </p:animEffect>
                                  </p:childTnLst>
                                </p:cTn>
                              </p:par>
                            </p:childTnLst>
                          </p:cTn>
                        </p:par>
                        <p:par>
                          <p:cTn id="19" fill="hold">
                            <p:stCondLst>
                              <p:cond delay="9000"/>
                            </p:stCondLst>
                            <p:childTnLst>
                              <p:par>
                                <p:cTn id="20" presetID="12" presetClass="entr" presetSubtype="4" fill="hold" nodeType="afterEffect">
                                  <p:stCondLst>
                                    <p:cond delay="10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20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3" dur="2000"/>
                                        <p:tgtEl>
                                          <p:spTgt spid="3">
                                            <p:txEl>
                                              <p:pRg st="3" end="3"/>
                                            </p:txEl>
                                          </p:spTgt>
                                        </p:tgtEl>
                                      </p:cBhvr>
                                    </p:animEffect>
                                  </p:childTnLst>
                                </p:cTn>
                              </p:par>
                            </p:childTnLst>
                          </p:cTn>
                        </p:par>
                        <p:par>
                          <p:cTn id="24" fill="hold">
                            <p:stCondLst>
                              <p:cond delay="12000"/>
                            </p:stCondLst>
                            <p:childTnLst>
                              <p:par>
                                <p:cTn id="25" presetID="12" presetClass="entr" presetSubtype="4" fill="hold" nodeType="afterEffect">
                                  <p:stCondLst>
                                    <p:cond delay="100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20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28" dur="2000"/>
                                        <p:tgtEl>
                                          <p:spTgt spid="3">
                                            <p:txEl>
                                              <p:pRg st="4" end="4"/>
                                            </p:txEl>
                                          </p:spTgt>
                                        </p:tgtEl>
                                      </p:cBhvr>
                                    </p:animEffect>
                                  </p:childTnLst>
                                </p:cTn>
                              </p:par>
                            </p:childTnLst>
                          </p:cTn>
                        </p:par>
                        <p:par>
                          <p:cTn id="29" fill="hold">
                            <p:stCondLst>
                              <p:cond delay="15000"/>
                            </p:stCondLst>
                            <p:childTnLst>
                              <p:par>
                                <p:cTn id="30" presetID="12" presetClass="entr" presetSubtype="4" fill="hold" nodeType="afterEffect">
                                  <p:stCondLst>
                                    <p:cond delay="100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20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3" dur="2000"/>
                                        <p:tgtEl>
                                          <p:spTgt spid="3">
                                            <p:txEl>
                                              <p:pRg st="5" end="5"/>
                                            </p:txEl>
                                          </p:spTgt>
                                        </p:tgtEl>
                                      </p:cBhvr>
                                    </p:animEffect>
                                  </p:childTnLst>
                                </p:cTn>
                              </p:par>
                            </p:childTnLst>
                          </p:cTn>
                        </p:par>
                        <p:par>
                          <p:cTn id="34" fill="hold">
                            <p:stCondLst>
                              <p:cond delay="18000"/>
                            </p:stCondLst>
                            <p:childTnLst>
                              <p:par>
                                <p:cTn id="35" presetID="12" presetClass="entr" presetSubtype="4" fill="hold" nodeType="afterEffect">
                                  <p:stCondLst>
                                    <p:cond delay="100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20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38"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Title 1"/>
          <p:cNvSpPr>
            <a:spLocks noGrp="1"/>
          </p:cNvSpPr>
          <p:nvPr>
            <p:ph type="title"/>
          </p:nvPr>
        </p:nvSpPr>
        <p:spPr>
          <a:xfrm>
            <a:off x="412750" y="18255"/>
            <a:ext cx="11366500" cy="1325563"/>
          </a:xfrm>
        </p:spPr>
        <p:txBody>
          <a:bodyPr/>
          <a:lstStyle/>
          <a:p>
            <a:pPr algn="ctr"/>
            <a:r>
              <a:rPr lang="en-US" altLang="en-US" b="1" dirty="0">
                <a:solidFill>
                  <a:srgbClr val="6E2639"/>
                </a:solidFill>
                <a:latin typeface="Georgia" panose="02040502050405020303" pitchFamily="18" charset="0"/>
              </a:rPr>
              <a:t>POLICIES AND OTHER RESOURCES</a:t>
            </a:r>
          </a:p>
        </p:txBody>
      </p:sp>
      <p:sp>
        <p:nvSpPr>
          <p:cNvPr id="9219" name="Content Placeholder 2"/>
          <p:cNvSpPr>
            <a:spLocks noGrp="1"/>
          </p:cNvSpPr>
          <p:nvPr>
            <p:ph idx="4294967295"/>
          </p:nvPr>
        </p:nvSpPr>
        <p:spPr>
          <a:xfrm>
            <a:off x="1403531" y="1537719"/>
            <a:ext cx="9912169" cy="3554982"/>
          </a:xfrm>
        </p:spPr>
        <p:txBody>
          <a:bodyPr>
            <a:noAutofit/>
          </a:bodyPr>
          <a:lstStyle/>
          <a:p>
            <a:pPr lvl="0">
              <a:spcBef>
                <a:spcPts val="0"/>
              </a:spcBef>
              <a:buClr>
                <a:srgbClr val="6C2008"/>
              </a:buClr>
              <a:buSzPts val="2800"/>
            </a:pPr>
            <a:r>
              <a:rPr lang="en-US" sz="3200" dirty="0">
                <a:solidFill>
                  <a:srgbClr val="6C2008"/>
                </a:solidFill>
                <a:latin typeface="Georgia" panose="02040502050405020303" pitchFamily="18" charset="0"/>
                <a:ea typeface="Times New Roman"/>
                <a:cs typeface="Times New Roman"/>
                <a:sym typeface="Times New Roman"/>
                <a:hlinkClick r:id="rId2" action="ppaction://hlinkfile"/>
              </a:rPr>
              <a:t>Counseling Website and Handbook</a:t>
            </a:r>
            <a:endParaRPr lang="en-US" sz="3200" dirty="0">
              <a:latin typeface="Georgia" panose="02040502050405020303" pitchFamily="18" charset="0"/>
            </a:endParaRPr>
          </a:p>
          <a:p>
            <a:pPr lvl="0">
              <a:buClr>
                <a:srgbClr val="6C2008"/>
              </a:buClr>
              <a:buSzPts val="2800"/>
            </a:pPr>
            <a:r>
              <a:rPr lang="en-US" sz="3200" dirty="0">
                <a:solidFill>
                  <a:srgbClr val="6C2008"/>
                </a:solidFill>
                <a:latin typeface="Georgia" panose="02040502050405020303" pitchFamily="18" charset="0"/>
                <a:ea typeface="Times New Roman"/>
                <a:cs typeface="Times New Roman"/>
                <a:sym typeface="Times New Roman"/>
                <a:hlinkClick r:id="rId3"/>
              </a:rPr>
              <a:t>UA Little Rock Student Handbook</a:t>
            </a:r>
            <a:endParaRPr lang="en-US" sz="3200" dirty="0">
              <a:latin typeface="Georgia" panose="02040502050405020303" pitchFamily="18" charset="0"/>
            </a:endParaRPr>
          </a:p>
          <a:p>
            <a:pPr lvl="0">
              <a:buClr>
                <a:srgbClr val="6C2008"/>
              </a:buClr>
              <a:buSzPts val="2800"/>
            </a:pPr>
            <a:r>
              <a:rPr lang="en-US" sz="3200" dirty="0">
                <a:solidFill>
                  <a:srgbClr val="6C2008"/>
                </a:solidFill>
                <a:latin typeface="Georgia" panose="02040502050405020303" pitchFamily="18" charset="0"/>
                <a:ea typeface="Times New Roman"/>
                <a:cs typeface="Times New Roman"/>
                <a:sym typeface="Times New Roman"/>
                <a:hlinkClick r:id="rId4"/>
              </a:rPr>
              <a:t>Graduate School Catalog</a:t>
            </a:r>
            <a:endParaRPr lang="en-US" sz="3200" dirty="0">
              <a:latin typeface="Georgia" panose="02040502050405020303" pitchFamily="18" charset="0"/>
            </a:endParaRPr>
          </a:p>
          <a:p>
            <a:pPr lvl="0">
              <a:buClr>
                <a:srgbClr val="6C2008"/>
              </a:buClr>
              <a:buSzPts val="2800"/>
            </a:pPr>
            <a:r>
              <a:rPr lang="en-US" sz="3200" dirty="0">
                <a:solidFill>
                  <a:srgbClr val="6C2008"/>
                </a:solidFill>
                <a:latin typeface="Georgia" panose="02040502050405020303" pitchFamily="18" charset="0"/>
                <a:ea typeface="Times New Roman"/>
                <a:cs typeface="Times New Roman"/>
                <a:sym typeface="Times New Roman"/>
                <a:hlinkClick r:id="rId5"/>
              </a:rPr>
              <a:t>Graduate Student Handbook</a:t>
            </a:r>
            <a:endParaRPr lang="en-US" sz="3200" dirty="0">
              <a:latin typeface="Georgia" panose="02040502050405020303" pitchFamily="18" charset="0"/>
            </a:endParaRPr>
          </a:p>
          <a:p>
            <a:pPr lvl="0">
              <a:buClr>
                <a:srgbClr val="6C2008"/>
              </a:buClr>
              <a:buSzPts val="2800"/>
            </a:pPr>
            <a:r>
              <a:rPr lang="en-US" sz="3200" b="1" dirty="0">
                <a:solidFill>
                  <a:srgbClr val="6E2639"/>
                </a:solidFill>
                <a:latin typeface="Georgia" panose="02040502050405020303" pitchFamily="18" charset="0"/>
                <a:ea typeface="Times New Roman"/>
                <a:cs typeface="Times New Roman"/>
                <a:sym typeface="Times New Roman"/>
              </a:rPr>
              <a:t>Blackboard</a:t>
            </a:r>
            <a:endParaRPr lang="en-US" sz="3200" b="1" dirty="0">
              <a:solidFill>
                <a:srgbClr val="6E2639"/>
              </a:solidFill>
              <a:latin typeface="Georgia" panose="02040502050405020303" pitchFamily="18" charset="0"/>
            </a:endParaRPr>
          </a:p>
          <a:p>
            <a:pPr marL="457200" lvl="1" indent="0">
              <a:buClr>
                <a:srgbClr val="6C2008"/>
              </a:buClr>
              <a:buSzPts val="2800"/>
              <a:buNone/>
            </a:pPr>
            <a:r>
              <a:rPr lang="en-US" sz="3200" u="sng" dirty="0">
                <a:solidFill>
                  <a:srgbClr val="6C2008"/>
                </a:solidFill>
                <a:latin typeface="Georgia" panose="02040502050405020303" pitchFamily="18" charset="0"/>
                <a:ea typeface="Times New Roman"/>
                <a:cs typeface="Times New Roman"/>
                <a:sym typeface="Times New Roman"/>
                <a:hlinkClick r:id="rId6" action="ppaction://hlinkfile"/>
              </a:rPr>
              <a:t>blackboard.ualr.edu/</a:t>
            </a:r>
            <a:r>
              <a:rPr lang="en-US" sz="3200" u="sng" dirty="0">
                <a:solidFill>
                  <a:srgbClr val="6C2008"/>
                </a:solidFill>
                <a:latin typeface="Georgia" panose="02040502050405020303" pitchFamily="18" charset="0"/>
                <a:ea typeface="Times New Roman"/>
                <a:cs typeface="Times New Roman"/>
                <a:sym typeface="Times New Roman"/>
              </a:rPr>
              <a:t>  </a:t>
            </a:r>
            <a:endParaRPr lang="en-US" sz="3200" dirty="0">
              <a:solidFill>
                <a:srgbClr val="6C2008"/>
              </a:solidFill>
              <a:latin typeface="Georgia" panose="02040502050405020303" pitchFamily="18" charset="0"/>
              <a:ea typeface="Times New Roman"/>
              <a:cs typeface="Times New Roman"/>
              <a:sym typeface="Times New Roman"/>
            </a:endParaRPr>
          </a:p>
          <a:p>
            <a:pPr marL="0" indent="0">
              <a:buNone/>
            </a:pPr>
            <a:endParaRPr lang="en-US" altLang="en-US" sz="3200" dirty="0">
              <a:solidFill>
                <a:srgbClr val="6C2008"/>
              </a:solidFill>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03D9DFF3-83A1-4851-B5F9-AB6051632F29}"/>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805CB70-C82B-4BAB-BE32-E9CB5850BEC5}"/>
              </a:ext>
            </a:extLst>
          </p:cNvPr>
          <p:cNvSpPr/>
          <p:nvPr/>
        </p:nvSpPr>
        <p:spPr>
          <a:xfrm>
            <a:off x="6096000" y="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B155291-F261-4A1C-B678-CB4E70CC238A}"/>
              </a:ext>
            </a:extLst>
          </p:cNvPr>
          <p:cNvSpPr/>
          <p:nvPr/>
        </p:nvSpPr>
        <p:spPr>
          <a:xfrm>
            <a:off x="0" y="6376874"/>
            <a:ext cx="12192000" cy="481126"/>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4918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3000"/>
                                        <p:tgtEl>
                                          <p:spTgt spid="9218"/>
                                        </p:tgtEl>
                                      </p:cBhvr>
                                    </p:animEffect>
                                  </p:childTnLst>
                                </p:cTn>
                              </p:par>
                            </p:childTnLst>
                          </p:cTn>
                        </p:par>
                        <p:par>
                          <p:cTn id="8" fill="hold">
                            <p:stCondLst>
                              <p:cond delay="3000"/>
                            </p:stCondLst>
                            <p:childTnLst>
                              <p:par>
                                <p:cTn id="9" presetID="12" presetClass="entr" presetSubtype="2" fill="hold" nodeType="afterEffect">
                                  <p:stCondLst>
                                    <p:cond delay="1000"/>
                                  </p:stCondLst>
                                  <p:childTnLst>
                                    <p:set>
                                      <p:cBhvr>
                                        <p:cTn id="10" dur="1" fill="hold">
                                          <p:stCondLst>
                                            <p:cond delay="0"/>
                                          </p:stCondLst>
                                        </p:cTn>
                                        <p:tgtEl>
                                          <p:spTgt spid="9219">
                                            <p:txEl>
                                              <p:pRg st="0" end="0"/>
                                            </p:txEl>
                                          </p:spTgt>
                                        </p:tgtEl>
                                        <p:attrNameLst>
                                          <p:attrName>style.visibility</p:attrName>
                                        </p:attrNameLst>
                                      </p:cBhvr>
                                      <p:to>
                                        <p:strVal val="visible"/>
                                      </p:to>
                                    </p:set>
                                    <p:anim calcmode="lin" valueType="num">
                                      <p:cBhvr additive="base">
                                        <p:cTn id="11" dur="2000"/>
                                        <p:tgtEl>
                                          <p:spTgt spid="9219">
                                            <p:txEl>
                                              <p:pRg st="0" end="0"/>
                                            </p:txEl>
                                          </p:spTgt>
                                        </p:tgtEl>
                                        <p:attrNameLst>
                                          <p:attrName>ppt_x</p:attrName>
                                        </p:attrNameLst>
                                      </p:cBhvr>
                                      <p:tavLst>
                                        <p:tav tm="0">
                                          <p:val>
                                            <p:strVal val="#ppt_x+#ppt_w*1.125000"/>
                                          </p:val>
                                        </p:tav>
                                        <p:tav tm="100000">
                                          <p:val>
                                            <p:strVal val="#ppt_x"/>
                                          </p:val>
                                        </p:tav>
                                      </p:tavLst>
                                    </p:anim>
                                    <p:animEffect transition="in" filter="wipe(left)">
                                      <p:cBhvr>
                                        <p:cTn id="12" dur="2000"/>
                                        <p:tgtEl>
                                          <p:spTgt spid="9219">
                                            <p:txEl>
                                              <p:pRg st="0" end="0"/>
                                            </p:txEl>
                                          </p:spTgt>
                                        </p:tgtEl>
                                      </p:cBhvr>
                                    </p:animEffect>
                                  </p:childTnLst>
                                </p:cTn>
                              </p:par>
                            </p:childTnLst>
                          </p:cTn>
                        </p:par>
                        <p:par>
                          <p:cTn id="13" fill="hold">
                            <p:stCondLst>
                              <p:cond delay="6000"/>
                            </p:stCondLst>
                            <p:childTnLst>
                              <p:par>
                                <p:cTn id="14" presetID="12" presetClass="entr" presetSubtype="2" fill="hold" nodeType="afterEffect">
                                  <p:stCondLst>
                                    <p:cond delay="1000"/>
                                  </p:stCondLst>
                                  <p:childTnLst>
                                    <p:set>
                                      <p:cBhvr>
                                        <p:cTn id="15" dur="1" fill="hold">
                                          <p:stCondLst>
                                            <p:cond delay="0"/>
                                          </p:stCondLst>
                                        </p:cTn>
                                        <p:tgtEl>
                                          <p:spTgt spid="9219">
                                            <p:txEl>
                                              <p:pRg st="1" end="1"/>
                                            </p:txEl>
                                          </p:spTgt>
                                        </p:tgtEl>
                                        <p:attrNameLst>
                                          <p:attrName>style.visibility</p:attrName>
                                        </p:attrNameLst>
                                      </p:cBhvr>
                                      <p:to>
                                        <p:strVal val="visible"/>
                                      </p:to>
                                    </p:set>
                                    <p:anim calcmode="lin" valueType="num">
                                      <p:cBhvr additive="base">
                                        <p:cTn id="16" dur="2000"/>
                                        <p:tgtEl>
                                          <p:spTgt spid="9219">
                                            <p:txEl>
                                              <p:pRg st="1" end="1"/>
                                            </p:txEl>
                                          </p:spTgt>
                                        </p:tgtEl>
                                        <p:attrNameLst>
                                          <p:attrName>ppt_x</p:attrName>
                                        </p:attrNameLst>
                                      </p:cBhvr>
                                      <p:tavLst>
                                        <p:tav tm="0">
                                          <p:val>
                                            <p:strVal val="#ppt_x+#ppt_w*1.125000"/>
                                          </p:val>
                                        </p:tav>
                                        <p:tav tm="100000">
                                          <p:val>
                                            <p:strVal val="#ppt_x"/>
                                          </p:val>
                                        </p:tav>
                                      </p:tavLst>
                                    </p:anim>
                                    <p:animEffect transition="in" filter="wipe(left)">
                                      <p:cBhvr>
                                        <p:cTn id="17" dur="2000"/>
                                        <p:tgtEl>
                                          <p:spTgt spid="9219">
                                            <p:txEl>
                                              <p:pRg st="1" end="1"/>
                                            </p:txEl>
                                          </p:spTgt>
                                        </p:tgtEl>
                                      </p:cBhvr>
                                    </p:animEffect>
                                  </p:childTnLst>
                                </p:cTn>
                              </p:par>
                            </p:childTnLst>
                          </p:cTn>
                        </p:par>
                        <p:par>
                          <p:cTn id="18" fill="hold">
                            <p:stCondLst>
                              <p:cond delay="9000"/>
                            </p:stCondLst>
                            <p:childTnLst>
                              <p:par>
                                <p:cTn id="19" presetID="12" presetClass="entr" presetSubtype="2" fill="hold" nodeType="afterEffect">
                                  <p:stCondLst>
                                    <p:cond delay="1000"/>
                                  </p:stCondLst>
                                  <p:childTnLst>
                                    <p:set>
                                      <p:cBhvr>
                                        <p:cTn id="20" dur="1" fill="hold">
                                          <p:stCondLst>
                                            <p:cond delay="0"/>
                                          </p:stCondLst>
                                        </p:cTn>
                                        <p:tgtEl>
                                          <p:spTgt spid="9219">
                                            <p:txEl>
                                              <p:pRg st="2" end="2"/>
                                            </p:txEl>
                                          </p:spTgt>
                                        </p:tgtEl>
                                        <p:attrNameLst>
                                          <p:attrName>style.visibility</p:attrName>
                                        </p:attrNameLst>
                                      </p:cBhvr>
                                      <p:to>
                                        <p:strVal val="visible"/>
                                      </p:to>
                                    </p:set>
                                    <p:anim calcmode="lin" valueType="num">
                                      <p:cBhvr additive="base">
                                        <p:cTn id="21" dur="2000"/>
                                        <p:tgtEl>
                                          <p:spTgt spid="9219">
                                            <p:txEl>
                                              <p:pRg st="2" end="2"/>
                                            </p:txEl>
                                          </p:spTgt>
                                        </p:tgtEl>
                                        <p:attrNameLst>
                                          <p:attrName>ppt_x</p:attrName>
                                        </p:attrNameLst>
                                      </p:cBhvr>
                                      <p:tavLst>
                                        <p:tav tm="0">
                                          <p:val>
                                            <p:strVal val="#ppt_x+#ppt_w*1.125000"/>
                                          </p:val>
                                        </p:tav>
                                        <p:tav tm="100000">
                                          <p:val>
                                            <p:strVal val="#ppt_x"/>
                                          </p:val>
                                        </p:tav>
                                      </p:tavLst>
                                    </p:anim>
                                    <p:animEffect transition="in" filter="wipe(left)">
                                      <p:cBhvr>
                                        <p:cTn id="22" dur="2000"/>
                                        <p:tgtEl>
                                          <p:spTgt spid="9219">
                                            <p:txEl>
                                              <p:pRg st="2" end="2"/>
                                            </p:txEl>
                                          </p:spTgt>
                                        </p:tgtEl>
                                      </p:cBhvr>
                                    </p:animEffect>
                                  </p:childTnLst>
                                </p:cTn>
                              </p:par>
                            </p:childTnLst>
                          </p:cTn>
                        </p:par>
                        <p:par>
                          <p:cTn id="23" fill="hold">
                            <p:stCondLst>
                              <p:cond delay="12000"/>
                            </p:stCondLst>
                            <p:childTnLst>
                              <p:par>
                                <p:cTn id="24" presetID="12" presetClass="entr" presetSubtype="2" fill="hold" nodeType="afterEffect">
                                  <p:stCondLst>
                                    <p:cond delay="1000"/>
                                  </p:stCondLst>
                                  <p:childTnLst>
                                    <p:set>
                                      <p:cBhvr>
                                        <p:cTn id="25" dur="1" fill="hold">
                                          <p:stCondLst>
                                            <p:cond delay="0"/>
                                          </p:stCondLst>
                                        </p:cTn>
                                        <p:tgtEl>
                                          <p:spTgt spid="9219">
                                            <p:txEl>
                                              <p:pRg st="3" end="3"/>
                                            </p:txEl>
                                          </p:spTgt>
                                        </p:tgtEl>
                                        <p:attrNameLst>
                                          <p:attrName>style.visibility</p:attrName>
                                        </p:attrNameLst>
                                      </p:cBhvr>
                                      <p:to>
                                        <p:strVal val="visible"/>
                                      </p:to>
                                    </p:set>
                                    <p:anim calcmode="lin" valueType="num">
                                      <p:cBhvr additive="base">
                                        <p:cTn id="26" dur="2000"/>
                                        <p:tgtEl>
                                          <p:spTgt spid="9219">
                                            <p:txEl>
                                              <p:pRg st="3" end="3"/>
                                            </p:txEl>
                                          </p:spTgt>
                                        </p:tgtEl>
                                        <p:attrNameLst>
                                          <p:attrName>ppt_x</p:attrName>
                                        </p:attrNameLst>
                                      </p:cBhvr>
                                      <p:tavLst>
                                        <p:tav tm="0">
                                          <p:val>
                                            <p:strVal val="#ppt_x+#ppt_w*1.125000"/>
                                          </p:val>
                                        </p:tav>
                                        <p:tav tm="100000">
                                          <p:val>
                                            <p:strVal val="#ppt_x"/>
                                          </p:val>
                                        </p:tav>
                                      </p:tavLst>
                                    </p:anim>
                                    <p:animEffect transition="in" filter="wipe(left)">
                                      <p:cBhvr>
                                        <p:cTn id="27" dur="2000"/>
                                        <p:tgtEl>
                                          <p:spTgt spid="9219">
                                            <p:txEl>
                                              <p:pRg st="3" end="3"/>
                                            </p:txEl>
                                          </p:spTgt>
                                        </p:tgtEl>
                                      </p:cBhvr>
                                    </p:animEffect>
                                  </p:childTnLst>
                                </p:cTn>
                              </p:par>
                            </p:childTnLst>
                          </p:cTn>
                        </p:par>
                        <p:par>
                          <p:cTn id="28" fill="hold">
                            <p:stCondLst>
                              <p:cond delay="15000"/>
                            </p:stCondLst>
                            <p:childTnLst>
                              <p:par>
                                <p:cTn id="29" presetID="12" presetClass="entr" presetSubtype="2" fill="hold" nodeType="afterEffect">
                                  <p:stCondLst>
                                    <p:cond delay="1000"/>
                                  </p:stCondLst>
                                  <p:childTnLst>
                                    <p:set>
                                      <p:cBhvr>
                                        <p:cTn id="30" dur="1" fill="hold">
                                          <p:stCondLst>
                                            <p:cond delay="0"/>
                                          </p:stCondLst>
                                        </p:cTn>
                                        <p:tgtEl>
                                          <p:spTgt spid="9219">
                                            <p:txEl>
                                              <p:pRg st="4" end="4"/>
                                            </p:txEl>
                                          </p:spTgt>
                                        </p:tgtEl>
                                        <p:attrNameLst>
                                          <p:attrName>style.visibility</p:attrName>
                                        </p:attrNameLst>
                                      </p:cBhvr>
                                      <p:to>
                                        <p:strVal val="visible"/>
                                      </p:to>
                                    </p:set>
                                    <p:anim calcmode="lin" valueType="num">
                                      <p:cBhvr additive="base">
                                        <p:cTn id="31" dur="2000"/>
                                        <p:tgtEl>
                                          <p:spTgt spid="9219">
                                            <p:txEl>
                                              <p:pRg st="4" end="4"/>
                                            </p:txEl>
                                          </p:spTgt>
                                        </p:tgtEl>
                                        <p:attrNameLst>
                                          <p:attrName>ppt_x</p:attrName>
                                        </p:attrNameLst>
                                      </p:cBhvr>
                                      <p:tavLst>
                                        <p:tav tm="0">
                                          <p:val>
                                            <p:strVal val="#ppt_x+#ppt_w*1.125000"/>
                                          </p:val>
                                        </p:tav>
                                        <p:tav tm="100000">
                                          <p:val>
                                            <p:strVal val="#ppt_x"/>
                                          </p:val>
                                        </p:tav>
                                      </p:tavLst>
                                    </p:anim>
                                    <p:animEffect transition="in" filter="wipe(left)">
                                      <p:cBhvr>
                                        <p:cTn id="32" dur="2000"/>
                                        <p:tgtEl>
                                          <p:spTgt spid="9219">
                                            <p:txEl>
                                              <p:pRg st="4" end="4"/>
                                            </p:txEl>
                                          </p:spTgt>
                                        </p:tgtEl>
                                      </p:cBhvr>
                                    </p:animEffect>
                                  </p:childTnLst>
                                </p:cTn>
                              </p:par>
                            </p:childTnLst>
                          </p:cTn>
                        </p:par>
                        <p:par>
                          <p:cTn id="33" fill="hold">
                            <p:stCondLst>
                              <p:cond delay="18000"/>
                            </p:stCondLst>
                            <p:childTnLst>
                              <p:par>
                                <p:cTn id="34" presetID="12" presetClass="entr" presetSubtype="2" fill="hold" nodeType="afterEffect">
                                  <p:stCondLst>
                                    <p:cond delay="1000"/>
                                  </p:stCondLst>
                                  <p:childTnLst>
                                    <p:set>
                                      <p:cBhvr>
                                        <p:cTn id="35" dur="1" fill="hold">
                                          <p:stCondLst>
                                            <p:cond delay="0"/>
                                          </p:stCondLst>
                                        </p:cTn>
                                        <p:tgtEl>
                                          <p:spTgt spid="9219">
                                            <p:txEl>
                                              <p:pRg st="5" end="5"/>
                                            </p:txEl>
                                          </p:spTgt>
                                        </p:tgtEl>
                                        <p:attrNameLst>
                                          <p:attrName>style.visibility</p:attrName>
                                        </p:attrNameLst>
                                      </p:cBhvr>
                                      <p:to>
                                        <p:strVal val="visible"/>
                                      </p:to>
                                    </p:set>
                                    <p:anim calcmode="lin" valueType="num">
                                      <p:cBhvr additive="base">
                                        <p:cTn id="36" dur="2000"/>
                                        <p:tgtEl>
                                          <p:spTgt spid="9219">
                                            <p:txEl>
                                              <p:pRg st="5" end="5"/>
                                            </p:txEl>
                                          </p:spTgt>
                                        </p:tgtEl>
                                        <p:attrNameLst>
                                          <p:attrName>ppt_x</p:attrName>
                                        </p:attrNameLst>
                                      </p:cBhvr>
                                      <p:tavLst>
                                        <p:tav tm="0">
                                          <p:val>
                                            <p:strVal val="#ppt_x+#ppt_w*1.125000"/>
                                          </p:val>
                                        </p:tav>
                                        <p:tav tm="100000">
                                          <p:val>
                                            <p:strVal val="#ppt_x"/>
                                          </p:val>
                                        </p:tav>
                                      </p:tavLst>
                                    </p:anim>
                                    <p:animEffect transition="in" filter="wipe(left)">
                                      <p:cBhvr>
                                        <p:cTn id="37" dur="2000"/>
                                        <p:tgtEl>
                                          <p:spTgt spid="921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650"/>
            <a:ext cx="12192000" cy="1037874"/>
          </a:xfrm>
        </p:spPr>
        <p:txBody>
          <a:bodyPr/>
          <a:lstStyle/>
          <a:p>
            <a:pPr algn="ctr"/>
            <a:r>
              <a:rPr lang="en-US" b="1" dirty="0">
                <a:solidFill>
                  <a:srgbClr val="6E2639"/>
                </a:solidFill>
                <a:latin typeface="Georgia" panose="02040502050405020303" pitchFamily="18" charset="0"/>
                <a:cs typeface="Times New Roman" panose="02020603050405020304" pitchFamily="18" charset="0"/>
              </a:rPr>
              <a:t>Other Resources</a:t>
            </a:r>
          </a:p>
        </p:txBody>
      </p:sp>
      <p:sp>
        <p:nvSpPr>
          <p:cNvPr id="3" name="Content Placeholder 2"/>
          <p:cNvSpPr>
            <a:spLocks noGrp="1"/>
          </p:cNvSpPr>
          <p:nvPr>
            <p:ph idx="4294967295"/>
          </p:nvPr>
        </p:nvSpPr>
        <p:spPr>
          <a:xfrm>
            <a:off x="342900" y="1528337"/>
            <a:ext cx="11658600" cy="4755479"/>
          </a:xfrm>
        </p:spPr>
        <p:txBody>
          <a:bodyPr>
            <a:normAutofit/>
          </a:bodyPr>
          <a:lstStyle/>
          <a:p>
            <a:pPr lvl="0"/>
            <a:r>
              <a:rPr lang="en-US" sz="3600" dirty="0">
                <a:solidFill>
                  <a:srgbClr val="660033"/>
                </a:solidFill>
                <a:latin typeface="Times New Roman" panose="02020603050405020304" pitchFamily="18" charset="0"/>
                <a:cs typeface="Times New Roman" panose="02020603050405020304" pitchFamily="18" charset="0"/>
              </a:rPr>
              <a:t>Scott, J., Boylan, J., Jungers, C. (2014). Practicum and Internship Textbook and Resource Guide for Counseling and Psychotherapy, 5th Edition. New York: Taylor and Francis. </a:t>
            </a:r>
            <a:r>
              <a:rPr lang="en-US" sz="3200" dirty="0">
                <a:solidFill>
                  <a:srgbClr val="660033"/>
                </a:solidFill>
                <a:latin typeface="Times New Roman" panose="02020603050405020304" pitchFamily="18" charset="0"/>
                <a:cs typeface="Times New Roman" panose="02020603050405020304" pitchFamily="18" charset="0"/>
              </a:rPr>
              <a:t>ISBN: 978-1-138-79651-5 (</a:t>
            </a:r>
            <a:r>
              <a:rPr lang="en-US" sz="3200" dirty="0" err="1">
                <a:solidFill>
                  <a:srgbClr val="660033"/>
                </a:solidFill>
                <a:latin typeface="Times New Roman" panose="02020603050405020304" pitchFamily="18" charset="0"/>
                <a:cs typeface="Times New Roman" panose="02020603050405020304" pitchFamily="18" charset="0"/>
              </a:rPr>
              <a:t>pbk</a:t>
            </a:r>
            <a:r>
              <a:rPr lang="en-US" sz="3200" dirty="0">
                <a:solidFill>
                  <a:srgbClr val="660033"/>
                </a:solidFill>
                <a:latin typeface="Times New Roman" panose="02020603050405020304" pitchFamily="18" charset="0"/>
                <a:cs typeface="Times New Roman" panose="02020603050405020304" pitchFamily="18" charset="0"/>
              </a:rPr>
              <a:t>) </a:t>
            </a:r>
            <a:r>
              <a:rPr lang="en-US" sz="3200" i="1" dirty="0">
                <a:solidFill>
                  <a:srgbClr val="660033"/>
                </a:solidFill>
                <a:latin typeface="Times New Roman" panose="02020603050405020304" pitchFamily="18" charset="0"/>
                <a:cs typeface="Times New Roman" panose="02020603050405020304" pitchFamily="18" charset="0"/>
              </a:rPr>
              <a:t>ISBN: 978-1-315-75489-5 (</a:t>
            </a:r>
            <a:r>
              <a:rPr lang="en-US" sz="3200" i="1" dirty="0" err="1">
                <a:solidFill>
                  <a:srgbClr val="660033"/>
                </a:solidFill>
                <a:latin typeface="Times New Roman" panose="02020603050405020304" pitchFamily="18" charset="0"/>
                <a:cs typeface="Times New Roman" panose="02020603050405020304" pitchFamily="18" charset="0"/>
              </a:rPr>
              <a:t>ebk</a:t>
            </a:r>
            <a:r>
              <a:rPr lang="en-US" sz="3200" i="1" dirty="0">
                <a:solidFill>
                  <a:srgbClr val="660033"/>
                </a:solidFill>
                <a:latin typeface="Times New Roman" panose="02020603050405020304" pitchFamily="18" charset="0"/>
                <a:cs typeface="Times New Roman" panose="02020603050405020304" pitchFamily="18" charset="0"/>
              </a:rPr>
              <a:t>)</a:t>
            </a:r>
            <a:endParaRPr lang="en-US" sz="3200" dirty="0">
              <a:solidFill>
                <a:srgbClr val="660033"/>
              </a:solidFill>
              <a:latin typeface="Times New Roman" panose="02020603050405020304" pitchFamily="18" charset="0"/>
              <a:cs typeface="Times New Roman" panose="02020603050405020304" pitchFamily="18" charset="0"/>
            </a:endParaRPr>
          </a:p>
          <a:p>
            <a:pPr marL="0" indent="0">
              <a:buNone/>
            </a:pPr>
            <a:endParaRPr lang="en-US" sz="3600" dirty="0">
              <a:solidFill>
                <a:srgbClr val="660033"/>
              </a:solidFill>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6D5865DD-CB42-40D5-AB24-D2D72F2AEB82}"/>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422AC3A6-143C-4713-BFE4-0D1AEF2E1955}"/>
              </a:ext>
            </a:extLst>
          </p:cNvPr>
          <p:cNvSpPr/>
          <p:nvPr/>
        </p:nvSpPr>
        <p:spPr>
          <a:xfrm>
            <a:off x="6096000" y="-2043"/>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F21CEEA-24DA-4812-9895-F7E08376632F}"/>
              </a:ext>
            </a:extLst>
          </p:cNvPr>
          <p:cNvSpPr/>
          <p:nvPr/>
        </p:nvSpPr>
        <p:spPr>
          <a:xfrm>
            <a:off x="0" y="6387737"/>
            <a:ext cx="12192000" cy="470263"/>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91772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326488"/>
            <a:ext cx="12192000" cy="1141703"/>
          </a:xfrm>
        </p:spPr>
        <p:txBody>
          <a:bodyPr/>
          <a:lstStyle/>
          <a:p>
            <a:pPr algn="ctr"/>
            <a:r>
              <a:rPr lang="en-US" b="1" dirty="0">
                <a:solidFill>
                  <a:srgbClr val="6E2639"/>
                </a:solidFill>
                <a:latin typeface="Georgia" panose="02040502050405020303" pitchFamily="18" charset="0"/>
                <a:cs typeface="Times New Roman" panose="02020603050405020304" pitchFamily="18" charset="0"/>
              </a:rPr>
              <a:t>Step-by-Step Process</a:t>
            </a:r>
          </a:p>
        </p:txBody>
      </p:sp>
      <p:sp>
        <p:nvSpPr>
          <p:cNvPr id="3" name="Content Placeholder 2"/>
          <p:cNvSpPr>
            <a:spLocks noGrp="1"/>
          </p:cNvSpPr>
          <p:nvPr>
            <p:ph idx="4294967295"/>
          </p:nvPr>
        </p:nvSpPr>
        <p:spPr>
          <a:xfrm>
            <a:off x="419100" y="1963491"/>
            <a:ext cx="11353800" cy="3916609"/>
          </a:xfrm>
        </p:spPr>
        <p:txBody>
          <a:bodyPr>
            <a:normAutofit/>
          </a:bodyPr>
          <a:lstStyle/>
          <a:p>
            <a:pPr marL="742950" indent="-742950">
              <a:buFont typeface="+mj-lt"/>
              <a:buAutoNum type="arabicPeriod"/>
            </a:pPr>
            <a:r>
              <a:rPr lang="en-US" sz="3600" dirty="0">
                <a:solidFill>
                  <a:srgbClr val="660033"/>
                </a:solidFill>
                <a:latin typeface="Georgia" panose="02040502050405020303" pitchFamily="18" charset="0"/>
                <a:cs typeface="Times New Roman" panose="02020603050405020304" pitchFamily="18" charset="0"/>
              </a:rPr>
              <a:t>Read the Blended Manual for Clinical Fieldwork.</a:t>
            </a:r>
          </a:p>
          <a:p>
            <a:pPr marL="742950" indent="-742950">
              <a:buFont typeface="+mj-lt"/>
              <a:buAutoNum type="arabicPeriod"/>
            </a:pPr>
            <a:r>
              <a:rPr lang="en-US" sz="3600" dirty="0">
                <a:solidFill>
                  <a:srgbClr val="660033"/>
                </a:solidFill>
                <a:latin typeface="Georgia" panose="02040502050405020303" pitchFamily="18" charset="0"/>
                <a:cs typeface="Times New Roman" panose="02020603050405020304" pitchFamily="18" charset="0"/>
              </a:rPr>
              <a:t>Seek a suitable site.</a:t>
            </a:r>
          </a:p>
          <a:p>
            <a:pPr marL="742950" indent="-742950">
              <a:buFont typeface="+mj-lt"/>
              <a:buAutoNum type="arabicPeriod"/>
            </a:pPr>
            <a:r>
              <a:rPr lang="en-US" sz="3600" dirty="0">
                <a:solidFill>
                  <a:srgbClr val="660033"/>
                </a:solidFill>
                <a:latin typeface="Georgia" panose="02040502050405020303" pitchFamily="18" charset="0"/>
                <a:cs typeface="Times New Roman" panose="02020603050405020304" pitchFamily="18" charset="0"/>
              </a:rPr>
              <a:t>Submit page 1 of the application.</a:t>
            </a:r>
          </a:p>
          <a:p>
            <a:pPr marL="742950" indent="-742950">
              <a:buFont typeface="+mj-lt"/>
              <a:buAutoNum type="arabicPeriod"/>
            </a:pPr>
            <a:r>
              <a:rPr lang="en-US" sz="3600" dirty="0">
                <a:solidFill>
                  <a:srgbClr val="660033"/>
                </a:solidFill>
                <a:latin typeface="Georgia" panose="02040502050405020303" pitchFamily="18" charset="0"/>
                <a:cs typeface="Times New Roman" panose="02020603050405020304" pitchFamily="18" charset="0"/>
              </a:rPr>
              <a:t>Complete the required documentation.</a:t>
            </a:r>
          </a:p>
          <a:p>
            <a:pPr marL="742950" indent="-742950">
              <a:buFont typeface="+mj-lt"/>
              <a:buAutoNum type="arabicPeriod"/>
            </a:pPr>
            <a:r>
              <a:rPr lang="en-US" sz="3600" dirty="0">
                <a:solidFill>
                  <a:srgbClr val="660033"/>
                </a:solidFill>
                <a:latin typeface="Georgia" panose="02040502050405020303" pitchFamily="18" charset="0"/>
                <a:cs typeface="Times New Roman" panose="02020603050405020304" pitchFamily="18" charset="0"/>
              </a:rPr>
              <a:t>Obtain adequate computer and internet resources.</a:t>
            </a:r>
          </a:p>
          <a:p>
            <a:pPr marL="742950" indent="-742950">
              <a:buFont typeface="+mj-lt"/>
              <a:buAutoNum type="arabicPeriod"/>
            </a:pPr>
            <a:r>
              <a:rPr lang="en-US" sz="3600" dirty="0">
                <a:solidFill>
                  <a:srgbClr val="660033"/>
                </a:solidFill>
                <a:latin typeface="Georgia" panose="02040502050405020303" pitchFamily="18" charset="0"/>
                <a:cs typeface="Times New Roman" panose="02020603050405020304" pitchFamily="18" charset="0"/>
              </a:rPr>
              <a:t>Get started! </a:t>
            </a:r>
          </a:p>
        </p:txBody>
      </p:sp>
      <p:sp>
        <p:nvSpPr>
          <p:cNvPr id="4" name="Rectangle 3">
            <a:extLst>
              <a:ext uri="{FF2B5EF4-FFF2-40B4-BE49-F238E27FC236}">
                <a16:creationId xmlns:a16="http://schemas.microsoft.com/office/drawing/2014/main" id="{1ACA286A-D220-47C5-952B-19E2446727B6}"/>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85EBACE8-6FEA-4282-9FDD-900B390ED403}"/>
              </a:ext>
            </a:extLst>
          </p:cNvPr>
          <p:cNvSpPr/>
          <p:nvPr/>
        </p:nvSpPr>
        <p:spPr>
          <a:xfrm>
            <a:off x="6096000" y="-2043"/>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01F2E91-356C-4F08-B1BA-BADDA696A8C9}"/>
              </a:ext>
            </a:extLst>
          </p:cNvPr>
          <p:cNvSpPr/>
          <p:nvPr/>
        </p:nvSpPr>
        <p:spPr>
          <a:xfrm>
            <a:off x="-1" y="6375400"/>
            <a:ext cx="12191999" cy="482600"/>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66498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2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2000"/>
                                        <p:tgtEl>
                                          <p:spTgt spid="3">
                                            <p:txEl>
                                              <p:pRg st="0" end="0"/>
                                            </p:txEl>
                                          </p:spTgt>
                                        </p:tgtEl>
                                      </p:cBhvr>
                                    </p:animEffect>
                                  </p:childTnLst>
                                </p:cTn>
                              </p:par>
                            </p:childTnLst>
                          </p:cTn>
                        </p:par>
                        <p:par>
                          <p:cTn id="11" fill="hold">
                            <p:stCondLst>
                              <p:cond delay="3000"/>
                            </p:stCondLst>
                            <p:childTnLst>
                              <p:par>
                                <p:cTn id="12" presetID="31" presetClass="entr" presetSubtype="0" fill="hold" nodeType="afterEffect">
                                  <p:stCondLst>
                                    <p:cond delay="100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6" dur="2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7" dur="2000"/>
                                        <p:tgtEl>
                                          <p:spTgt spid="3">
                                            <p:txEl>
                                              <p:pRg st="1" end="1"/>
                                            </p:txEl>
                                          </p:spTgt>
                                        </p:tgtEl>
                                      </p:cBhvr>
                                    </p:animEffect>
                                  </p:childTnLst>
                                </p:cTn>
                              </p:par>
                            </p:childTnLst>
                          </p:cTn>
                        </p:par>
                        <p:par>
                          <p:cTn id="18" fill="hold">
                            <p:stCondLst>
                              <p:cond delay="6000"/>
                            </p:stCondLst>
                            <p:childTnLst>
                              <p:par>
                                <p:cTn id="19" presetID="31" presetClass="entr" presetSubtype="0" fill="hold" nodeType="afterEffect">
                                  <p:stCondLst>
                                    <p:cond delay="100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2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2000"/>
                                        <p:tgtEl>
                                          <p:spTgt spid="3">
                                            <p:txEl>
                                              <p:pRg st="2" end="2"/>
                                            </p:txEl>
                                          </p:spTgt>
                                        </p:tgtEl>
                                      </p:cBhvr>
                                    </p:animEffect>
                                  </p:childTnLst>
                                </p:cTn>
                              </p:par>
                            </p:childTnLst>
                          </p:cTn>
                        </p:par>
                        <p:par>
                          <p:cTn id="25" fill="hold">
                            <p:stCondLst>
                              <p:cond delay="9000"/>
                            </p:stCondLst>
                            <p:childTnLst>
                              <p:par>
                                <p:cTn id="26" presetID="31" presetClass="entr" presetSubtype="0" fill="hold" nodeType="afterEffect">
                                  <p:stCondLst>
                                    <p:cond delay="100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2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2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0" dur="2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1" dur="2000"/>
                                        <p:tgtEl>
                                          <p:spTgt spid="3">
                                            <p:txEl>
                                              <p:pRg st="3" end="3"/>
                                            </p:txEl>
                                          </p:spTgt>
                                        </p:tgtEl>
                                      </p:cBhvr>
                                    </p:animEffect>
                                  </p:childTnLst>
                                </p:cTn>
                              </p:par>
                            </p:childTnLst>
                          </p:cTn>
                        </p:par>
                        <p:par>
                          <p:cTn id="32" fill="hold">
                            <p:stCondLst>
                              <p:cond delay="12000"/>
                            </p:stCondLst>
                            <p:childTnLst>
                              <p:par>
                                <p:cTn id="33" presetID="31" presetClass="entr" presetSubtype="0" fill="hold" nodeType="afterEffect">
                                  <p:stCondLst>
                                    <p:cond delay="100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2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2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7" dur="2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8" dur="2000"/>
                                        <p:tgtEl>
                                          <p:spTgt spid="3">
                                            <p:txEl>
                                              <p:pRg st="4" end="4"/>
                                            </p:txEl>
                                          </p:spTgt>
                                        </p:tgtEl>
                                      </p:cBhvr>
                                    </p:animEffect>
                                  </p:childTnLst>
                                </p:cTn>
                              </p:par>
                            </p:childTnLst>
                          </p:cTn>
                        </p:par>
                        <p:par>
                          <p:cTn id="39" fill="hold">
                            <p:stCondLst>
                              <p:cond delay="15000"/>
                            </p:stCondLst>
                            <p:childTnLst>
                              <p:par>
                                <p:cTn id="40" presetID="31" presetClass="entr" presetSubtype="0" fill="hold" nodeType="afterEffect">
                                  <p:stCondLst>
                                    <p:cond delay="100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2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2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4" dur="2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5"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569791"/>
          </a:xfrm>
        </p:spPr>
        <p:txBody>
          <a:bodyPr>
            <a:noAutofit/>
          </a:bodyPr>
          <a:lstStyle/>
          <a:p>
            <a:pPr algn="ctr"/>
            <a:r>
              <a:rPr lang="en-US" b="1" dirty="0">
                <a:solidFill>
                  <a:srgbClr val="6E2639"/>
                </a:solidFill>
                <a:latin typeface="Georgia" panose="02040502050405020303" pitchFamily="18" charset="0"/>
                <a:cs typeface="Times New Roman" panose="02020603050405020304" pitchFamily="18" charset="0"/>
              </a:rPr>
              <a:t>Step One: READ THE MANUAL</a:t>
            </a:r>
          </a:p>
        </p:txBody>
      </p:sp>
      <p:sp>
        <p:nvSpPr>
          <p:cNvPr id="3" name="Content Placeholder 2"/>
          <p:cNvSpPr>
            <a:spLocks noGrp="1"/>
          </p:cNvSpPr>
          <p:nvPr>
            <p:ph idx="4294967295"/>
          </p:nvPr>
        </p:nvSpPr>
        <p:spPr>
          <a:xfrm>
            <a:off x="431800" y="1569791"/>
            <a:ext cx="11328400" cy="4708772"/>
          </a:xfrm>
        </p:spPr>
        <p:txBody>
          <a:bodyPr>
            <a:normAutofit/>
          </a:bodyPr>
          <a:lstStyle/>
          <a:p>
            <a:pPr marL="0" indent="0">
              <a:buNone/>
            </a:pPr>
            <a:r>
              <a:rPr lang="en-US" sz="3600" b="1" dirty="0">
                <a:solidFill>
                  <a:srgbClr val="6E2639"/>
                </a:solidFill>
                <a:latin typeface="Georgia" panose="02040502050405020303" pitchFamily="18" charset="0"/>
                <a:cs typeface="Times New Roman" panose="02020603050405020304" pitchFamily="18" charset="0"/>
              </a:rPr>
              <a:t>The Blended Manual for Clinical Fieldwork contains</a:t>
            </a:r>
            <a:r>
              <a:rPr lang="en-US" sz="3600" dirty="0">
                <a:solidFill>
                  <a:srgbClr val="6E2639"/>
                </a:solidFill>
                <a:latin typeface="Georgia" panose="02040502050405020303" pitchFamily="18" charset="0"/>
                <a:cs typeface="Times New Roman" panose="02020603050405020304" pitchFamily="18" charset="0"/>
              </a:rPr>
              <a:t>:</a:t>
            </a:r>
          </a:p>
          <a:p>
            <a:pPr lvl="1"/>
            <a:r>
              <a:rPr lang="en-US" sz="3200" dirty="0">
                <a:solidFill>
                  <a:srgbClr val="6E2639"/>
                </a:solidFill>
                <a:latin typeface="Georgia" panose="02040502050405020303" pitchFamily="18" charset="0"/>
                <a:cs typeface="Times New Roman" panose="02020603050405020304" pitchFamily="18" charset="0"/>
              </a:rPr>
              <a:t>Qualifications for entry into these courses</a:t>
            </a:r>
          </a:p>
          <a:p>
            <a:pPr lvl="1"/>
            <a:r>
              <a:rPr lang="en-US" sz="3200" dirty="0">
                <a:solidFill>
                  <a:srgbClr val="6E2639"/>
                </a:solidFill>
                <a:latin typeface="Georgia" panose="02040502050405020303" pitchFamily="18" charset="0"/>
                <a:cs typeface="Times New Roman" panose="02020603050405020304" pitchFamily="18" charset="0"/>
              </a:rPr>
              <a:t>Qualifications and responsibilities of the Site and Site Supervisor</a:t>
            </a:r>
          </a:p>
          <a:p>
            <a:pPr lvl="1"/>
            <a:r>
              <a:rPr lang="en-US" sz="3200" dirty="0">
                <a:solidFill>
                  <a:srgbClr val="6E2639"/>
                </a:solidFill>
                <a:latin typeface="Georgia" panose="02040502050405020303" pitchFamily="18" charset="0"/>
                <a:cs typeface="Times New Roman" panose="02020603050405020304" pitchFamily="18" charset="0"/>
              </a:rPr>
              <a:t>Qualifications and responsibilities of the Counseling Faculty Supervisor</a:t>
            </a:r>
          </a:p>
          <a:p>
            <a:pPr lvl="1"/>
            <a:r>
              <a:rPr lang="en-US" sz="3200" dirty="0">
                <a:solidFill>
                  <a:srgbClr val="6E2639"/>
                </a:solidFill>
                <a:latin typeface="Georgia" panose="02040502050405020303" pitchFamily="18" charset="0"/>
                <a:cs typeface="Times New Roman" panose="02020603050405020304" pitchFamily="18" charset="0"/>
              </a:rPr>
              <a:t>Basic structure and standards of the fieldwork courses</a:t>
            </a:r>
          </a:p>
        </p:txBody>
      </p:sp>
      <p:sp>
        <p:nvSpPr>
          <p:cNvPr id="4" name="Rectangle 3">
            <a:extLst>
              <a:ext uri="{FF2B5EF4-FFF2-40B4-BE49-F238E27FC236}">
                <a16:creationId xmlns:a16="http://schemas.microsoft.com/office/drawing/2014/main" id="{80F84676-2EB9-45BA-96F8-8727FB7C6CCF}"/>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D459980A-D417-4764-9F10-158D4D0B679B}"/>
              </a:ext>
            </a:extLst>
          </p:cNvPr>
          <p:cNvSpPr/>
          <p:nvPr/>
        </p:nvSpPr>
        <p:spPr>
          <a:xfrm>
            <a:off x="6096000" y="-2043"/>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8B974E7-7D8B-44EC-BEB7-8A9B9443E417}"/>
              </a:ext>
            </a:extLst>
          </p:cNvPr>
          <p:cNvSpPr/>
          <p:nvPr/>
        </p:nvSpPr>
        <p:spPr>
          <a:xfrm>
            <a:off x="0" y="6374674"/>
            <a:ext cx="12192000" cy="483326"/>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8705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ppt_y</p:attrName>
                                        </p:attrNameLst>
                                      </p:cBhvr>
                                      <p:tavLst>
                                        <p:tav tm="0">
                                          <p:val>
                                            <p:strVal val="#ppt_y-#ppt_h*1.125000"/>
                                          </p:val>
                                        </p:tav>
                                        <p:tav tm="100000">
                                          <p:val>
                                            <p:strVal val="#ppt_y"/>
                                          </p:val>
                                        </p:tav>
                                      </p:tavLst>
                                    </p:anim>
                                    <p:animEffect transition="in" filter="wipe(down)">
                                      <p:cBhvr>
                                        <p:cTn id="8" dur="2000"/>
                                        <p:tgtEl>
                                          <p:spTgt spid="3">
                                            <p:txEl>
                                              <p:pRg st="0" end="0"/>
                                            </p:txEl>
                                          </p:spTgt>
                                        </p:tgtEl>
                                      </p:cBhvr>
                                    </p:animEffect>
                                  </p:childTnLst>
                                </p:cTn>
                              </p:par>
                            </p:childTnLst>
                          </p:cTn>
                        </p:par>
                        <p:par>
                          <p:cTn id="9" fill="hold">
                            <p:stCondLst>
                              <p:cond delay="3000"/>
                            </p:stCondLst>
                            <p:childTnLst>
                              <p:par>
                                <p:cTn id="10" presetID="12" presetClass="entr" presetSubtype="2" fill="hold" nodeType="afterEffect">
                                  <p:stCondLst>
                                    <p:cond delay="10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3" dur="2000"/>
                                        <p:tgtEl>
                                          <p:spTgt spid="3">
                                            <p:txEl>
                                              <p:pRg st="1" end="1"/>
                                            </p:txEl>
                                          </p:spTgt>
                                        </p:tgtEl>
                                      </p:cBhvr>
                                    </p:animEffect>
                                  </p:childTnLst>
                                </p:cTn>
                              </p:par>
                            </p:childTnLst>
                          </p:cTn>
                        </p:par>
                        <p:par>
                          <p:cTn id="14" fill="hold">
                            <p:stCondLst>
                              <p:cond delay="6000"/>
                            </p:stCondLst>
                            <p:childTnLst>
                              <p:par>
                                <p:cTn id="15" presetID="12" presetClass="entr" presetSubtype="2" fill="hold" nodeType="afterEffect">
                                  <p:stCondLst>
                                    <p:cond delay="10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8" dur="2000"/>
                                        <p:tgtEl>
                                          <p:spTgt spid="3">
                                            <p:txEl>
                                              <p:pRg st="2" end="2"/>
                                            </p:txEl>
                                          </p:spTgt>
                                        </p:tgtEl>
                                      </p:cBhvr>
                                    </p:animEffect>
                                  </p:childTnLst>
                                </p:cTn>
                              </p:par>
                            </p:childTnLst>
                          </p:cTn>
                        </p:par>
                        <p:par>
                          <p:cTn id="19" fill="hold">
                            <p:stCondLst>
                              <p:cond delay="9000"/>
                            </p:stCondLst>
                            <p:childTnLst>
                              <p:par>
                                <p:cTn id="20" presetID="12" presetClass="entr" presetSubtype="2" fill="hold" nodeType="afterEffect">
                                  <p:stCondLst>
                                    <p:cond delay="10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3" dur="2000"/>
                                        <p:tgtEl>
                                          <p:spTgt spid="3">
                                            <p:txEl>
                                              <p:pRg st="3" end="3"/>
                                            </p:txEl>
                                          </p:spTgt>
                                        </p:tgtEl>
                                      </p:cBhvr>
                                    </p:animEffect>
                                  </p:childTnLst>
                                </p:cTn>
                              </p:par>
                            </p:childTnLst>
                          </p:cTn>
                        </p:par>
                        <p:par>
                          <p:cTn id="24" fill="hold">
                            <p:stCondLst>
                              <p:cond delay="12000"/>
                            </p:stCondLst>
                            <p:childTnLst>
                              <p:par>
                                <p:cTn id="25" presetID="12" presetClass="entr" presetSubtype="2" fill="hold" nodeType="afterEffect">
                                  <p:stCondLst>
                                    <p:cond delay="100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2000"/>
                                        <p:tgtEl>
                                          <p:spTgt spid="3">
                                            <p:txEl>
                                              <p:pRg st="4" end="4"/>
                                            </p:txEl>
                                          </p:spTgt>
                                        </p:tgtEl>
                                        <p:attrNameLst>
                                          <p:attrName>ppt_x</p:attrName>
                                        </p:attrNameLst>
                                      </p:cBhvr>
                                      <p:tavLst>
                                        <p:tav tm="0">
                                          <p:val>
                                            <p:strVal val="#ppt_x+#ppt_w*1.125000"/>
                                          </p:val>
                                        </p:tav>
                                        <p:tav tm="100000">
                                          <p:val>
                                            <p:strVal val="#ppt_x"/>
                                          </p:val>
                                        </p:tav>
                                      </p:tavLst>
                                    </p:anim>
                                    <p:animEffect transition="in" filter="wipe(left)">
                                      <p:cBhvr>
                                        <p:cTn id="28"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117254"/>
            <a:ext cx="12192000" cy="1141703"/>
          </a:xfrm>
        </p:spPr>
        <p:txBody>
          <a:bodyPr>
            <a:noAutofit/>
          </a:bodyPr>
          <a:lstStyle/>
          <a:p>
            <a:pPr algn="ctr"/>
            <a:r>
              <a:rPr lang="en-US" b="1" dirty="0">
                <a:solidFill>
                  <a:srgbClr val="6E2639"/>
                </a:solidFill>
                <a:latin typeface="Georgia" panose="02040502050405020303" pitchFamily="18" charset="0"/>
                <a:cs typeface="Times New Roman" panose="02020603050405020304" pitchFamily="18" charset="0"/>
              </a:rPr>
              <a:t>Step Two: SEEK A SUITABLE SITE</a:t>
            </a:r>
          </a:p>
        </p:txBody>
      </p:sp>
      <p:sp>
        <p:nvSpPr>
          <p:cNvPr id="3" name="Content Placeholder 2"/>
          <p:cNvSpPr>
            <a:spLocks noGrp="1"/>
          </p:cNvSpPr>
          <p:nvPr>
            <p:ph idx="4294967295"/>
          </p:nvPr>
        </p:nvSpPr>
        <p:spPr>
          <a:xfrm>
            <a:off x="787400" y="1258957"/>
            <a:ext cx="10566400" cy="4918006"/>
          </a:xfrm>
        </p:spPr>
        <p:txBody>
          <a:bodyPr>
            <a:normAutofit/>
          </a:bodyPr>
          <a:lstStyle/>
          <a:p>
            <a:pPr marL="0" indent="0">
              <a:buNone/>
            </a:pPr>
            <a:r>
              <a:rPr lang="en-US" sz="3600" b="1" dirty="0">
                <a:solidFill>
                  <a:srgbClr val="6E2639"/>
                </a:solidFill>
                <a:latin typeface="Georgia" panose="02040502050405020303" pitchFamily="18" charset="0"/>
                <a:cs typeface="Times New Roman" panose="02020603050405020304" pitchFamily="18" charset="0"/>
              </a:rPr>
              <a:t>Treat this step as if you were seeking a job.</a:t>
            </a:r>
          </a:p>
          <a:p>
            <a:pPr lvl="1"/>
            <a:r>
              <a:rPr lang="en-US" sz="3200" dirty="0">
                <a:solidFill>
                  <a:srgbClr val="6E2639"/>
                </a:solidFill>
                <a:latin typeface="Georgia" panose="02040502050405020303" pitchFamily="18" charset="0"/>
                <a:cs typeface="Times New Roman" panose="02020603050405020304" pitchFamily="18" charset="0"/>
              </a:rPr>
              <a:t>How far are you willing or able to commute?</a:t>
            </a:r>
          </a:p>
          <a:p>
            <a:pPr lvl="1"/>
            <a:r>
              <a:rPr lang="en-US" sz="3200" dirty="0">
                <a:solidFill>
                  <a:srgbClr val="6E2639"/>
                </a:solidFill>
                <a:latin typeface="Georgia" panose="02040502050405020303" pitchFamily="18" charset="0"/>
                <a:cs typeface="Times New Roman" panose="02020603050405020304" pitchFamily="18" charset="0"/>
              </a:rPr>
              <a:t>What are your particular interests?</a:t>
            </a:r>
          </a:p>
          <a:p>
            <a:pPr lvl="1"/>
            <a:r>
              <a:rPr lang="en-US" sz="3200" dirty="0">
                <a:solidFill>
                  <a:srgbClr val="6E2639"/>
                </a:solidFill>
                <a:latin typeface="Georgia" panose="02040502050405020303" pitchFamily="18" charset="0"/>
                <a:cs typeface="Times New Roman" panose="02020603050405020304" pitchFamily="18" charset="0"/>
              </a:rPr>
              <a:t>What facilities or agencies offer those kinds of services in your area?</a:t>
            </a:r>
          </a:p>
          <a:p>
            <a:pPr lvl="1"/>
            <a:r>
              <a:rPr lang="en-US" sz="3200" dirty="0">
                <a:solidFill>
                  <a:srgbClr val="6E2639"/>
                </a:solidFill>
                <a:latin typeface="Georgia" panose="02040502050405020303" pitchFamily="18" charset="0"/>
                <a:cs typeface="Times New Roman" panose="02020603050405020304" pitchFamily="18" charset="0"/>
              </a:rPr>
              <a:t>Does the site have the capacity and willingness to provide an adequate fieldwork experience?</a:t>
            </a:r>
          </a:p>
          <a:p>
            <a:pPr lvl="1"/>
            <a:r>
              <a:rPr lang="en-US" sz="3200" dirty="0">
                <a:solidFill>
                  <a:srgbClr val="6E2639"/>
                </a:solidFill>
                <a:latin typeface="Georgia" panose="02040502050405020303" pitchFamily="18" charset="0"/>
                <a:cs typeface="Times New Roman" panose="02020603050405020304" pitchFamily="18" charset="0"/>
              </a:rPr>
              <a:t>Can the site accommodate the requirements for faculty supervision and recording sessions?</a:t>
            </a:r>
          </a:p>
          <a:p>
            <a:pPr lvl="1">
              <a:buFont typeface="Wingdings" panose="05000000000000000000" pitchFamily="2" charset="2"/>
              <a:buChar char="Ø"/>
            </a:pPr>
            <a:endParaRPr lang="en-US" dirty="0">
              <a:solidFill>
                <a:srgbClr val="6E2639"/>
              </a:solidFill>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33050F09-B774-4057-A7F4-C1E0AA7BA04D}"/>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FDBA22EE-033F-4469-978E-0CA6BC383DF1}"/>
              </a:ext>
            </a:extLst>
          </p:cNvPr>
          <p:cNvSpPr/>
          <p:nvPr/>
        </p:nvSpPr>
        <p:spPr>
          <a:xfrm>
            <a:off x="6096000" y="-2043"/>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1DEF6DD-05C3-44C8-B502-A86CEB5F7F60}"/>
              </a:ext>
            </a:extLst>
          </p:cNvPr>
          <p:cNvSpPr/>
          <p:nvPr/>
        </p:nvSpPr>
        <p:spPr>
          <a:xfrm>
            <a:off x="0" y="6426926"/>
            <a:ext cx="12192000" cy="431074"/>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E2639"/>
              </a:solidFill>
            </a:endParaRPr>
          </a:p>
        </p:txBody>
      </p:sp>
    </p:spTree>
    <p:extLst>
      <p:ext uri="{BB962C8B-B14F-4D97-AF65-F5344CB8AC3E}">
        <p14:creationId xmlns:p14="http://schemas.microsoft.com/office/powerpoint/2010/main" val="429269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ppt_y</p:attrName>
                                        </p:attrNameLst>
                                      </p:cBhvr>
                                      <p:tavLst>
                                        <p:tav tm="0">
                                          <p:val>
                                            <p:strVal val="#ppt_y-#ppt_h*1.125000"/>
                                          </p:val>
                                        </p:tav>
                                        <p:tav tm="100000">
                                          <p:val>
                                            <p:strVal val="#ppt_y"/>
                                          </p:val>
                                        </p:tav>
                                      </p:tavLst>
                                    </p:anim>
                                    <p:animEffect transition="in" filter="wipe(down)">
                                      <p:cBhvr>
                                        <p:cTn id="8" dur="2000"/>
                                        <p:tgtEl>
                                          <p:spTgt spid="3">
                                            <p:txEl>
                                              <p:pRg st="0" end="0"/>
                                            </p:txEl>
                                          </p:spTgt>
                                        </p:tgtEl>
                                      </p:cBhvr>
                                    </p:animEffect>
                                  </p:childTnLst>
                                </p:cTn>
                              </p:par>
                            </p:childTnLst>
                          </p:cTn>
                        </p:par>
                        <p:par>
                          <p:cTn id="9" fill="hold">
                            <p:stCondLst>
                              <p:cond delay="2000"/>
                            </p:stCondLst>
                            <p:childTnLst>
                              <p:par>
                                <p:cTn id="10" presetID="12" presetClass="entr" presetSubtype="2" fill="hold" nodeType="afterEffect">
                                  <p:stCondLst>
                                    <p:cond delay="10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3" dur="2000"/>
                                        <p:tgtEl>
                                          <p:spTgt spid="3">
                                            <p:txEl>
                                              <p:pRg st="1" end="1"/>
                                            </p:txEl>
                                          </p:spTgt>
                                        </p:tgtEl>
                                      </p:cBhvr>
                                    </p:animEffect>
                                  </p:childTnLst>
                                </p:cTn>
                              </p:par>
                            </p:childTnLst>
                          </p:cTn>
                        </p:par>
                        <p:par>
                          <p:cTn id="14" fill="hold">
                            <p:stCondLst>
                              <p:cond delay="5000"/>
                            </p:stCondLst>
                            <p:childTnLst>
                              <p:par>
                                <p:cTn id="15" presetID="12" presetClass="entr" presetSubtype="2" fill="hold" nodeType="afterEffect">
                                  <p:stCondLst>
                                    <p:cond delay="10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8" dur="2000"/>
                                        <p:tgtEl>
                                          <p:spTgt spid="3">
                                            <p:txEl>
                                              <p:pRg st="2" end="2"/>
                                            </p:txEl>
                                          </p:spTgt>
                                        </p:tgtEl>
                                      </p:cBhvr>
                                    </p:animEffect>
                                  </p:childTnLst>
                                </p:cTn>
                              </p:par>
                            </p:childTnLst>
                          </p:cTn>
                        </p:par>
                        <p:par>
                          <p:cTn id="19" fill="hold">
                            <p:stCondLst>
                              <p:cond delay="8000"/>
                            </p:stCondLst>
                            <p:childTnLst>
                              <p:par>
                                <p:cTn id="20" presetID="12" presetClass="entr" presetSubtype="2" fill="hold" nodeType="afterEffect">
                                  <p:stCondLst>
                                    <p:cond delay="10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3" dur="2000"/>
                                        <p:tgtEl>
                                          <p:spTgt spid="3">
                                            <p:txEl>
                                              <p:pRg st="3" end="3"/>
                                            </p:txEl>
                                          </p:spTgt>
                                        </p:tgtEl>
                                      </p:cBhvr>
                                    </p:animEffect>
                                  </p:childTnLst>
                                </p:cTn>
                              </p:par>
                            </p:childTnLst>
                          </p:cTn>
                        </p:par>
                        <p:par>
                          <p:cTn id="24" fill="hold">
                            <p:stCondLst>
                              <p:cond delay="11000"/>
                            </p:stCondLst>
                            <p:childTnLst>
                              <p:par>
                                <p:cTn id="25" presetID="12" presetClass="entr" presetSubtype="2" fill="hold" nodeType="afterEffect">
                                  <p:stCondLst>
                                    <p:cond delay="100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2000"/>
                                        <p:tgtEl>
                                          <p:spTgt spid="3">
                                            <p:txEl>
                                              <p:pRg st="4" end="4"/>
                                            </p:txEl>
                                          </p:spTgt>
                                        </p:tgtEl>
                                        <p:attrNameLst>
                                          <p:attrName>ppt_x</p:attrName>
                                        </p:attrNameLst>
                                      </p:cBhvr>
                                      <p:tavLst>
                                        <p:tav tm="0">
                                          <p:val>
                                            <p:strVal val="#ppt_x+#ppt_w*1.125000"/>
                                          </p:val>
                                        </p:tav>
                                        <p:tav tm="100000">
                                          <p:val>
                                            <p:strVal val="#ppt_x"/>
                                          </p:val>
                                        </p:tav>
                                      </p:tavLst>
                                    </p:anim>
                                    <p:animEffect transition="in" filter="wipe(left)">
                                      <p:cBhvr>
                                        <p:cTn id="28" dur="2000"/>
                                        <p:tgtEl>
                                          <p:spTgt spid="3">
                                            <p:txEl>
                                              <p:pRg st="4" end="4"/>
                                            </p:txEl>
                                          </p:spTgt>
                                        </p:tgtEl>
                                      </p:cBhvr>
                                    </p:animEffect>
                                  </p:childTnLst>
                                </p:cTn>
                              </p:par>
                            </p:childTnLst>
                          </p:cTn>
                        </p:par>
                        <p:par>
                          <p:cTn id="29" fill="hold">
                            <p:stCondLst>
                              <p:cond delay="14000"/>
                            </p:stCondLst>
                            <p:childTnLst>
                              <p:par>
                                <p:cTn id="30" presetID="12" presetClass="entr" presetSubtype="2" fill="hold" nodeType="afterEffect">
                                  <p:stCondLst>
                                    <p:cond delay="100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2000"/>
                                        <p:tgtEl>
                                          <p:spTgt spid="3">
                                            <p:txEl>
                                              <p:pRg st="5" end="5"/>
                                            </p:txEl>
                                          </p:spTgt>
                                        </p:tgtEl>
                                        <p:attrNameLst>
                                          <p:attrName>ppt_x</p:attrName>
                                        </p:attrNameLst>
                                      </p:cBhvr>
                                      <p:tavLst>
                                        <p:tav tm="0">
                                          <p:val>
                                            <p:strVal val="#ppt_x+#ppt_w*1.125000"/>
                                          </p:val>
                                        </p:tav>
                                        <p:tav tm="100000">
                                          <p:val>
                                            <p:strVal val="#ppt_x"/>
                                          </p:val>
                                        </p:tav>
                                      </p:tavLst>
                                    </p:anim>
                                    <p:animEffect transition="in" filter="wipe(left)">
                                      <p:cBhvr>
                                        <p:cTn id="33"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152579"/>
            <a:ext cx="12192000" cy="2103191"/>
          </a:xfrm>
        </p:spPr>
        <p:txBody>
          <a:bodyPr>
            <a:noAutofit/>
          </a:bodyPr>
          <a:lstStyle/>
          <a:p>
            <a:pPr algn="ctr"/>
            <a:r>
              <a:rPr lang="en-US" b="1" dirty="0">
                <a:solidFill>
                  <a:srgbClr val="6E2639"/>
                </a:solidFill>
                <a:latin typeface="Georgia" panose="02040502050405020303" pitchFamily="18" charset="0"/>
                <a:cs typeface="Times New Roman" panose="02020603050405020304" pitchFamily="18" charset="0"/>
              </a:rPr>
              <a:t>Step Three: </a:t>
            </a:r>
            <a:br>
              <a:rPr lang="en-US" b="1" dirty="0">
                <a:solidFill>
                  <a:srgbClr val="6E2639"/>
                </a:solidFill>
                <a:latin typeface="Georgia" panose="02040502050405020303" pitchFamily="18" charset="0"/>
                <a:cs typeface="Times New Roman" panose="02020603050405020304" pitchFamily="18" charset="0"/>
              </a:rPr>
            </a:br>
            <a:r>
              <a:rPr lang="en-US" b="1" dirty="0">
                <a:solidFill>
                  <a:srgbClr val="6E2639"/>
                </a:solidFill>
                <a:latin typeface="Georgia" panose="02040502050405020303" pitchFamily="18" charset="0"/>
                <a:cs typeface="Times New Roman" panose="02020603050405020304" pitchFamily="18" charset="0"/>
              </a:rPr>
              <a:t>SUBMIT PAGE 1 OF THE APPLICATION</a:t>
            </a:r>
            <a:br>
              <a:rPr lang="en-US" b="1" dirty="0">
                <a:solidFill>
                  <a:srgbClr val="6E2639"/>
                </a:solidFill>
                <a:latin typeface="Georgia" panose="02040502050405020303" pitchFamily="18" charset="0"/>
                <a:cs typeface="Times New Roman" panose="02020603050405020304" pitchFamily="18" charset="0"/>
              </a:rPr>
            </a:br>
            <a:endParaRPr lang="en-US" b="1" dirty="0">
              <a:solidFill>
                <a:srgbClr val="6E2639"/>
              </a:solidFill>
              <a:latin typeface="Georgia" panose="02040502050405020303" pitchFamily="18" charset="0"/>
              <a:cs typeface="Times New Roman" panose="02020603050405020304" pitchFamily="18" charset="0"/>
            </a:endParaRPr>
          </a:p>
        </p:txBody>
      </p:sp>
      <p:sp>
        <p:nvSpPr>
          <p:cNvPr id="3" name="Content Placeholder 2"/>
          <p:cNvSpPr>
            <a:spLocks noGrp="1"/>
          </p:cNvSpPr>
          <p:nvPr>
            <p:ph idx="4294967295"/>
          </p:nvPr>
        </p:nvSpPr>
        <p:spPr>
          <a:xfrm>
            <a:off x="438150" y="1684091"/>
            <a:ext cx="11315700" cy="4708772"/>
          </a:xfrm>
        </p:spPr>
        <p:txBody>
          <a:bodyPr/>
          <a:lstStyle/>
          <a:p>
            <a:pPr marL="0" indent="0">
              <a:buNone/>
            </a:pPr>
            <a:r>
              <a:rPr lang="en-US" sz="3200" dirty="0">
                <a:solidFill>
                  <a:srgbClr val="6E2639"/>
                </a:solidFill>
                <a:latin typeface="Georgia" panose="02040502050405020303" pitchFamily="18" charset="0"/>
                <a:cs typeface="Times New Roman" panose="02020603050405020304" pitchFamily="18" charset="0"/>
              </a:rPr>
              <a:t>Once a suitable site has been identified and expressed their willingness to serve, submit page one of the fieldwork application prior to the application deadline.</a:t>
            </a:r>
          </a:p>
          <a:p>
            <a:pPr marL="0" indent="0" algn="ctr">
              <a:buNone/>
            </a:pPr>
            <a:r>
              <a:rPr lang="en-US" dirty="0">
                <a:solidFill>
                  <a:srgbClr val="6E2639"/>
                </a:solidFill>
                <a:latin typeface="Georgia" panose="02040502050405020303" pitchFamily="18" charset="0"/>
              </a:rPr>
              <a:t>			</a:t>
            </a:r>
            <a:endParaRPr lang="en-US" dirty="0">
              <a:solidFill>
                <a:srgbClr val="6E2639"/>
              </a:solidFill>
              <a:latin typeface="Georgia" panose="02040502050405020303"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752718208"/>
              </p:ext>
            </p:extLst>
          </p:nvPr>
        </p:nvGraphicFramePr>
        <p:xfrm>
          <a:off x="2222736" y="3733585"/>
          <a:ext cx="7746528" cy="1920240"/>
        </p:xfrm>
        <a:graphic>
          <a:graphicData uri="http://schemas.openxmlformats.org/drawingml/2006/table">
            <a:tbl>
              <a:tblPr firstRow="1" bandRow="1">
                <a:tableStyleId>{5C22544A-7EE6-4342-B048-85BDC9FD1C3A}</a:tableStyleId>
              </a:tblPr>
              <a:tblGrid>
                <a:gridCol w="3873264">
                  <a:extLst>
                    <a:ext uri="{9D8B030D-6E8A-4147-A177-3AD203B41FA5}">
                      <a16:colId xmlns:a16="http://schemas.microsoft.com/office/drawing/2014/main" val="20000"/>
                    </a:ext>
                  </a:extLst>
                </a:gridCol>
                <a:gridCol w="3873264">
                  <a:extLst>
                    <a:ext uri="{9D8B030D-6E8A-4147-A177-3AD203B41FA5}">
                      <a16:colId xmlns:a16="http://schemas.microsoft.com/office/drawing/2014/main" val="20001"/>
                    </a:ext>
                  </a:extLst>
                </a:gridCol>
              </a:tblGrid>
              <a:tr h="370840">
                <a:tc>
                  <a:txBody>
                    <a:bodyPr/>
                    <a:lstStyle/>
                    <a:p>
                      <a:pPr algn="l"/>
                      <a:r>
                        <a:rPr lang="en-US" sz="3600" b="1" dirty="0">
                          <a:solidFill>
                            <a:srgbClr val="6E2639"/>
                          </a:solidFill>
                          <a:latin typeface="Times New Roman" panose="02020603050405020304" pitchFamily="18" charset="0"/>
                          <a:cs typeface="Times New Roman" panose="02020603050405020304" pitchFamily="18" charset="0"/>
                        </a:rPr>
                        <a:t>Fall Semester</a:t>
                      </a:r>
                    </a:p>
                  </a:txBody>
                  <a:tcPr>
                    <a:lnL w="28575" cap="flat" cmpd="sng" algn="ctr">
                      <a:solidFill>
                        <a:srgbClr val="660033"/>
                      </a:solidFill>
                      <a:prstDash val="solid"/>
                      <a:round/>
                      <a:headEnd type="none" w="med" len="med"/>
                      <a:tailEnd type="none" w="med" len="med"/>
                    </a:lnL>
                    <a:lnR w="28575" cap="flat" cmpd="sng" algn="ctr">
                      <a:solidFill>
                        <a:srgbClr val="660033"/>
                      </a:solidFill>
                      <a:prstDash val="solid"/>
                      <a:round/>
                      <a:headEnd type="none" w="med" len="med"/>
                      <a:tailEnd type="none" w="med" len="med"/>
                    </a:lnR>
                    <a:lnT w="28575" cap="flat" cmpd="sng" algn="ctr">
                      <a:solidFill>
                        <a:srgbClr val="660033"/>
                      </a:solidFill>
                      <a:prstDash val="solid"/>
                      <a:round/>
                      <a:headEnd type="none" w="med" len="med"/>
                      <a:tailEnd type="none" w="med" len="med"/>
                    </a:lnT>
                    <a:lnB w="28575" cap="flat" cmpd="sng" algn="ctr">
                      <a:solidFill>
                        <a:srgbClr val="660033"/>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b="1" dirty="0">
                          <a:solidFill>
                            <a:srgbClr val="6E2639"/>
                          </a:solidFill>
                          <a:latin typeface="Times New Roman" panose="02020603050405020304" pitchFamily="18" charset="0"/>
                          <a:cs typeface="Times New Roman" panose="02020603050405020304" pitchFamily="18" charset="0"/>
                        </a:rPr>
                        <a:t>April 1</a:t>
                      </a:r>
                    </a:p>
                  </a:txBody>
                  <a:tcPr>
                    <a:lnL w="28575" cap="flat" cmpd="sng" algn="ctr">
                      <a:solidFill>
                        <a:srgbClr val="660033"/>
                      </a:solidFill>
                      <a:prstDash val="solid"/>
                      <a:round/>
                      <a:headEnd type="none" w="med" len="med"/>
                      <a:tailEnd type="none" w="med" len="med"/>
                    </a:lnL>
                    <a:lnR w="28575" cap="flat" cmpd="sng" algn="ctr">
                      <a:solidFill>
                        <a:srgbClr val="660033"/>
                      </a:solidFill>
                      <a:prstDash val="solid"/>
                      <a:round/>
                      <a:headEnd type="none" w="med" len="med"/>
                      <a:tailEnd type="none" w="med" len="med"/>
                    </a:lnR>
                    <a:lnT w="28575" cap="flat" cmpd="sng" algn="ctr">
                      <a:solidFill>
                        <a:srgbClr val="660033"/>
                      </a:solidFill>
                      <a:prstDash val="solid"/>
                      <a:round/>
                      <a:headEnd type="none" w="med" len="med"/>
                      <a:tailEnd type="none" w="med" len="med"/>
                    </a:lnT>
                    <a:lnB w="28575" cap="flat" cmpd="sng" algn="ctr">
                      <a:solidFill>
                        <a:srgbClr val="660033"/>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70840">
                <a:tc>
                  <a:txBody>
                    <a:bodyPr/>
                    <a:lstStyle/>
                    <a:p>
                      <a:pPr algn="l"/>
                      <a:r>
                        <a:rPr lang="en-US" sz="3600" b="1" dirty="0">
                          <a:solidFill>
                            <a:srgbClr val="6E2639"/>
                          </a:solidFill>
                          <a:latin typeface="Times New Roman" panose="02020603050405020304" pitchFamily="18" charset="0"/>
                          <a:cs typeface="Times New Roman" panose="02020603050405020304" pitchFamily="18" charset="0"/>
                        </a:rPr>
                        <a:t>Spring Semester</a:t>
                      </a:r>
                    </a:p>
                  </a:txBody>
                  <a:tcPr>
                    <a:lnL w="28575" cap="flat" cmpd="sng" algn="ctr">
                      <a:solidFill>
                        <a:srgbClr val="660033"/>
                      </a:solidFill>
                      <a:prstDash val="solid"/>
                      <a:round/>
                      <a:headEnd type="none" w="med" len="med"/>
                      <a:tailEnd type="none" w="med" len="med"/>
                    </a:lnL>
                    <a:lnR w="28575" cap="flat" cmpd="sng" algn="ctr">
                      <a:solidFill>
                        <a:srgbClr val="660033"/>
                      </a:solidFill>
                      <a:prstDash val="solid"/>
                      <a:round/>
                      <a:headEnd type="none" w="med" len="med"/>
                      <a:tailEnd type="none" w="med" len="med"/>
                    </a:lnR>
                    <a:lnT w="28575" cap="flat" cmpd="sng" algn="ctr">
                      <a:solidFill>
                        <a:srgbClr val="660033"/>
                      </a:solidFill>
                      <a:prstDash val="solid"/>
                      <a:round/>
                      <a:headEnd type="none" w="med" len="med"/>
                      <a:tailEnd type="none" w="med" len="med"/>
                    </a:lnT>
                    <a:lnB w="28575" cap="flat" cmpd="sng" algn="ctr">
                      <a:solidFill>
                        <a:srgbClr val="660033"/>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b="1" dirty="0">
                          <a:solidFill>
                            <a:srgbClr val="6E2639"/>
                          </a:solidFill>
                          <a:latin typeface="Times New Roman" panose="02020603050405020304" pitchFamily="18" charset="0"/>
                          <a:cs typeface="Times New Roman" panose="02020603050405020304" pitchFamily="18" charset="0"/>
                        </a:rPr>
                        <a:t>October 1</a:t>
                      </a:r>
                    </a:p>
                  </a:txBody>
                  <a:tcPr>
                    <a:lnL w="28575" cap="flat" cmpd="sng" algn="ctr">
                      <a:solidFill>
                        <a:srgbClr val="660033"/>
                      </a:solidFill>
                      <a:prstDash val="solid"/>
                      <a:round/>
                      <a:headEnd type="none" w="med" len="med"/>
                      <a:tailEnd type="none" w="med" len="med"/>
                    </a:lnL>
                    <a:lnR w="28575" cap="flat" cmpd="sng" algn="ctr">
                      <a:solidFill>
                        <a:srgbClr val="660033"/>
                      </a:solidFill>
                      <a:prstDash val="solid"/>
                      <a:round/>
                      <a:headEnd type="none" w="med" len="med"/>
                      <a:tailEnd type="none" w="med" len="med"/>
                    </a:lnR>
                    <a:lnT w="28575" cap="flat" cmpd="sng" algn="ctr">
                      <a:solidFill>
                        <a:srgbClr val="660033"/>
                      </a:solidFill>
                      <a:prstDash val="solid"/>
                      <a:round/>
                      <a:headEnd type="none" w="med" len="med"/>
                      <a:tailEnd type="none" w="med" len="med"/>
                    </a:lnT>
                    <a:lnB w="28575" cap="flat" cmpd="sng" algn="ctr">
                      <a:solidFill>
                        <a:srgbClr val="660033"/>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70840">
                <a:tc>
                  <a:txBody>
                    <a:bodyPr/>
                    <a:lstStyle/>
                    <a:p>
                      <a:pPr algn="l"/>
                      <a:r>
                        <a:rPr lang="en-US" sz="3600" b="1" dirty="0">
                          <a:solidFill>
                            <a:srgbClr val="6E2639"/>
                          </a:solidFill>
                          <a:latin typeface="Times New Roman" panose="02020603050405020304" pitchFamily="18" charset="0"/>
                          <a:cs typeface="Times New Roman" panose="02020603050405020304" pitchFamily="18" charset="0"/>
                        </a:rPr>
                        <a:t>Summer Semester</a:t>
                      </a:r>
                    </a:p>
                  </a:txBody>
                  <a:tcPr>
                    <a:lnL w="28575" cap="flat" cmpd="sng" algn="ctr">
                      <a:solidFill>
                        <a:srgbClr val="660033"/>
                      </a:solidFill>
                      <a:prstDash val="solid"/>
                      <a:round/>
                      <a:headEnd type="none" w="med" len="med"/>
                      <a:tailEnd type="none" w="med" len="med"/>
                    </a:lnL>
                    <a:lnR w="28575" cap="flat" cmpd="sng" algn="ctr">
                      <a:solidFill>
                        <a:srgbClr val="660033"/>
                      </a:solidFill>
                      <a:prstDash val="solid"/>
                      <a:round/>
                      <a:headEnd type="none" w="med" len="med"/>
                      <a:tailEnd type="none" w="med" len="med"/>
                    </a:lnR>
                    <a:lnT w="28575" cap="flat" cmpd="sng" algn="ctr">
                      <a:solidFill>
                        <a:srgbClr val="660033"/>
                      </a:solidFill>
                      <a:prstDash val="solid"/>
                      <a:round/>
                      <a:headEnd type="none" w="med" len="med"/>
                      <a:tailEnd type="none" w="med" len="med"/>
                    </a:lnT>
                    <a:lnB w="28575" cap="flat" cmpd="sng" algn="ctr">
                      <a:solidFill>
                        <a:srgbClr val="660033"/>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b="1" dirty="0">
                          <a:solidFill>
                            <a:srgbClr val="6E2639"/>
                          </a:solidFill>
                          <a:latin typeface="Times New Roman" panose="02020603050405020304" pitchFamily="18" charset="0"/>
                          <a:cs typeface="Times New Roman" panose="02020603050405020304" pitchFamily="18" charset="0"/>
                        </a:rPr>
                        <a:t>March 1</a:t>
                      </a:r>
                    </a:p>
                  </a:txBody>
                  <a:tcPr>
                    <a:lnL w="28575" cap="flat" cmpd="sng" algn="ctr">
                      <a:solidFill>
                        <a:srgbClr val="660033"/>
                      </a:solidFill>
                      <a:prstDash val="solid"/>
                      <a:round/>
                      <a:headEnd type="none" w="med" len="med"/>
                      <a:tailEnd type="none" w="med" len="med"/>
                    </a:lnL>
                    <a:lnR w="28575" cap="flat" cmpd="sng" algn="ctr">
                      <a:solidFill>
                        <a:srgbClr val="660033"/>
                      </a:solidFill>
                      <a:prstDash val="solid"/>
                      <a:round/>
                      <a:headEnd type="none" w="med" len="med"/>
                      <a:tailEnd type="none" w="med" len="med"/>
                    </a:lnR>
                    <a:lnT w="28575" cap="flat" cmpd="sng" algn="ctr">
                      <a:solidFill>
                        <a:srgbClr val="660033"/>
                      </a:solidFill>
                      <a:prstDash val="solid"/>
                      <a:round/>
                      <a:headEnd type="none" w="med" len="med"/>
                      <a:tailEnd type="none" w="med" len="med"/>
                    </a:lnT>
                    <a:lnB w="28575" cap="flat" cmpd="sng" algn="ctr">
                      <a:solidFill>
                        <a:srgbClr val="6600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bl>
          </a:graphicData>
        </a:graphic>
      </p:graphicFrame>
      <p:sp>
        <p:nvSpPr>
          <p:cNvPr id="7" name="Rectangle 6">
            <a:extLst>
              <a:ext uri="{FF2B5EF4-FFF2-40B4-BE49-F238E27FC236}">
                <a16:creationId xmlns:a16="http://schemas.microsoft.com/office/drawing/2014/main" id="{2465397C-FA39-40FF-AA04-B9E599EB5611}"/>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F178AD3-F96D-40D5-8EE4-5741BCBC568E}"/>
              </a:ext>
            </a:extLst>
          </p:cNvPr>
          <p:cNvSpPr/>
          <p:nvPr/>
        </p:nvSpPr>
        <p:spPr>
          <a:xfrm>
            <a:off x="6096000" y="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04CCB1E-DDEB-4C3F-B88F-5D3F0EC76292}"/>
              </a:ext>
            </a:extLst>
          </p:cNvPr>
          <p:cNvSpPr/>
          <p:nvPr/>
        </p:nvSpPr>
        <p:spPr>
          <a:xfrm>
            <a:off x="0" y="6411051"/>
            <a:ext cx="12192000" cy="465137"/>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00847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3" presetClass="entr" presetSubtype="16" fill="hold" nodeType="afterEffect">
                                  <p:stCondLst>
                                    <p:cond delay="500"/>
                                  </p:stCondLst>
                                  <p:childTnLst>
                                    <p:set>
                                      <p:cBhvr>
                                        <p:cTn id="13" dur="1" fill="hold">
                                          <p:stCondLst>
                                            <p:cond delay="0"/>
                                          </p:stCondLst>
                                        </p:cTn>
                                        <p:tgtEl>
                                          <p:spTgt spid="5"/>
                                        </p:tgtEl>
                                        <p:attrNameLst>
                                          <p:attrName>style.visibility</p:attrName>
                                        </p:attrNameLst>
                                      </p:cBhvr>
                                      <p:to>
                                        <p:strVal val="visible"/>
                                      </p:to>
                                    </p:set>
                                    <p:anim calcmode="lin" valueType="num">
                                      <p:cBhvr>
                                        <p:cTn id="14" dur="3000" fill="hold"/>
                                        <p:tgtEl>
                                          <p:spTgt spid="5"/>
                                        </p:tgtEl>
                                        <p:attrNameLst>
                                          <p:attrName>ppt_w</p:attrName>
                                        </p:attrNameLst>
                                      </p:cBhvr>
                                      <p:tavLst>
                                        <p:tav tm="0">
                                          <p:val>
                                            <p:fltVal val="0"/>
                                          </p:val>
                                        </p:tav>
                                        <p:tav tm="100000">
                                          <p:val>
                                            <p:strVal val="#ppt_w"/>
                                          </p:val>
                                        </p:tav>
                                      </p:tavLst>
                                    </p:anim>
                                    <p:anim calcmode="lin" valueType="num">
                                      <p:cBhvr>
                                        <p:cTn id="15" dur="30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532551"/>
            <a:ext cx="12192000" cy="1301260"/>
          </a:xfrm>
        </p:spPr>
        <p:txBody>
          <a:bodyPr>
            <a:noAutofit/>
          </a:bodyPr>
          <a:lstStyle/>
          <a:p>
            <a:pPr algn="ctr"/>
            <a:r>
              <a:rPr lang="en-US" b="1" dirty="0">
                <a:solidFill>
                  <a:srgbClr val="6E2639"/>
                </a:solidFill>
                <a:latin typeface="Georgia" panose="02040502050405020303" pitchFamily="18" charset="0"/>
                <a:cs typeface="Times New Roman" panose="02020603050405020304" pitchFamily="18" charset="0"/>
              </a:rPr>
              <a:t>Step Four: COMPLETE ALL OF THE REQUIRED DOCUMENTATION</a:t>
            </a:r>
            <a:br>
              <a:rPr lang="en-US" b="1" dirty="0">
                <a:solidFill>
                  <a:srgbClr val="6E2639"/>
                </a:solidFill>
                <a:latin typeface="Georgia" panose="02040502050405020303" pitchFamily="18" charset="0"/>
                <a:cs typeface="Times New Roman" panose="02020603050405020304" pitchFamily="18" charset="0"/>
              </a:rPr>
            </a:br>
            <a:endParaRPr lang="en-US" b="1" dirty="0">
              <a:solidFill>
                <a:srgbClr val="6E2639"/>
              </a:solidFill>
              <a:latin typeface="Georgia" panose="02040502050405020303" pitchFamily="18" charset="0"/>
              <a:cs typeface="Times New Roman" panose="02020603050405020304" pitchFamily="18" charset="0"/>
            </a:endParaRPr>
          </a:p>
        </p:txBody>
      </p:sp>
      <p:sp>
        <p:nvSpPr>
          <p:cNvPr id="3" name="Content Placeholder 2"/>
          <p:cNvSpPr>
            <a:spLocks noGrp="1"/>
          </p:cNvSpPr>
          <p:nvPr>
            <p:ph idx="4294967295"/>
          </p:nvPr>
        </p:nvSpPr>
        <p:spPr>
          <a:xfrm>
            <a:off x="355600" y="1573145"/>
            <a:ext cx="12192000" cy="4752304"/>
          </a:xfrm>
        </p:spPr>
        <p:txBody>
          <a:bodyPr>
            <a:normAutofit/>
          </a:bodyPr>
          <a:lstStyle/>
          <a:p>
            <a:pPr marL="0" indent="0">
              <a:buNone/>
            </a:pPr>
            <a:r>
              <a:rPr lang="en-US" sz="3200" dirty="0">
                <a:solidFill>
                  <a:srgbClr val="6E2639"/>
                </a:solidFill>
                <a:latin typeface="Georgia" panose="02040502050405020303" pitchFamily="18" charset="0"/>
                <a:cs typeface="Times New Roman" panose="02020603050405020304" pitchFamily="18" charset="0"/>
              </a:rPr>
              <a:t>At least two (2) weeks prior to the beginning of the term, submit all of the remaining application materials:</a:t>
            </a:r>
          </a:p>
          <a:p>
            <a:pPr marL="0" indent="0">
              <a:buNone/>
            </a:pPr>
            <a:endParaRPr lang="en-US" sz="700" dirty="0">
              <a:solidFill>
                <a:srgbClr val="6E2639"/>
              </a:solidFill>
              <a:latin typeface="Georgia" panose="02040502050405020303" pitchFamily="18" charset="0"/>
              <a:cs typeface="Times New Roman" panose="02020603050405020304" pitchFamily="18" charset="0"/>
            </a:endParaRPr>
          </a:p>
          <a:p>
            <a:pPr lvl="1"/>
            <a:r>
              <a:rPr lang="en-US" sz="3200" dirty="0">
                <a:solidFill>
                  <a:srgbClr val="6E2639"/>
                </a:solidFill>
                <a:latin typeface="Georgia" panose="02040502050405020303" pitchFamily="18" charset="0"/>
                <a:cs typeface="Times New Roman" panose="02020603050405020304" pitchFamily="18" charset="0"/>
              </a:rPr>
              <a:t>Application for Practicum/Internship</a:t>
            </a:r>
          </a:p>
          <a:p>
            <a:pPr lvl="1"/>
            <a:r>
              <a:rPr lang="en-US" sz="3200" dirty="0">
                <a:solidFill>
                  <a:srgbClr val="6E2639"/>
                </a:solidFill>
                <a:latin typeface="Georgia" panose="02040502050405020303" pitchFamily="18" charset="0"/>
                <a:cs typeface="Times New Roman" panose="02020603050405020304" pitchFamily="18" charset="0"/>
              </a:rPr>
              <a:t>Practicum/Internship Proposal</a:t>
            </a:r>
          </a:p>
          <a:p>
            <a:pPr lvl="1"/>
            <a:r>
              <a:rPr lang="en-US" sz="3200" dirty="0">
                <a:solidFill>
                  <a:srgbClr val="6E2639"/>
                </a:solidFill>
                <a:latin typeface="Georgia" panose="02040502050405020303" pitchFamily="18" charset="0"/>
                <a:cs typeface="Times New Roman" panose="02020603050405020304" pitchFamily="18" charset="0"/>
              </a:rPr>
              <a:t>Practicum/Internship Agreement</a:t>
            </a:r>
          </a:p>
          <a:p>
            <a:pPr lvl="1"/>
            <a:r>
              <a:rPr lang="en-US" sz="3200" dirty="0">
                <a:solidFill>
                  <a:srgbClr val="6E2639"/>
                </a:solidFill>
                <a:latin typeface="Georgia" panose="02040502050405020303" pitchFamily="18" charset="0"/>
                <a:cs typeface="Times New Roman" panose="02020603050405020304" pitchFamily="18" charset="0"/>
              </a:rPr>
              <a:t>Practicum/Internship Student Statement</a:t>
            </a:r>
          </a:p>
          <a:p>
            <a:pPr marL="457200" lvl="1" indent="0">
              <a:buNone/>
            </a:pPr>
            <a:r>
              <a:rPr lang="en-US" sz="3200" dirty="0">
                <a:solidFill>
                  <a:srgbClr val="6E2639"/>
                </a:solidFill>
                <a:latin typeface="Georgia" panose="02040502050405020303" pitchFamily="18" charset="0"/>
                <a:cs typeface="Times New Roman" panose="02020603050405020304" pitchFamily="18" charset="0"/>
              </a:rPr>
              <a:t>  of Learning Objectives</a:t>
            </a:r>
          </a:p>
          <a:p>
            <a:pPr lvl="1"/>
            <a:r>
              <a:rPr lang="en-US" sz="3200" dirty="0">
                <a:solidFill>
                  <a:srgbClr val="6E2639"/>
                </a:solidFill>
                <a:latin typeface="Georgia" panose="02040502050405020303" pitchFamily="18" charset="0"/>
                <a:cs typeface="Times New Roman" panose="02020603050405020304" pitchFamily="18" charset="0"/>
              </a:rPr>
              <a:t>Proof of Professional Liability Insurance</a:t>
            </a:r>
          </a:p>
        </p:txBody>
      </p:sp>
      <p:pic>
        <p:nvPicPr>
          <p:cNvPr id="4" name="Picture 3" descr="https://images-na.ssl-images-amazon.com/images/I/41DHYQyL7jL.jpg"/>
          <p:cNvPicPr/>
          <p:nvPr/>
        </p:nvPicPr>
        <p:blipFill>
          <a:blip r:embed="rId2">
            <a:biLevel thresh="75000"/>
            <a:extLst>
              <a:ext uri="{28A0092B-C50C-407E-A947-70E740481C1C}">
                <a14:useLocalDpi xmlns:a14="http://schemas.microsoft.com/office/drawing/2010/main" val="0"/>
              </a:ext>
            </a:extLst>
          </a:blip>
          <a:srcRect/>
          <a:stretch>
            <a:fillRect/>
          </a:stretch>
        </p:blipFill>
        <p:spPr bwMode="auto">
          <a:xfrm>
            <a:off x="8761896" y="2184224"/>
            <a:ext cx="3074504" cy="4001525"/>
          </a:xfrm>
          <a:prstGeom prst="rect">
            <a:avLst/>
          </a:prstGeom>
          <a:noFill/>
          <a:ln>
            <a:noFill/>
          </a:ln>
        </p:spPr>
      </p:pic>
      <p:sp>
        <p:nvSpPr>
          <p:cNvPr id="5" name="Rectangle 4">
            <a:extLst>
              <a:ext uri="{FF2B5EF4-FFF2-40B4-BE49-F238E27FC236}">
                <a16:creationId xmlns:a16="http://schemas.microsoft.com/office/drawing/2014/main" id="{01BE9A49-EA39-4836-A214-68CF47C46936}"/>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8E16681D-BFDF-4D1F-AFBC-519776EE47F5}"/>
              </a:ext>
            </a:extLst>
          </p:cNvPr>
          <p:cNvSpPr/>
          <p:nvPr/>
        </p:nvSpPr>
        <p:spPr>
          <a:xfrm>
            <a:off x="6096000" y="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26E1453-1A05-4A82-9E1E-96708513BE7A}"/>
              </a:ext>
            </a:extLst>
          </p:cNvPr>
          <p:cNvSpPr/>
          <p:nvPr/>
        </p:nvSpPr>
        <p:spPr>
          <a:xfrm>
            <a:off x="0" y="6325449"/>
            <a:ext cx="12192000" cy="532551"/>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16264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ppt_y</p:attrName>
                                        </p:attrNameLst>
                                      </p:cBhvr>
                                      <p:tavLst>
                                        <p:tav tm="0">
                                          <p:val>
                                            <p:strVal val="#ppt_y-#ppt_h*1.125000"/>
                                          </p:val>
                                        </p:tav>
                                        <p:tav tm="100000">
                                          <p:val>
                                            <p:strVal val="#ppt_y"/>
                                          </p:val>
                                        </p:tav>
                                      </p:tavLst>
                                    </p:anim>
                                    <p:animEffect transition="in" filter="wipe(down)">
                                      <p:cBhvr>
                                        <p:cTn id="8" dur="2000"/>
                                        <p:tgtEl>
                                          <p:spTgt spid="3">
                                            <p:txEl>
                                              <p:pRg st="0" end="0"/>
                                            </p:txEl>
                                          </p:spTgt>
                                        </p:tgtEl>
                                      </p:cBhvr>
                                    </p:animEffect>
                                  </p:childTnLst>
                                </p:cTn>
                              </p:par>
                            </p:childTnLst>
                          </p:cTn>
                        </p:par>
                        <p:par>
                          <p:cTn id="9" fill="hold">
                            <p:stCondLst>
                              <p:cond delay="2000"/>
                            </p:stCondLst>
                            <p:childTnLst>
                              <p:par>
                                <p:cTn id="10" presetID="12" presetClass="entr" presetSubtype="2" fill="hold" nodeType="afterEffect">
                                  <p:stCondLst>
                                    <p:cond delay="100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3" dur="2000"/>
                                        <p:tgtEl>
                                          <p:spTgt spid="3">
                                            <p:txEl>
                                              <p:pRg st="2" end="2"/>
                                            </p:txEl>
                                          </p:spTgt>
                                        </p:tgtEl>
                                      </p:cBhvr>
                                    </p:animEffect>
                                  </p:childTnLst>
                                </p:cTn>
                              </p:par>
                            </p:childTnLst>
                          </p:cTn>
                        </p:par>
                        <p:par>
                          <p:cTn id="14" fill="hold">
                            <p:stCondLst>
                              <p:cond delay="5000"/>
                            </p:stCondLst>
                            <p:childTnLst>
                              <p:par>
                                <p:cTn id="15" presetID="12" presetClass="entr" presetSubtype="2" fill="hold" nodeType="afterEffect">
                                  <p:stCondLst>
                                    <p:cond delay="100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18" dur="2000"/>
                                        <p:tgtEl>
                                          <p:spTgt spid="3">
                                            <p:txEl>
                                              <p:pRg st="3" end="3"/>
                                            </p:txEl>
                                          </p:spTgt>
                                        </p:tgtEl>
                                      </p:cBhvr>
                                    </p:animEffect>
                                  </p:childTnLst>
                                </p:cTn>
                              </p:par>
                            </p:childTnLst>
                          </p:cTn>
                        </p:par>
                        <p:par>
                          <p:cTn id="19" fill="hold">
                            <p:stCondLst>
                              <p:cond delay="8000"/>
                            </p:stCondLst>
                            <p:childTnLst>
                              <p:par>
                                <p:cTn id="20" presetID="12" presetClass="entr" presetSubtype="2" fill="hold" nodeType="afterEffect">
                                  <p:stCondLst>
                                    <p:cond delay="100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additive="base">
                                        <p:cTn id="22" dur="2000"/>
                                        <p:tgtEl>
                                          <p:spTgt spid="3">
                                            <p:txEl>
                                              <p:pRg st="4" end="4"/>
                                            </p:txEl>
                                          </p:spTgt>
                                        </p:tgtEl>
                                        <p:attrNameLst>
                                          <p:attrName>ppt_x</p:attrName>
                                        </p:attrNameLst>
                                      </p:cBhvr>
                                      <p:tavLst>
                                        <p:tav tm="0">
                                          <p:val>
                                            <p:strVal val="#ppt_x+#ppt_w*1.125000"/>
                                          </p:val>
                                        </p:tav>
                                        <p:tav tm="100000">
                                          <p:val>
                                            <p:strVal val="#ppt_x"/>
                                          </p:val>
                                        </p:tav>
                                      </p:tavLst>
                                    </p:anim>
                                    <p:animEffect transition="in" filter="wipe(left)">
                                      <p:cBhvr>
                                        <p:cTn id="23" dur="2000"/>
                                        <p:tgtEl>
                                          <p:spTgt spid="3">
                                            <p:txEl>
                                              <p:pRg st="4" end="4"/>
                                            </p:txEl>
                                          </p:spTgt>
                                        </p:tgtEl>
                                      </p:cBhvr>
                                    </p:animEffect>
                                  </p:childTnLst>
                                </p:cTn>
                              </p:par>
                            </p:childTnLst>
                          </p:cTn>
                        </p:par>
                        <p:par>
                          <p:cTn id="24" fill="hold">
                            <p:stCondLst>
                              <p:cond delay="11000"/>
                            </p:stCondLst>
                            <p:childTnLst>
                              <p:par>
                                <p:cTn id="25" presetID="12" presetClass="entr" presetSubtype="2" fill="hold" nodeType="afterEffect">
                                  <p:stCondLst>
                                    <p:cond delay="100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2000"/>
                                        <p:tgtEl>
                                          <p:spTgt spid="3">
                                            <p:txEl>
                                              <p:pRg st="5" end="5"/>
                                            </p:txEl>
                                          </p:spTgt>
                                        </p:tgtEl>
                                        <p:attrNameLst>
                                          <p:attrName>ppt_x</p:attrName>
                                        </p:attrNameLst>
                                      </p:cBhvr>
                                      <p:tavLst>
                                        <p:tav tm="0">
                                          <p:val>
                                            <p:strVal val="#ppt_x+#ppt_w*1.125000"/>
                                          </p:val>
                                        </p:tav>
                                        <p:tav tm="100000">
                                          <p:val>
                                            <p:strVal val="#ppt_x"/>
                                          </p:val>
                                        </p:tav>
                                      </p:tavLst>
                                    </p:anim>
                                    <p:animEffect transition="in" filter="wipe(left)">
                                      <p:cBhvr>
                                        <p:cTn id="28" dur="2000"/>
                                        <p:tgtEl>
                                          <p:spTgt spid="3">
                                            <p:txEl>
                                              <p:pRg st="5" end="5"/>
                                            </p:txEl>
                                          </p:spTgt>
                                        </p:tgtEl>
                                      </p:cBhvr>
                                    </p:animEffect>
                                  </p:childTnLst>
                                </p:cTn>
                              </p:par>
                            </p:childTnLst>
                          </p:cTn>
                        </p:par>
                        <p:par>
                          <p:cTn id="29" fill="hold">
                            <p:stCondLst>
                              <p:cond delay="14000"/>
                            </p:stCondLst>
                            <p:childTnLst>
                              <p:par>
                                <p:cTn id="30" presetID="12" presetClass="entr" presetSubtype="2" fill="hold" nodeType="afterEffect">
                                  <p:stCondLst>
                                    <p:cond delay="1000"/>
                                  </p:stCondLst>
                                  <p:childTnLst>
                                    <p:set>
                                      <p:cBhvr>
                                        <p:cTn id="31" dur="1" fill="hold">
                                          <p:stCondLst>
                                            <p:cond delay="0"/>
                                          </p:stCondLst>
                                        </p:cTn>
                                        <p:tgtEl>
                                          <p:spTgt spid="3">
                                            <p:txEl>
                                              <p:pRg st="6" end="6"/>
                                            </p:txEl>
                                          </p:spTgt>
                                        </p:tgtEl>
                                        <p:attrNameLst>
                                          <p:attrName>style.visibility</p:attrName>
                                        </p:attrNameLst>
                                      </p:cBhvr>
                                      <p:to>
                                        <p:strVal val="visible"/>
                                      </p:to>
                                    </p:set>
                                    <p:anim calcmode="lin" valueType="num">
                                      <p:cBhvr additive="base">
                                        <p:cTn id="32" dur="2000"/>
                                        <p:tgtEl>
                                          <p:spTgt spid="3">
                                            <p:txEl>
                                              <p:pRg st="6" end="6"/>
                                            </p:txEl>
                                          </p:spTgt>
                                        </p:tgtEl>
                                        <p:attrNameLst>
                                          <p:attrName>ppt_x</p:attrName>
                                        </p:attrNameLst>
                                      </p:cBhvr>
                                      <p:tavLst>
                                        <p:tav tm="0">
                                          <p:val>
                                            <p:strVal val="#ppt_x+#ppt_w*1.125000"/>
                                          </p:val>
                                        </p:tav>
                                        <p:tav tm="100000">
                                          <p:val>
                                            <p:strVal val="#ppt_x"/>
                                          </p:val>
                                        </p:tav>
                                      </p:tavLst>
                                    </p:anim>
                                    <p:animEffect transition="in" filter="wipe(left)">
                                      <p:cBhvr>
                                        <p:cTn id="33" dur="2000"/>
                                        <p:tgtEl>
                                          <p:spTgt spid="3">
                                            <p:txEl>
                                              <p:pRg st="6" end="6"/>
                                            </p:txEl>
                                          </p:spTgt>
                                        </p:tgtEl>
                                      </p:cBhvr>
                                    </p:animEffect>
                                  </p:childTnLst>
                                </p:cTn>
                              </p:par>
                            </p:childTnLst>
                          </p:cTn>
                        </p:par>
                        <p:par>
                          <p:cTn id="34" fill="hold">
                            <p:stCondLst>
                              <p:cond delay="17000"/>
                            </p:stCondLst>
                            <p:childTnLst>
                              <p:par>
                                <p:cTn id="35" presetID="12" presetClass="entr" presetSubtype="2" fill="hold" nodeType="afterEffect">
                                  <p:stCondLst>
                                    <p:cond delay="100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2000"/>
                                        <p:tgtEl>
                                          <p:spTgt spid="3">
                                            <p:txEl>
                                              <p:pRg st="7" end="7"/>
                                            </p:txEl>
                                          </p:spTgt>
                                        </p:tgtEl>
                                        <p:attrNameLst>
                                          <p:attrName>ppt_x</p:attrName>
                                        </p:attrNameLst>
                                      </p:cBhvr>
                                      <p:tavLst>
                                        <p:tav tm="0">
                                          <p:val>
                                            <p:strVal val="#ppt_x+#ppt_w*1.125000"/>
                                          </p:val>
                                        </p:tav>
                                        <p:tav tm="100000">
                                          <p:val>
                                            <p:strVal val="#ppt_x"/>
                                          </p:val>
                                        </p:tav>
                                      </p:tavLst>
                                    </p:anim>
                                    <p:animEffect transition="in" filter="wipe(left)">
                                      <p:cBhvr>
                                        <p:cTn id="38" dur="2000"/>
                                        <p:tgtEl>
                                          <p:spTgt spid="3">
                                            <p:txEl>
                                              <p:pRg st="7" end="7"/>
                                            </p:txEl>
                                          </p:spTgt>
                                        </p:tgtEl>
                                      </p:cBhvr>
                                    </p:animEffect>
                                  </p:childTnLst>
                                </p:cTn>
                              </p:par>
                            </p:childTnLst>
                          </p:cTn>
                        </p:par>
                        <p:par>
                          <p:cTn id="39" fill="hold">
                            <p:stCondLst>
                              <p:cond delay="20000"/>
                            </p:stCondLst>
                            <p:childTnLst>
                              <p:par>
                                <p:cTn id="40" presetID="10" presetClass="entr" presetSubtype="0" fill="hold" nodeType="afterEffect">
                                  <p:stCondLst>
                                    <p:cond delay="200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5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779350"/>
            <a:ext cx="12192000" cy="1366949"/>
          </a:xfrm>
        </p:spPr>
        <p:txBody>
          <a:bodyPr>
            <a:noAutofit/>
          </a:bodyPr>
          <a:lstStyle/>
          <a:p>
            <a:pPr algn="ctr"/>
            <a:r>
              <a:rPr lang="en-US" b="1" dirty="0">
                <a:solidFill>
                  <a:srgbClr val="6E2639"/>
                </a:solidFill>
                <a:latin typeface="Georgia" panose="02040502050405020303" pitchFamily="18" charset="0"/>
                <a:cs typeface="Times New Roman" panose="02020603050405020304" pitchFamily="18" charset="0"/>
              </a:rPr>
              <a:t>Step Five:</a:t>
            </a:r>
            <a:br>
              <a:rPr lang="en-US" b="1" dirty="0">
                <a:solidFill>
                  <a:srgbClr val="6E2639"/>
                </a:solidFill>
                <a:latin typeface="Georgia" panose="02040502050405020303" pitchFamily="18" charset="0"/>
                <a:cs typeface="Times New Roman" panose="02020603050405020304" pitchFamily="18" charset="0"/>
              </a:rPr>
            </a:br>
            <a:r>
              <a:rPr lang="en-US" b="1" dirty="0">
                <a:solidFill>
                  <a:srgbClr val="6E2639"/>
                </a:solidFill>
                <a:latin typeface="Georgia" panose="02040502050405020303" pitchFamily="18" charset="0"/>
                <a:cs typeface="Times New Roman" panose="02020603050405020304" pitchFamily="18" charset="0"/>
              </a:rPr>
              <a:t>MAKE SURE YOU HAVE ADEQUATE COMPUTER AND INTERNET RESOURCES</a:t>
            </a:r>
          </a:p>
        </p:txBody>
      </p:sp>
      <p:sp>
        <p:nvSpPr>
          <p:cNvPr id="3" name="Content Placeholder 2"/>
          <p:cNvSpPr>
            <a:spLocks noGrp="1"/>
          </p:cNvSpPr>
          <p:nvPr>
            <p:ph idx="4294967295"/>
          </p:nvPr>
        </p:nvSpPr>
        <p:spPr>
          <a:xfrm>
            <a:off x="527050" y="2770257"/>
            <a:ext cx="11137900" cy="3308393"/>
          </a:xfrm>
        </p:spPr>
        <p:txBody>
          <a:bodyPr>
            <a:normAutofit fontScale="92500"/>
          </a:bodyPr>
          <a:lstStyle/>
          <a:p>
            <a:r>
              <a:rPr lang="en-US" dirty="0">
                <a:solidFill>
                  <a:srgbClr val="6E2639"/>
                </a:solidFill>
                <a:latin typeface="Georgia" panose="02040502050405020303" pitchFamily="18" charset="0"/>
                <a:cs typeface="Times New Roman" panose="02020603050405020304" pitchFamily="18" charset="0"/>
              </a:rPr>
              <a:t>Either Windows or Apple will be OK</a:t>
            </a:r>
          </a:p>
          <a:p>
            <a:r>
              <a:rPr lang="en-US" dirty="0">
                <a:solidFill>
                  <a:srgbClr val="6E2639"/>
                </a:solidFill>
                <a:latin typeface="Georgia" panose="02040502050405020303" pitchFamily="18" charset="0"/>
                <a:cs typeface="Times New Roman" panose="02020603050405020304" pitchFamily="18" charset="0"/>
              </a:rPr>
              <a:t>Use Microsoft Office (Office 365 is available to students through UA Little Rock IT Services)</a:t>
            </a:r>
          </a:p>
          <a:p>
            <a:r>
              <a:rPr lang="en-US" dirty="0">
                <a:solidFill>
                  <a:srgbClr val="6E2639"/>
                </a:solidFill>
                <a:latin typeface="Georgia" panose="02040502050405020303" pitchFamily="18" charset="0"/>
                <a:cs typeface="Times New Roman" panose="02020603050405020304" pitchFamily="18" charset="0"/>
              </a:rPr>
              <a:t>Computer and Internet service must be robust enough to handle case recordings and live, interactive supervision sessions</a:t>
            </a:r>
          </a:p>
          <a:p>
            <a:r>
              <a:rPr lang="en-US" dirty="0">
                <a:solidFill>
                  <a:srgbClr val="6E2639"/>
                </a:solidFill>
                <a:latin typeface="Georgia" panose="02040502050405020303" pitchFamily="18" charset="0"/>
                <a:cs typeface="Times New Roman" panose="02020603050405020304" pitchFamily="18" charset="0"/>
              </a:rPr>
              <a:t>Must have a webcam and microphone</a:t>
            </a:r>
          </a:p>
          <a:p>
            <a:r>
              <a:rPr lang="en-US" dirty="0">
                <a:solidFill>
                  <a:srgbClr val="6E2639"/>
                </a:solidFill>
                <a:latin typeface="Georgia" panose="02040502050405020303" pitchFamily="18" charset="0"/>
                <a:cs typeface="Times New Roman" panose="02020603050405020304" pitchFamily="18" charset="0"/>
              </a:rPr>
              <a:t>Individual instructors may have different or additional requirements</a:t>
            </a:r>
          </a:p>
        </p:txBody>
      </p:sp>
      <p:sp>
        <p:nvSpPr>
          <p:cNvPr id="4" name="Rectangle 3">
            <a:extLst>
              <a:ext uri="{FF2B5EF4-FFF2-40B4-BE49-F238E27FC236}">
                <a16:creationId xmlns:a16="http://schemas.microsoft.com/office/drawing/2014/main" id="{4BA511F4-FD15-4B0B-9047-FC05BD5C45F8}"/>
              </a:ext>
            </a:extLst>
          </p:cNvPr>
          <p:cNvSpPr/>
          <p:nvPr/>
        </p:nvSpPr>
        <p:spPr>
          <a:xfrm>
            <a:off x="1" y="6374674"/>
            <a:ext cx="12192000" cy="483326"/>
          </a:xfrm>
          <a:prstGeom prst="rect">
            <a:avLst/>
          </a:prstGeom>
          <a:solidFill>
            <a:srgbClr val="6E263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E2639"/>
              </a:solidFill>
            </a:endParaRPr>
          </a:p>
        </p:txBody>
      </p:sp>
      <p:sp>
        <p:nvSpPr>
          <p:cNvPr id="5" name="Rectangle 4">
            <a:extLst>
              <a:ext uri="{FF2B5EF4-FFF2-40B4-BE49-F238E27FC236}">
                <a16:creationId xmlns:a16="http://schemas.microsoft.com/office/drawing/2014/main" id="{8B5FE0C2-16E9-4BCF-8930-FA67D93A96EA}"/>
              </a:ext>
            </a:extLst>
          </p:cNvPr>
          <p:cNvSpPr/>
          <p:nvPr/>
        </p:nvSpPr>
        <p:spPr>
          <a:xfrm>
            <a:off x="0" y="0"/>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18E253A-BA5B-47A3-A800-6DB4DEC1876D}"/>
              </a:ext>
            </a:extLst>
          </p:cNvPr>
          <p:cNvSpPr/>
          <p:nvPr/>
        </p:nvSpPr>
        <p:spPr>
          <a:xfrm>
            <a:off x="6096000" y="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96532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2000"/>
                                        <p:tgtEl>
                                          <p:spTgt spid="3">
                                            <p:txEl>
                                              <p:pRg st="0" end="0"/>
                                            </p:txEl>
                                          </p:spTgt>
                                        </p:tgtEl>
                                      </p:cBhvr>
                                    </p:animEffect>
                                  </p:childTnLst>
                                </p:cTn>
                              </p:par>
                            </p:childTnLst>
                          </p:cTn>
                        </p:par>
                        <p:par>
                          <p:cTn id="9" fill="hold">
                            <p:stCondLst>
                              <p:cond delay="3000"/>
                            </p:stCondLst>
                            <p:childTnLst>
                              <p:par>
                                <p:cTn id="10" presetID="12" presetClass="entr" presetSubtype="4" fill="hold" nodeType="afterEffect">
                                  <p:stCondLst>
                                    <p:cond delay="10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3" dur="2000"/>
                                        <p:tgtEl>
                                          <p:spTgt spid="3">
                                            <p:txEl>
                                              <p:pRg st="1" end="1"/>
                                            </p:txEl>
                                          </p:spTgt>
                                        </p:tgtEl>
                                      </p:cBhvr>
                                    </p:animEffect>
                                  </p:childTnLst>
                                </p:cTn>
                              </p:par>
                            </p:childTnLst>
                          </p:cTn>
                        </p:par>
                        <p:par>
                          <p:cTn id="14" fill="hold">
                            <p:stCondLst>
                              <p:cond delay="6000"/>
                            </p:stCondLst>
                            <p:childTnLst>
                              <p:par>
                                <p:cTn id="15" presetID="12" presetClass="entr" presetSubtype="4" fill="hold" nodeType="afterEffect">
                                  <p:stCondLst>
                                    <p:cond delay="10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8" dur="2000"/>
                                        <p:tgtEl>
                                          <p:spTgt spid="3">
                                            <p:txEl>
                                              <p:pRg st="2" end="2"/>
                                            </p:txEl>
                                          </p:spTgt>
                                        </p:tgtEl>
                                      </p:cBhvr>
                                    </p:animEffect>
                                  </p:childTnLst>
                                </p:cTn>
                              </p:par>
                            </p:childTnLst>
                          </p:cTn>
                        </p:par>
                        <p:par>
                          <p:cTn id="19" fill="hold">
                            <p:stCondLst>
                              <p:cond delay="9000"/>
                            </p:stCondLst>
                            <p:childTnLst>
                              <p:par>
                                <p:cTn id="20" presetID="12" presetClass="entr" presetSubtype="4" fill="hold" nodeType="afterEffect">
                                  <p:stCondLst>
                                    <p:cond delay="10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20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3" dur="2000"/>
                                        <p:tgtEl>
                                          <p:spTgt spid="3">
                                            <p:txEl>
                                              <p:pRg st="3" end="3"/>
                                            </p:txEl>
                                          </p:spTgt>
                                        </p:tgtEl>
                                      </p:cBhvr>
                                    </p:animEffect>
                                  </p:childTnLst>
                                </p:cTn>
                              </p:par>
                            </p:childTnLst>
                          </p:cTn>
                        </p:par>
                        <p:par>
                          <p:cTn id="24" fill="hold">
                            <p:stCondLst>
                              <p:cond delay="12000"/>
                            </p:stCondLst>
                            <p:childTnLst>
                              <p:par>
                                <p:cTn id="25" presetID="12" presetClass="entr" presetSubtype="4" fill="hold" nodeType="afterEffect">
                                  <p:stCondLst>
                                    <p:cond delay="100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20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28"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2511425" y="88900"/>
            <a:ext cx="6915150" cy="1320800"/>
          </a:xfrm>
          <a:ln>
            <a:noFill/>
          </a:ln>
        </p:spPr>
        <p:txBody>
          <a:bodyPr>
            <a:normAutofit/>
          </a:bodyPr>
          <a:lstStyle/>
          <a:p>
            <a:pPr algn="ctr"/>
            <a:r>
              <a:rPr lang="en-US" b="1" dirty="0">
                <a:solidFill>
                  <a:srgbClr val="800000"/>
                </a:solidFill>
                <a:latin typeface="Georgia" panose="02040502050405020303" pitchFamily="18" charset="0"/>
              </a:rPr>
              <a:t>FIELDWORK</a:t>
            </a:r>
          </a:p>
        </p:txBody>
      </p:sp>
      <p:sp>
        <p:nvSpPr>
          <p:cNvPr id="8" name="TextBox 7">
            <a:extLst>
              <a:ext uri="{FF2B5EF4-FFF2-40B4-BE49-F238E27FC236}">
                <a16:creationId xmlns:a16="http://schemas.microsoft.com/office/drawing/2014/main" id="{D85B0CDF-2551-48E7-A01D-156B8293D509}"/>
              </a:ext>
            </a:extLst>
          </p:cNvPr>
          <p:cNvSpPr txBox="1"/>
          <p:nvPr/>
        </p:nvSpPr>
        <p:spPr>
          <a:xfrm>
            <a:off x="2667000" y="6858000"/>
            <a:ext cx="6858000" cy="230832"/>
          </a:xfrm>
          <a:prstGeom prst="rect">
            <a:avLst/>
          </a:prstGeom>
          <a:noFill/>
        </p:spPr>
        <p:txBody>
          <a:bodyPr wrap="square" rtlCol="0">
            <a:spAutoFit/>
          </a:bodyPr>
          <a:lstStyle/>
          <a:p>
            <a:r>
              <a:rPr lang="en-US" sz="900">
                <a:hlinkClick r:id="rId2" tooltip="https://www.fieldworkdiaries.com/people/"/>
              </a:rPr>
              <a:t>This Photo</a:t>
            </a:r>
            <a:r>
              <a:rPr lang="en-US" sz="900"/>
              <a:t> by Unknown Author is licensed under </a:t>
            </a:r>
            <a:r>
              <a:rPr lang="en-US" sz="900">
                <a:hlinkClick r:id="rId3" tooltip="https://creativecommons.org/licenses/by-nc-sa/3.0/"/>
              </a:rPr>
              <a:t>CC BY-SA-NC</a:t>
            </a:r>
            <a:endParaRPr lang="en-US" sz="900"/>
          </a:p>
        </p:txBody>
      </p:sp>
      <p:sp>
        <p:nvSpPr>
          <p:cNvPr id="9" name="TextBox 8">
            <a:extLst>
              <a:ext uri="{FF2B5EF4-FFF2-40B4-BE49-F238E27FC236}">
                <a16:creationId xmlns:a16="http://schemas.microsoft.com/office/drawing/2014/main" id="{76C4DAFF-2B90-49DC-80BC-4930C391A4FC}"/>
              </a:ext>
            </a:extLst>
          </p:cNvPr>
          <p:cNvSpPr txBox="1"/>
          <p:nvPr/>
        </p:nvSpPr>
        <p:spPr>
          <a:xfrm>
            <a:off x="508000" y="1060622"/>
            <a:ext cx="11176000" cy="5002395"/>
          </a:xfrm>
          <a:prstGeom prst="rect">
            <a:avLst/>
          </a:prstGeom>
          <a:noFill/>
        </p:spPr>
        <p:txBody>
          <a:bodyPr wrap="square" rtlCol="0">
            <a:spAutoFit/>
          </a:bodyPr>
          <a:lstStyle/>
          <a:p>
            <a:pPr marL="228600" lvl="0" indent="-228600">
              <a:lnSpc>
                <a:spcPct val="90000"/>
              </a:lnSpc>
              <a:buClr>
                <a:srgbClr val="6C2008"/>
              </a:buClr>
              <a:buSzPts val="2800"/>
              <a:buChar char="•"/>
            </a:pPr>
            <a:r>
              <a:rPr lang="en-US" sz="2800" dirty="0">
                <a:solidFill>
                  <a:srgbClr val="6C2008"/>
                </a:solidFill>
                <a:latin typeface="Georgia" panose="02040502050405020303" pitchFamily="18" charset="0"/>
                <a:ea typeface="Times New Roman"/>
                <a:cs typeface="Times New Roman"/>
                <a:sym typeface="Times New Roman"/>
              </a:rPr>
              <a:t>Clinical training or fieldwork is designed to enable students to apply the information, concepts, and skills they have learned in their academic courses. All students must complete the prerequisite courses with a “B” or better before entering practicum.</a:t>
            </a:r>
            <a:r>
              <a:rPr lang="en-US" sz="2800" dirty="0">
                <a:latin typeface="Georgia" panose="02040502050405020303" pitchFamily="18" charset="0"/>
                <a:ea typeface="Times New Roman"/>
                <a:cs typeface="Times New Roman"/>
                <a:sym typeface="Times New Roman"/>
              </a:rPr>
              <a:t> </a:t>
            </a:r>
            <a:endParaRPr lang="en-US" sz="2800" dirty="0">
              <a:latin typeface="Georgia" panose="02040502050405020303" pitchFamily="18" charset="0"/>
            </a:endParaRPr>
          </a:p>
          <a:p>
            <a:pPr marL="228600" lvl="0" indent="-228600">
              <a:lnSpc>
                <a:spcPct val="90000"/>
              </a:lnSpc>
              <a:spcBef>
                <a:spcPts val="1000"/>
              </a:spcBef>
              <a:buClr>
                <a:srgbClr val="6C2008"/>
              </a:buClr>
              <a:buSzPts val="2800"/>
              <a:buChar char="•"/>
            </a:pPr>
            <a:r>
              <a:rPr lang="en-US" sz="2800" dirty="0">
                <a:solidFill>
                  <a:srgbClr val="6C2008"/>
                </a:solidFill>
                <a:latin typeface="Georgia" panose="02040502050405020303" pitchFamily="18" charset="0"/>
                <a:ea typeface="Times New Roman"/>
                <a:cs typeface="Times New Roman"/>
                <a:sym typeface="Times New Roman"/>
              </a:rPr>
              <a:t>All practicum requirements must be completed </a:t>
            </a:r>
            <a:r>
              <a:rPr lang="en-US" sz="2800" i="1" dirty="0">
                <a:solidFill>
                  <a:srgbClr val="6C2008"/>
                </a:solidFill>
                <a:latin typeface="Georgia" panose="02040502050405020303" pitchFamily="18" charset="0"/>
                <a:ea typeface="Times New Roman"/>
                <a:cs typeface="Times New Roman"/>
                <a:sym typeface="Times New Roman"/>
              </a:rPr>
              <a:t>prior</a:t>
            </a:r>
            <a:r>
              <a:rPr lang="en-US" sz="2800" dirty="0">
                <a:solidFill>
                  <a:srgbClr val="6C2008"/>
                </a:solidFill>
                <a:latin typeface="Georgia" panose="02040502050405020303" pitchFamily="18" charset="0"/>
                <a:ea typeface="Times New Roman"/>
                <a:cs typeface="Times New Roman"/>
                <a:sym typeface="Times New Roman"/>
              </a:rPr>
              <a:t> to beginning the internship experience.</a:t>
            </a:r>
            <a:endParaRPr lang="en-US" sz="2800" dirty="0">
              <a:latin typeface="Georgia" panose="02040502050405020303" pitchFamily="18" charset="0"/>
            </a:endParaRPr>
          </a:p>
          <a:p>
            <a:pPr marL="228600" lvl="0" indent="-228600">
              <a:lnSpc>
                <a:spcPct val="90000"/>
              </a:lnSpc>
              <a:spcBef>
                <a:spcPts val="1000"/>
              </a:spcBef>
              <a:buClr>
                <a:srgbClr val="6C2008"/>
              </a:buClr>
              <a:buSzPts val="2800"/>
              <a:buChar char="•"/>
            </a:pPr>
            <a:r>
              <a:rPr lang="en-US" sz="2800" dirty="0">
                <a:solidFill>
                  <a:srgbClr val="6C2008"/>
                </a:solidFill>
                <a:latin typeface="Georgia" panose="02040502050405020303" pitchFamily="18" charset="0"/>
                <a:ea typeface="Times New Roman"/>
                <a:cs typeface="Times New Roman"/>
                <a:sym typeface="Times New Roman"/>
              </a:rPr>
              <a:t>The policies, procedures, and required documentation for practicum and internship experiences are located within the </a:t>
            </a:r>
            <a:r>
              <a:rPr lang="en-US" sz="2800" b="1" u="sng" dirty="0">
                <a:solidFill>
                  <a:srgbClr val="6C2008"/>
                </a:solidFill>
                <a:latin typeface="Georgia" panose="02040502050405020303" pitchFamily="18" charset="0"/>
                <a:ea typeface="Times New Roman"/>
                <a:cs typeface="Times New Roman"/>
                <a:sym typeface="Times New Roman"/>
                <a:hlinkClick r:id="rId4"/>
              </a:rPr>
              <a:t>Blended Manual for Clinical Fieldwork</a:t>
            </a:r>
            <a:r>
              <a:rPr lang="en-US" sz="2800" dirty="0">
                <a:solidFill>
                  <a:srgbClr val="6C2008"/>
                </a:solidFill>
                <a:latin typeface="Georgia" panose="02040502050405020303" pitchFamily="18" charset="0"/>
                <a:ea typeface="Times New Roman"/>
                <a:cs typeface="Times New Roman"/>
                <a:sym typeface="Times New Roman"/>
              </a:rPr>
              <a:t>, respectively, and is intended to provide the student with detailed information and procedures for applying for and participating in his/her counseling practicum and internship experience. </a:t>
            </a:r>
            <a:endParaRPr lang="en-US" sz="2800" dirty="0">
              <a:latin typeface="Georgia" panose="02040502050405020303" pitchFamily="18" charset="0"/>
            </a:endParaRPr>
          </a:p>
        </p:txBody>
      </p:sp>
      <p:sp>
        <p:nvSpPr>
          <p:cNvPr id="10" name="Rectangle 9">
            <a:extLst>
              <a:ext uri="{FF2B5EF4-FFF2-40B4-BE49-F238E27FC236}">
                <a16:creationId xmlns:a16="http://schemas.microsoft.com/office/drawing/2014/main" id="{21BCBE34-2EAF-4CD5-8FE2-375F6FF63093}"/>
              </a:ext>
            </a:extLst>
          </p:cNvPr>
          <p:cNvSpPr/>
          <p:nvPr/>
        </p:nvSpPr>
        <p:spPr>
          <a:xfrm>
            <a:off x="0" y="0"/>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1A36CA8-E6F0-4C5D-BA39-F669343A78FE}"/>
              </a:ext>
            </a:extLst>
          </p:cNvPr>
          <p:cNvSpPr/>
          <p:nvPr/>
        </p:nvSpPr>
        <p:spPr>
          <a:xfrm>
            <a:off x="6096000" y="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F1A9AD7-7D88-45F7-A175-4FA9E2CFCAF3}"/>
              </a:ext>
            </a:extLst>
          </p:cNvPr>
          <p:cNvSpPr/>
          <p:nvPr/>
        </p:nvSpPr>
        <p:spPr>
          <a:xfrm>
            <a:off x="0" y="6399622"/>
            <a:ext cx="12192000" cy="458378"/>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4702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0"/>
                                        <p:tgtEl>
                                          <p:spTgt spid="4"/>
                                        </p:tgtEl>
                                      </p:cBhvr>
                                    </p:animEffect>
                                    <p:anim calcmode="lin" valueType="num">
                                      <p:cBhvr>
                                        <p:cTn id="8" dur="5000" fill="hold"/>
                                        <p:tgtEl>
                                          <p:spTgt spid="4"/>
                                        </p:tgtEl>
                                        <p:attrNameLst>
                                          <p:attrName>ppt_x</p:attrName>
                                        </p:attrNameLst>
                                      </p:cBhvr>
                                      <p:tavLst>
                                        <p:tav tm="0">
                                          <p:val>
                                            <p:strVal val="#ppt_x"/>
                                          </p:val>
                                        </p:tav>
                                        <p:tav tm="100000">
                                          <p:val>
                                            <p:strVal val="#ppt_x"/>
                                          </p:val>
                                        </p:tav>
                                      </p:tavLst>
                                    </p:anim>
                                    <p:anim calcmode="lin" valueType="num">
                                      <p:cBhvr>
                                        <p:cTn id="9" dur="5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348989"/>
            <a:ext cx="12192000" cy="940677"/>
          </a:xfrm>
        </p:spPr>
        <p:txBody>
          <a:bodyPr>
            <a:noAutofit/>
          </a:bodyPr>
          <a:lstStyle/>
          <a:p>
            <a:pPr algn="ctr"/>
            <a:r>
              <a:rPr lang="en-US" b="1" dirty="0">
                <a:solidFill>
                  <a:srgbClr val="6E2639"/>
                </a:solidFill>
                <a:latin typeface="Georgia" panose="02040502050405020303" pitchFamily="18" charset="0"/>
                <a:cs typeface="Times New Roman" panose="02020603050405020304" pitchFamily="18" charset="0"/>
              </a:rPr>
              <a:t>Final Step- GET STARTED </a:t>
            </a:r>
            <a:br>
              <a:rPr lang="en-US" b="1" dirty="0">
                <a:solidFill>
                  <a:srgbClr val="6E2639"/>
                </a:solidFill>
                <a:latin typeface="Georgia" panose="02040502050405020303" pitchFamily="18" charset="0"/>
                <a:cs typeface="Times New Roman" panose="02020603050405020304" pitchFamily="18" charset="0"/>
              </a:rPr>
            </a:br>
            <a:endParaRPr lang="en-US" b="1" dirty="0">
              <a:solidFill>
                <a:srgbClr val="6E2639"/>
              </a:solidFill>
              <a:latin typeface="Georgia" panose="02040502050405020303" pitchFamily="18" charset="0"/>
              <a:cs typeface="Times New Roman" panose="02020603050405020304" pitchFamily="18" charset="0"/>
            </a:endParaRPr>
          </a:p>
        </p:txBody>
      </p:sp>
      <p:sp>
        <p:nvSpPr>
          <p:cNvPr id="3" name="Content Placeholder 2"/>
          <p:cNvSpPr>
            <a:spLocks noGrp="1"/>
          </p:cNvSpPr>
          <p:nvPr>
            <p:ph idx="4294967295"/>
          </p:nvPr>
        </p:nvSpPr>
        <p:spPr>
          <a:xfrm>
            <a:off x="0" y="949956"/>
            <a:ext cx="12192000" cy="5265314"/>
          </a:xfrm>
        </p:spPr>
        <p:txBody>
          <a:bodyPr>
            <a:noAutofit/>
          </a:bodyPr>
          <a:lstStyle/>
          <a:p>
            <a:r>
              <a:rPr lang="en-US" dirty="0">
                <a:solidFill>
                  <a:srgbClr val="6E2639"/>
                </a:solidFill>
                <a:latin typeface="Georgia" panose="02040502050405020303" pitchFamily="18" charset="0"/>
                <a:cs typeface="Times New Roman" panose="02020603050405020304" pitchFamily="18" charset="0"/>
              </a:rPr>
              <a:t>You should be prepared to begin on the first day of the term.</a:t>
            </a:r>
          </a:p>
          <a:p>
            <a:r>
              <a:rPr lang="en-US" dirty="0">
                <a:solidFill>
                  <a:srgbClr val="6E2639"/>
                </a:solidFill>
                <a:latin typeface="Georgia" panose="02040502050405020303" pitchFamily="18" charset="0"/>
                <a:cs typeface="Times New Roman" panose="02020603050405020304" pitchFamily="18" charset="0"/>
              </a:rPr>
              <a:t>You cannot begin accumulating hours until the term begins </a:t>
            </a:r>
            <a:r>
              <a:rPr lang="en-US" u="sng" dirty="0">
                <a:solidFill>
                  <a:srgbClr val="6E2639"/>
                </a:solidFill>
                <a:latin typeface="Georgia" panose="02040502050405020303" pitchFamily="18" charset="0"/>
                <a:cs typeface="Times New Roman" panose="02020603050405020304" pitchFamily="18" charset="0"/>
              </a:rPr>
              <a:t>unless:</a:t>
            </a:r>
          </a:p>
          <a:p>
            <a:pPr lvl="1">
              <a:buFont typeface="Wingdings" panose="05000000000000000000" pitchFamily="2" charset="2"/>
              <a:buChar char="§"/>
            </a:pPr>
            <a:r>
              <a:rPr lang="en-US" sz="2800" dirty="0">
                <a:solidFill>
                  <a:srgbClr val="6E2639"/>
                </a:solidFill>
                <a:latin typeface="Georgia" panose="02040502050405020303" pitchFamily="18" charset="0"/>
                <a:cs typeface="Times New Roman" panose="02020603050405020304" pitchFamily="18" charset="0"/>
              </a:rPr>
              <a:t>The site requires an orientation, background check, or specific training/certification such as HIPAA, Information Security, or Privacy/Release of Information </a:t>
            </a:r>
            <a:r>
              <a:rPr lang="en-US" sz="2800" b="1" dirty="0">
                <a:solidFill>
                  <a:srgbClr val="6E2639"/>
                </a:solidFill>
                <a:latin typeface="Georgia" panose="02040502050405020303" pitchFamily="18" charset="0"/>
                <a:cs typeface="Times New Roman" panose="02020603050405020304" pitchFamily="18" charset="0"/>
              </a:rPr>
              <a:t>OR</a:t>
            </a:r>
          </a:p>
          <a:p>
            <a:pPr lvl="1">
              <a:buFont typeface="Wingdings" panose="05000000000000000000" pitchFamily="2" charset="2"/>
              <a:buChar char="§"/>
            </a:pPr>
            <a:r>
              <a:rPr lang="en-US" sz="2800" dirty="0">
                <a:solidFill>
                  <a:srgbClr val="6E2639"/>
                </a:solidFill>
                <a:latin typeface="Georgia" panose="02040502050405020303" pitchFamily="18" charset="0"/>
                <a:cs typeface="Times New Roman" panose="02020603050405020304" pitchFamily="18" charset="0"/>
              </a:rPr>
              <a:t>You are taking your Internship over two consecutive terms and need to provide continuity of service during the break between terms</a:t>
            </a:r>
          </a:p>
          <a:p>
            <a:pPr marL="457200" lvl="1" indent="0">
              <a:buNone/>
            </a:pPr>
            <a:r>
              <a:rPr lang="en-US" sz="2800" dirty="0">
                <a:solidFill>
                  <a:srgbClr val="6E2639"/>
                </a:solidFill>
                <a:latin typeface="Georgia" panose="02040502050405020303" pitchFamily="18" charset="0"/>
                <a:cs typeface="Times New Roman" panose="02020603050405020304" pitchFamily="18" charset="0"/>
              </a:rPr>
              <a:t>						</a:t>
            </a:r>
            <a:r>
              <a:rPr lang="en-US" sz="2800" b="1" dirty="0">
                <a:solidFill>
                  <a:srgbClr val="6E2639"/>
                </a:solidFill>
                <a:latin typeface="Georgia" panose="02040502050405020303" pitchFamily="18" charset="0"/>
                <a:cs typeface="Times New Roman" panose="02020603050405020304" pitchFamily="18" charset="0"/>
              </a:rPr>
              <a:t>AND</a:t>
            </a:r>
          </a:p>
          <a:p>
            <a:pPr lvl="1">
              <a:buFont typeface="Wingdings" panose="05000000000000000000" pitchFamily="2" charset="2"/>
              <a:buChar char="§"/>
            </a:pPr>
            <a:r>
              <a:rPr lang="en-US" sz="2800" dirty="0">
                <a:solidFill>
                  <a:srgbClr val="6E2639"/>
                </a:solidFill>
                <a:latin typeface="Georgia" panose="02040502050405020303" pitchFamily="18" charset="0"/>
                <a:cs typeface="Times New Roman" panose="02020603050405020304" pitchFamily="18" charset="0"/>
              </a:rPr>
              <a:t> Your site supervisor will be available </a:t>
            </a:r>
          </a:p>
          <a:p>
            <a:pPr marL="457200" lvl="1" indent="0">
              <a:buNone/>
            </a:pPr>
            <a:r>
              <a:rPr lang="en-US" sz="2800" dirty="0">
                <a:solidFill>
                  <a:srgbClr val="6E2639"/>
                </a:solidFill>
                <a:latin typeface="Georgia" panose="02040502050405020303" pitchFamily="18" charset="0"/>
                <a:cs typeface="Times New Roman" panose="02020603050405020304" pitchFamily="18" charset="0"/>
              </a:rPr>
              <a:t>						</a:t>
            </a:r>
            <a:r>
              <a:rPr lang="en-US" sz="2800" b="1" dirty="0">
                <a:solidFill>
                  <a:srgbClr val="6E2639"/>
                </a:solidFill>
                <a:latin typeface="Georgia" panose="02040502050405020303" pitchFamily="18" charset="0"/>
                <a:cs typeface="Times New Roman" panose="02020603050405020304" pitchFamily="18" charset="0"/>
              </a:rPr>
              <a:t>AND</a:t>
            </a:r>
          </a:p>
          <a:p>
            <a:pPr lvl="1">
              <a:buFont typeface="Wingdings" panose="05000000000000000000" pitchFamily="2" charset="2"/>
              <a:buChar char="§"/>
            </a:pPr>
            <a:r>
              <a:rPr lang="en-US" sz="2800" dirty="0">
                <a:solidFill>
                  <a:srgbClr val="6E2639"/>
                </a:solidFill>
                <a:latin typeface="Georgia" panose="02040502050405020303" pitchFamily="18" charset="0"/>
                <a:cs typeface="Times New Roman" panose="02020603050405020304" pitchFamily="18" charset="0"/>
              </a:rPr>
              <a:t>You have prior approval from your faculty supervisor and the fieldwork coordinator</a:t>
            </a:r>
          </a:p>
        </p:txBody>
      </p:sp>
      <p:sp>
        <p:nvSpPr>
          <p:cNvPr id="4" name="Rectangle 3">
            <a:extLst>
              <a:ext uri="{FF2B5EF4-FFF2-40B4-BE49-F238E27FC236}">
                <a16:creationId xmlns:a16="http://schemas.microsoft.com/office/drawing/2014/main" id="{47AA584C-35EB-404B-A383-582F808D9F21}"/>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38BA98B-B082-4FE8-AE13-7BA47419A620}"/>
              </a:ext>
            </a:extLst>
          </p:cNvPr>
          <p:cNvSpPr/>
          <p:nvPr/>
        </p:nvSpPr>
        <p:spPr>
          <a:xfrm>
            <a:off x="6096000" y="-2043"/>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A3B184F-2EF1-458B-AAE2-7B2E1BBB7969}"/>
              </a:ext>
            </a:extLst>
          </p:cNvPr>
          <p:cNvSpPr/>
          <p:nvPr/>
        </p:nvSpPr>
        <p:spPr>
          <a:xfrm>
            <a:off x="0" y="6413863"/>
            <a:ext cx="12192000" cy="444137"/>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0391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par>
                          <p:cTn id="8" fill="hold">
                            <p:stCondLst>
                              <p:cond delay="3000"/>
                            </p:stCondLst>
                            <p:childTnLst>
                              <p:par>
                                <p:cTn id="9" presetID="10" presetClass="entr" presetSubtype="0" fill="hold" nodeType="afterEffect">
                                  <p:stCondLst>
                                    <p:cond delay="10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2000"/>
                                        <p:tgtEl>
                                          <p:spTgt spid="3">
                                            <p:txEl>
                                              <p:pRg st="1" end="1"/>
                                            </p:txEl>
                                          </p:spTgt>
                                        </p:tgtEl>
                                      </p:cBhvr>
                                    </p:animEffect>
                                  </p:childTnLst>
                                </p:cTn>
                              </p:par>
                            </p:childTnLst>
                          </p:cTn>
                        </p:par>
                        <p:par>
                          <p:cTn id="12" fill="hold">
                            <p:stCondLst>
                              <p:cond delay="6000"/>
                            </p:stCondLst>
                            <p:childTnLst>
                              <p:par>
                                <p:cTn id="13" presetID="10" presetClass="entr" presetSubtype="0" fill="hold" nodeType="afterEffect">
                                  <p:stCondLst>
                                    <p:cond delay="10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par>
                          <p:cTn id="16" fill="hold">
                            <p:stCondLst>
                              <p:cond delay="9000"/>
                            </p:stCondLst>
                            <p:childTnLst>
                              <p:par>
                                <p:cTn id="17" presetID="10" presetClass="entr" presetSubtype="0" fill="hold" nodeType="afterEffect">
                                  <p:stCondLst>
                                    <p:cond delay="10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2000"/>
                                        <p:tgtEl>
                                          <p:spTgt spid="3">
                                            <p:txEl>
                                              <p:pRg st="3" end="3"/>
                                            </p:txEl>
                                          </p:spTgt>
                                        </p:tgtEl>
                                      </p:cBhvr>
                                    </p:animEffect>
                                  </p:childTnLst>
                                </p:cTn>
                              </p:par>
                            </p:childTnLst>
                          </p:cTn>
                        </p:par>
                        <p:par>
                          <p:cTn id="20" fill="hold">
                            <p:stCondLst>
                              <p:cond delay="12000"/>
                            </p:stCondLst>
                            <p:childTnLst>
                              <p:par>
                                <p:cTn id="21" presetID="10" presetClass="entr" presetSubtype="0" fill="hold" nodeType="afterEffect">
                                  <p:stCondLst>
                                    <p:cond delay="100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000"/>
                                        <p:tgtEl>
                                          <p:spTgt spid="3">
                                            <p:txEl>
                                              <p:pRg st="4" end="4"/>
                                            </p:txEl>
                                          </p:spTgt>
                                        </p:tgtEl>
                                      </p:cBhvr>
                                    </p:animEffect>
                                  </p:childTnLst>
                                </p:cTn>
                              </p:par>
                            </p:childTnLst>
                          </p:cTn>
                        </p:par>
                        <p:par>
                          <p:cTn id="24" fill="hold">
                            <p:stCondLst>
                              <p:cond delay="15000"/>
                            </p:stCondLst>
                            <p:childTnLst>
                              <p:par>
                                <p:cTn id="25" presetID="10" presetClass="entr" presetSubtype="0" fill="hold" nodeType="afterEffect">
                                  <p:stCondLst>
                                    <p:cond delay="100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par>
                          <p:cTn id="28" fill="hold">
                            <p:stCondLst>
                              <p:cond delay="18000"/>
                            </p:stCondLst>
                            <p:childTnLst>
                              <p:par>
                                <p:cTn id="29" presetID="10" presetClass="entr" presetSubtype="0" fill="hold" nodeType="afterEffect">
                                  <p:stCondLst>
                                    <p:cond delay="100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2000"/>
                                        <p:tgtEl>
                                          <p:spTgt spid="3">
                                            <p:txEl>
                                              <p:pRg st="6" end="6"/>
                                            </p:txEl>
                                          </p:spTgt>
                                        </p:tgtEl>
                                      </p:cBhvr>
                                    </p:animEffect>
                                  </p:childTnLst>
                                </p:cTn>
                              </p:par>
                            </p:childTnLst>
                          </p:cTn>
                        </p:par>
                        <p:par>
                          <p:cTn id="32" fill="hold">
                            <p:stCondLst>
                              <p:cond delay="21000"/>
                            </p:stCondLst>
                            <p:childTnLst>
                              <p:par>
                                <p:cTn id="33" presetID="10" presetClass="entr" presetSubtype="0" fill="hold" nodeType="afterEffect">
                                  <p:stCondLst>
                                    <p:cond delay="100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296215"/>
            <a:ext cx="12192000" cy="618185"/>
          </a:xfrm>
        </p:spPr>
        <p:txBody>
          <a:bodyPr>
            <a:noAutofit/>
          </a:bodyPr>
          <a:lstStyle/>
          <a:p>
            <a:pPr algn="ctr"/>
            <a:r>
              <a:rPr lang="en-US" b="1" dirty="0">
                <a:solidFill>
                  <a:srgbClr val="6E2639"/>
                </a:solidFill>
                <a:latin typeface="Georgia" panose="02040502050405020303" pitchFamily="18" charset="0"/>
                <a:cs typeface="Times New Roman" panose="02020603050405020304" pitchFamily="18" charset="0"/>
              </a:rPr>
              <a:t>Criteria for Success</a:t>
            </a:r>
          </a:p>
        </p:txBody>
      </p:sp>
      <p:sp>
        <p:nvSpPr>
          <p:cNvPr id="3" name="Content Placeholder 2"/>
          <p:cNvSpPr>
            <a:spLocks noGrp="1"/>
          </p:cNvSpPr>
          <p:nvPr>
            <p:ph idx="4294967295"/>
          </p:nvPr>
        </p:nvSpPr>
        <p:spPr>
          <a:xfrm>
            <a:off x="361950" y="1059070"/>
            <a:ext cx="11468100" cy="5143293"/>
          </a:xfrm>
        </p:spPr>
        <p:txBody>
          <a:bodyPr>
            <a:normAutofit/>
          </a:bodyPr>
          <a:lstStyle/>
          <a:p>
            <a:pPr marL="0" indent="0">
              <a:buNone/>
            </a:pPr>
            <a:r>
              <a:rPr lang="en-US" sz="3600" b="1" dirty="0">
                <a:solidFill>
                  <a:srgbClr val="6E2639"/>
                </a:solidFill>
                <a:latin typeface="Georgia" panose="02040502050405020303" pitchFamily="18" charset="0"/>
                <a:cs typeface="Times New Roman" panose="02020603050405020304" pitchFamily="18" charset="0"/>
              </a:rPr>
              <a:t>Primary Criteria:</a:t>
            </a:r>
          </a:p>
          <a:p>
            <a:pPr lvl="1"/>
            <a:r>
              <a:rPr lang="en-US" sz="3200" dirty="0">
                <a:solidFill>
                  <a:srgbClr val="6E2639"/>
                </a:solidFill>
                <a:latin typeface="Georgia" panose="02040502050405020303" pitchFamily="18" charset="0"/>
                <a:cs typeface="Times New Roman" panose="02020603050405020304" pitchFamily="18" charset="0"/>
              </a:rPr>
              <a:t>Demonstration of good, effective counseling skills</a:t>
            </a:r>
          </a:p>
          <a:p>
            <a:pPr lvl="1"/>
            <a:r>
              <a:rPr lang="en-US" sz="3200" dirty="0">
                <a:solidFill>
                  <a:srgbClr val="6E2639"/>
                </a:solidFill>
                <a:latin typeface="Georgia" panose="02040502050405020303" pitchFamily="18" charset="0"/>
                <a:cs typeface="Times New Roman" panose="02020603050405020304" pitchFamily="18" charset="0"/>
              </a:rPr>
              <a:t>Demonstration of professional skills and conduct</a:t>
            </a:r>
          </a:p>
          <a:p>
            <a:pPr lvl="1"/>
            <a:r>
              <a:rPr lang="en-US" sz="3200" dirty="0">
                <a:solidFill>
                  <a:srgbClr val="6E2639"/>
                </a:solidFill>
                <a:latin typeface="Georgia" panose="02040502050405020303" pitchFamily="18" charset="0"/>
                <a:cs typeface="Times New Roman" panose="02020603050405020304" pitchFamily="18" charset="0"/>
              </a:rPr>
              <a:t>Adherence to ACA and CRCC Codes of Ethics</a:t>
            </a:r>
          </a:p>
          <a:p>
            <a:pPr lvl="1"/>
            <a:r>
              <a:rPr lang="en-US" sz="3200" dirty="0">
                <a:solidFill>
                  <a:srgbClr val="6E2639"/>
                </a:solidFill>
                <a:latin typeface="Georgia" panose="02040502050405020303" pitchFamily="18" charset="0"/>
                <a:cs typeface="Times New Roman" panose="02020603050405020304" pitchFamily="18" charset="0"/>
              </a:rPr>
              <a:t>Adherence to licensure laws and regulations</a:t>
            </a:r>
          </a:p>
          <a:p>
            <a:pPr marL="0" indent="0">
              <a:buNone/>
            </a:pPr>
            <a:r>
              <a:rPr lang="en-US" sz="3600" b="1" dirty="0">
                <a:solidFill>
                  <a:srgbClr val="6E2639"/>
                </a:solidFill>
                <a:latin typeface="Georgia" panose="02040502050405020303" pitchFamily="18" charset="0"/>
                <a:cs typeface="Times New Roman" panose="02020603050405020304" pitchFamily="18" charset="0"/>
              </a:rPr>
              <a:t>Secondary Criteria:</a:t>
            </a:r>
          </a:p>
          <a:p>
            <a:pPr lvl="1"/>
            <a:r>
              <a:rPr lang="en-US" sz="3200" dirty="0">
                <a:solidFill>
                  <a:srgbClr val="6E2639"/>
                </a:solidFill>
                <a:latin typeface="Georgia" panose="02040502050405020303" pitchFamily="18" charset="0"/>
                <a:cs typeface="Times New Roman" panose="02020603050405020304" pitchFamily="18" charset="0"/>
              </a:rPr>
              <a:t>Completion and submission of all documentation and assignments</a:t>
            </a:r>
          </a:p>
          <a:p>
            <a:pPr lvl="1"/>
            <a:r>
              <a:rPr lang="en-US" sz="3200" dirty="0">
                <a:solidFill>
                  <a:srgbClr val="6E2639"/>
                </a:solidFill>
                <a:latin typeface="Georgia" panose="02040502050405020303" pitchFamily="18" charset="0"/>
                <a:cs typeface="Times New Roman" panose="02020603050405020304" pitchFamily="18" charset="0"/>
              </a:rPr>
              <a:t>Participation in supervision sessions and discussion forums</a:t>
            </a:r>
          </a:p>
          <a:p>
            <a:pPr>
              <a:buFont typeface="Wingdings" panose="05000000000000000000" pitchFamily="2" charset="2"/>
              <a:buChar char="Ø"/>
            </a:pPr>
            <a:endParaRPr lang="en-US" sz="3600" dirty="0">
              <a:solidFill>
                <a:srgbClr val="6E2639"/>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en-US" dirty="0">
              <a:solidFill>
                <a:srgbClr val="6E2639"/>
              </a:solidFill>
            </a:endParaRPr>
          </a:p>
          <a:p>
            <a:pPr>
              <a:buFont typeface="Wingdings" panose="05000000000000000000" pitchFamily="2" charset="2"/>
              <a:buChar char="Ø"/>
            </a:pPr>
            <a:endParaRPr lang="en-US" dirty="0">
              <a:solidFill>
                <a:srgbClr val="6E2639"/>
              </a:solidFill>
            </a:endParaRPr>
          </a:p>
          <a:p>
            <a:pPr>
              <a:buFont typeface="Wingdings" panose="05000000000000000000" pitchFamily="2" charset="2"/>
              <a:buChar char="Ø"/>
            </a:pPr>
            <a:endParaRPr lang="en-US" dirty="0">
              <a:solidFill>
                <a:srgbClr val="6E2639"/>
              </a:solidFill>
            </a:endParaRPr>
          </a:p>
          <a:p>
            <a:pPr>
              <a:buFont typeface="Wingdings" panose="05000000000000000000" pitchFamily="2" charset="2"/>
              <a:buChar char="Ø"/>
            </a:pPr>
            <a:endParaRPr lang="en-US" dirty="0">
              <a:solidFill>
                <a:srgbClr val="6E2639"/>
              </a:solidFill>
            </a:endParaRPr>
          </a:p>
          <a:p>
            <a:pPr>
              <a:buFont typeface="Wingdings" panose="05000000000000000000" pitchFamily="2" charset="2"/>
              <a:buChar char="Ø"/>
            </a:pPr>
            <a:endParaRPr lang="en-US" dirty="0">
              <a:solidFill>
                <a:srgbClr val="6E2639"/>
              </a:solidFill>
            </a:endParaRPr>
          </a:p>
          <a:p>
            <a:pPr>
              <a:buFont typeface="Wingdings" panose="05000000000000000000" pitchFamily="2" charset="2"/>
              <a:buChar char="Ø"/>
            </a:pPr>
            <a:endParaRPr lang="en-US" dirty="0">
              <a:solidFill>
                <a:srgbClr val="6E2639"/>
              </a:solidFill>
            </a:endParaRPr>
          </a:p>
          <a:p>
            <a:pPr>
              <a:buFont typeface="Wingdings" panose="05000000000000000000" pitchFamily="2" charset="2"/>
              <a:buChar char="Ø"/>
            </a:pPr>
            <a:endParaRPr lang="en-US" dirty="0">
              <a:solidFill>
                <a:srgbClr val="6E2639"/>
              </a:solidFill>
            </a:endParaRPr>
          </a:p>
        </p:txBody>
      </p:sp>
      <p:sp>
        <p:nvSpPr>
          <p:cNvPr id="4" name="Rectangle 3">
            <a:extLst>
              <a:ext uri="{FF2B5EF4-FFF2-40B4-BE49-F238E27FC236}">
                <a16:creationId xmlns:a16="http://schemas.microsoft.com/office/drawing/2014/main" id="{F4989D64-1695-44ED-9C32-E1CA40076810}"/>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A3A70819-A8E7-472D-A13D-2B502D888FFC}"/>
              </a:ext>
            </a:extLst>
          </p:cNvPr>
          <p:cNvSpPr/>
          <p:nvPr/>
        </p:nvSpPr>
        <p:spPr>
          <a:xfrm>
            <a:off x="6096000" y="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59C3F1F-6D3B-479C-8E6C-D5C1FAFD16D3}"/>
              </a:ext>
            </a:extLst>
          </p:cNvPr>
          <p:cNvSpPr/>
          <p:nvPr/>
        </p:nvSpPr>
        <p:spPr>
          <a:xfrm>
            <a:off x="-1" y="6453051"/>
            <a:ext cx="12191999" cy="404949"/>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74766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3000"/>
                                        <p:tgtEl>
                                          <p:spTgt spid="3">
                                            <p:txEl>
                                              <p:pRg st="0" end="0"/>
                                            </p:txEl>
                                          </p:spTgt>
                                        </p:tgtEl>
                                      </p:cBhvr>
                                    </p:animEffect>
                                    <p:anim calcmode="lin" valueType="num">
                                      <p:cBhvr>
                                        <p:cTn id="8" dur="3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3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3000"/>
                            </p:stCondLst>
                            <p:childTnLst>
                              <p:par>
                                <p:cTn id="11" presetID="12" presetClass="entr" presetSubtype="2" fill="hold" nodeType="afterEffect">
                                  <p:stCondLst>
                                    <p:cond delay="100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4" dur="2000"/>
                                        <p:tgtEl>
                                          <p:spTgt spid="3">
                                            <p:txEl>
                                              <p:pRg st="1" end="1"/>
                                            </p:txEl>
                                          </p:spTgt>
                                        </p:tgtEl>
                                      </p:cBhvr>
                                    </p:animEffect>
                                  </p:childTnLst>
                                </p:cTn>
                              </p:par>
                            </p:childTnLst>
                          </p:cTn>
                        </p:par>
                        <p:par>
                          <p:cTn id="15" fill="hold">
                            <p:stCondLst>
                              <p:cond delay="6000"/>
                            </p:stCondLst>
                            <p:childTnLst>
                              <p:par>
                                <p:cTn id="16" presetID="12" presetClass="entr" presetSubtype="2" fill="hold" nodeType="afterEffect">
                                  <p:stCondLst>
                                    <p:cond delay="100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9" dur="2000"/>
                                        <p:tgtEl>
                                          <p:spTgt spid="3">
                                            <p:txEl>
                                              <p:pRg st="2" end="2"/>
                                            </p:txEl>
                                          </p:spTgt>
                                        </p:tgtEl>
                                      </p:cBhvr>
                                    </p:animEffect>
                                  </p:childTnLst>
                                </p:cTn>
                              </p:par>
                            </p:childTnLst>
                          </p:cTn>
                        </p:par>
                        <p:par>
                          <p:cTn id="20" fill="hold">
                            <p:stCondLst>
                              <p:cond delay="9000"/>
                            </p:stCondLst>
                            <p:childTnLst>
                              <p:par>
                                <p:cTn id="21" presetID="12" presetClass="entr" presetSubtype="2" fill="hold" nodeType="afterEffect">
                                  <p:stCondLst>
                                    <p:cond delay="100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4" dur="2000"/>
                                        <p:tgtEl>
                                          <p:spTgt spid="3">
                                            <p:txEl>
                                              <p:pRg st="3" end="3"/>
                                            </p:txEl>
                                          </p:spTgt>
                                        </p:tgtEl>
                                      </p:cBhvr>
                                    </p:animEffect>
                                  </p:childTnLst>
                                </p:cTn>
                              </p:par>
                            </p:childTnLst>
                          </p:cTn>
                        </p:par>
                        <p:par>
                          <p:cTn id="25" fill="hold">
                            <p:stCondLst>
                              <p:cond delay="12000"/>
                            </p:stCondLst>
                            <p:childTnLst>
                              <p:par>
                                <p:cTn id="26" presetID="12" presetClass="entr" presetSubtype="2" fill="hold" nodeType="afterEffect">
                                  <p:stCondLst>
                                    <p:cond delay="100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2000"/>
                                        <p:tgtEl>
                                          <p:spTgt spid="3">
                                            <p:txEl>
                                              <p:pRg st="4" end="4"/>
                                            </p:txEl>
                                          </p:spTgt>
                                        </p:tgtEl>
                                        <p:attrNameLst>
                                          <p:attrName>ppt_x</p:attrName>
                                        </p:attrNameLst>
                                      </p:cBhvr>
                                      <p:tavLst>
                                        <p:tav tm="0">
                                          <p:val>
                                            <p:strVal val="#ppt_x+#ppt_w*1.125000"/>
                                          </p:val>
                                        </p:tav>
                                        <p:tav tm="100000">
                                          <p:val>
                                            <p:strVal val="#ppt_x"/>
                                          </p:val>
                                        </p:tav>
                                      </p:tavLst>
                                    </p:anim>
                                    <p:animEffect transition="in" filter="wipe(left)">
                                      <p:cBhvr>
                                        <p:cTn id="29" dur="2000"/>
                                        <p:tgtEl>
                                          <p:spTgt spid="3">
                                            <p:txEl>
                                              <p:pRg st="4" end="4"/>
                                            </p:txEl>
                                          </p:spTgt>
                                        </p:tgtEl>
                                      </p:cBhvr>
                                    </p:animEffect>
                                  </p:childTnLst>
                                </p:cTn>
                              </p:par>
                            </p:childTnLst>
                          </p:cTn>
                        </p:par>
                        <p:par>
                          <p:cTn id="30" fill="hold">
                            <p:stCondLst>
                              <p:cond delay="15000"/>
                            </p:stCondLst>
                            <p:childTnLst>
                              <p:par>
                                <p:cTn id="31" presetID="42" presetClass="entr" presetSubtype="0" fill="hold" nodeType="afterEffect">
                                  <p:stCondLst>
                                    <p:cond delay="200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2000"/>
                                        <p:tgtEl>
                                          <p:spTgt spid="3">
                                            <p:txEl>
                                              <p:pRg st="5" end="5"/>
                                            </p:txEl>
                                          </p:spTgt>
                                        </p:tgtEl>
                                      </p:cBhvr>
                                    </p:animEffect>
                                    <p:anim calcmode="lin" valueType="num">
                                      <p:cBhvr>
                                        <p:cTn id="34" dur="2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2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36" fill="hold">
                            <p:stCondLst>
                              <p:cond delay="19000"/>
                            </p:stCondLst>
                            <p:childTnLst>
                              <p:par>
                                <p:cTn id="37" presetID="12" presetClass="entr" presetSubtype="2" fill="hold" nodeType="afterEffect">
                                  <p:stCondLst>
                                    <p:cond delay="100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2000"/>
                                        <p:tgtEl>
                                          <p:spTgt spid="3">
                                            <p:txEl>
                                              <p:pRg st="6" end="6"/>
                                            </p:txEl>
                                          </p:spTgt>
                                        </p:tgtEl>
                                        <p:attrNameLst>
                                          <p:attrName>ppt_x</p:attrName>
                                        </p:attrNameLst>
                                      </p:cBhvr>
                                      <p:tavLst>
                                        <p:tav tm="0">
                                          <p:val>
                                            <p:strVal val="#ppt_x+#ppt_w*1.125000"/>
                                          </p:val>
                                        </p:tav>
                                        <p:tav tm="100000">
                                          <p:val>
                                            <p:strVal val="#ppt_x"/>
                                          </p:val>
                                        </p:tav>
                                      </p:tavLst>
                                    </p:anim>
                                    <p:animEffect transition="in" filter="wipe(left)">
                                      <p:cBhvr>
                                        <p:cTn id="40" dur="2000"/>
                                        <p:tgtEl>
                                          <p:spTgt spid="3">
                                            <p:txEl>
                                              <p:pRg st="6" end="6"/>
                                            </p:txEl>
                                          </p:spTgt>
                                        </p:tgtEl>
                                      </p:cBhvr>
                                    </p:animEffect>
                                  </p:childTnLst>
                                </p:cTn>
                              </p:par>
                            </p:childTnLst>
                          </p:cTn>
                        </p:par>
                        <p:par>
                          <p:cTn id="41" fill="hold">
                            <p:stCondLst>
                              <p:cond delay="22000"/>
                            </p:stCondLst>
                            <p:childTnLst>
                              <p:par>
                                <p:cTn id="42" presetID="12" presetClass="entr" presetSubtype="2" fill="hold" nodeType="afterEffect">
                                  <p:stCondLst>
                                    <p:cond delay="1000"/>
                                  </p:stCondLst>
                                  <p:childTnLst>
                                    <p:set>
                                      <p:cBhvr>
                                        <p:cTn id="43" dur="1" fill="hold">
                                          <p:stCondLst>
                                            <p:cond delay="0"/>
                                          </p:stCondLst>
                                        </p:cTn>
                                        <p:tgtEl>
                                          <p:spTgt spid="3">
                                            <p:txEl>
                                              <p:pRg st="7" end="7"/>
                                            </p:txEl>
                                          </p:spTgt>
                                        </p:tgtEl>
                                        <p:attrNameLst>
                                          <p:attrName>style.visibility</p:attrName>
                                        </p:attrNameLst>
                                      </p:cBhvr>
                                      <p:to>
                                        <p:strVal val="visible"/>
                                      </p:to>
                                    </p:set>
                                    <p:anim calcmode="lin" valueType="num">
                                      <p:cBhvr additive="base">
                                        <p:cTn id="44" dur="2000"/>
                                        <p:tgtEl>
                                          <p:spTgt spid="3">
                                            <p:txEl>
                                              <p:pRg st="7" end="7"/>
                                            </p:txEl>
                                          </p:spTgt>
                                        </p:tgtEl>
                                        <p:attrNameLst>
                                          <p:attrName>ppt_x</p:attrName>
                                        </p:attrNameLst>
                                      </p:cBhvr>
                                      <p:tavLst>
                                        <p:tav tm="0">
                                          <p:val>
                                            <p:strVal val="#ppt_x+#ppt_w*1.125000"/>
                                          </p:val>
                                        </p:tav>
                                        <p:tav tm="100000">
                                          <p:val>
                                            <p:strVal val="#ppt_x"/>
                                          </p:val>
                                        </p:tav>
                                      </p:tavLst>
                                    </p:anim>
                                    <p:animEffect transition="in" filter="wipe(left)">
                                      <p:cBhvr>
                                        <p:cTn id="45"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283336"/>
            <a:ext cx="12192000" cy="551551"/>
          </a:xfrm>
        </p:spPr>
        <p:txBody>
          <a:bodyPr>
            <a:noAutofit/>
          </a:bodyPr>
          <a:lstStyle/>
          <a:p>
            <a:pPr algn="ctr"/>
            <a:r>
              <a:rPr lang="en-US" b="1" dirty="0">
                <a:solidFill>
                  <a:srgbClr val="6E2639"/>
                </a:solidFill>
                <a:latin typeface="Georgia" panose="02040502050405020303" pitchFamily="18" charset="0"/>
                <a:cs typeface="Times New Roman" panose="02020603050405020304" pitchFamily="18" charset="0"/>
              </a:rPr>
              <a:t>ACA Code of Ethics: Gatekeeping</a:t>
            </a:r>
          </a:p>
        </p:txBody>
      </p:sp>
      <p:sp>
        <p:nvSpPr>
          <p:cNvPr id="3" name="Content Placeholder 2"/>
          <p:cNvSpPr>
            <a:spLocks noGrp="1"/>
          </p:cNvSpPr>
          <p:nvPr>
            <p:ph idx="4294967295"/>
          </p:nvPr>
        </p:nvSpPr>
        <p:spPr>
          <a:xfrm>
            <a:off x="228600" y="1391614"/>
            <a:ext cx="11734800" cy="5183050"/>
          </a:xfrm>
        </p:spPr>
        <p:txBody>
          <a:bodyPr>
            <a:normAutofit/>
          </a:bodyPr>
          <a:lstStyle/>
          <a:p>
            <a:pPr marL="0" indent="0">
              <a:buNone/>
            </a:pPr>
            <a:r>
              <a:rPr lang="en-US" sz="3200" b="1" dirty="0">
                <a:solidFill>
                  <a:srgbClr val="6E2639"/>
                </a:solidFill>
                <a:latin typeface="Georgia" panose="02040502050405020303" pitchFamily="18" charset="0"/>
                <a:cs typeface="Times New Roman" panose="02020603050405020304" pitchFamily="18" charset="0"/>
              </a:rPr>
              <a:t>F.6.b. Gatekeeping and Remediation</a:t>
            </a:r>
          </a:p>
          <a:p>
            <a:pPr marL="0" indent="0">
              <a:buNone/>
            </a:pPr>
            <a:r>
              <a:rPr lang="en-US" sz="3200" dirty="0">
                <a:solidFill>
                  <a:srgbClr val="6E2639"/>
                </a:solidFill>
                <a:latin typeface="Georgia" panose="02040502050405020303" pitchFamily="18" charset="0"/>
                <a:cs typeface="Times New Roman" panose="02020603050405020304" pitchFamily="18" charset="0"/>
              </a:rPr>
              <a:t>Through initial and ongoing evaluation, supervisors are aware of supervisee limitations that might impede performance. Supervisors assist supervisees in securing remedial assistance when needed. They recommend dismissal from training programs, applied counseling settings, and state or voluntary professional credentialing processes when those supervisees are unable to demonstrate that they can provide competent professional services to a range of diverse clients.</a:t>
            </a:r>
          </a:p>
        </p:txBody>
      </p:sp>
      <p:sp>
        <p:nvSpPr>
          <p:cNvPr id="4" name="Rectangle 3">
            <a:extLst>
              <a:ext uri="{FF2B5EF4-FFF2-40B4-BE49-F238E27FC236}">
                <a16:creationId xmlns:a16="http://schemas.microsoft.com/office/drawing/2014/main" id="{80AB688B-B26A-4473-9F99-9C6E9DAD9F61}"/>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B510561-B78C-4C14-BC94-36AA3229040B}"/>
              </a:ext>
            </a:extLst>
          </p:cNvPr>
          <p:cNvSpPr/>
          <p:nvPr/>
        </p:nvSpPr>
        <p:spPr>
          <a:xfrm>
            <a:off x="6096000" y="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44F835E-D6E1-4909-91E8-CC005D4314DC}"/>
              </a:ext>
            </a:extLst>
          </p:cNvPr>
          <p:cNvSpPr/>
          <p:nvPr/>
        </p:nvSpPr>
        <p:spPr>
          <a:xfrm>
            <a:off x="0" y="6453051"/>
            <a:ext cx="12192000" cy="404949"/>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462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10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2000"/>
                                        <p:tgtEl>
                                          <p:spTgt spid="3">
                                            <p:txEl>
                                              <p:pRg st="1" end="1"/>
                                            </p:txEl>
                                          </p:spTgt>
                                        </p:tgtEl>
                                      </p:cBhvr>
                                    </p:animEffect>
                                    <p:anim calcmode="lin" valueType="num">
                                      <p:cBhvr>
                                        <p:cTn id="14"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2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283336"/>
            <a:ext cx="12192000" cy="850005"/>
          </a:xfrm>
        </p:spPr>
        <p:txBody>
          <a:bodyPr/>
          <a:lstStyle/>
          <a:p>
            <a:pPr algn="ctr"/>
            <a:r>
              <a:rPr lang="en-US" b="1" dirty="0">
                <a:solidFill>
                  <a:srgbClr val="6E2639"/>
                </a:solidFill>
                <a:latin typeface="Georgia" panose="02040502050405020303" pitchFamily="18" charset="0"/>
                <a:cs typeface="Times New Roman" panose="02020603050405020304" pitchFamily="18" charset="0"/>
              </a:rPr>
              <a:t>CRCC Code of Ethics: Gatekeeping</a:t>
            </a:r>
          </a:p>
        </p:txBody>
      </p:sp>
      <p:sp>
        <p:nvSpPr>
          <p:cNvPr id="3" name="Content Placeholder 2"/>
          <p:cNvSpPr>
            <a:spLocks noGrp="1"/>
          </p:cNvSpPr>
          <p:nvPr>
            <p:ph idx="4294967295"/>
          </p:nvPr>
        </p:nvSpPr>
        <p:spPr>
          <a:xfrm>
            <a:off x="311150" y="1580524"/>
            <a:ext cx="11569700" cy="4850439"/>
          </a:xfrm>
        </p:spPr>
        <p:txBody>
          <a:bodyPr>
            <a:noAutofit/>
          </a:bodyPr>
          <a:lstStyle/>
          <a:p>
            <a:pPr marL="0" indent="0">
              <a:buNone/>
            </a:pPr>
            <a:r>
              <a:rPr lang="en-US" sz="2400" b="1" dirty="0">
                <a:solidFill>
                  <a:srgbClr val="6E2639"/>
                </a:solidFill>
                <a:latin typeface="Georgia" panose="02040502050405020303" pitchFamily="18" charset="0"/>
                <a:cs typeface="Times New Roman" panose="02020603050405020304" pitchFamily="18" charset="0"/>
              </a:rPr>
              <a:t>H.8. EDUCATION EVALUATION, REMEDIATION, AND ENDORSEMENT</a:t>
            </a:r>
          </a:p>
          <a:p>
            <a:pPr marL="0" indent="0">
              <a:buNone/>
            </a:pPr>
            <a:r>
              <a:rPr lang="en-US" sz="2400" b="1" dirty="0">
                <a:solidFill>
                  <a:srgbClr val="6E2639"/>
                </a:solidFill>
                <a:latin typeface="Georgia" panose="02040502050405020303" pitchFamily="18" charset="0"/>
                <a:cs typeface="Times New Roman" panose="02020603050405020304" pitchFamily="18" charset="0"/>
              </a:rPr>
              <a:t>b. GATEKEEPING AND REMEDIATION FOR STUDENTS. </a:t>
            </a:r>
          </a:p>
          <a:p>
            <a:pPr marL="0" indent="0">
              <a:buNone/>
            </a:pPr>
            <a:r>
              <a:rPr lang="en-US" sz="2400" dirty="0">
                <a:solidFill>
                  <a:srgbClr val="6E2639"/>
                </a:solidFill>
                <a:latin typeface="Georgia" panose="02040502050405020303" pitchFamily="18" charset="0"/>
                <a:cs typeface="Times New Roman" panose="02020603050405020304" pitchFamily="18" charset="0"/>
              </a:rPr>
              <a:t>Rehabilitation counselor educators, through ongoing evaluation, are aware of and address the inability of some students to achieve required competencies, which may be due to academic performance or personal concerns. Rehabilitation counselor educators do the following: (1) assist students in securing remedial assistance, including counseling, when needed; (2) seek professional consultation and document the decision to recommend dismissal or refer students for assistance; and (3) make reasonable efforts to ensure that students have recourse in a timely manner to address decisions requiring them to seek assistance, or to dismiss them and provide students with due process, according to institutional policies and procedures.</a:t>
            </a:r>
          </a:p>
        </p:txBody>
      </p:sp>
      <p:sp>
        <p:nvSpPr>
          <p:cNvPr id="4" name="Rectangle 3">
            <a:extLst>
              <a:ext uri="{FF2B5EF4-FFF2-40B4-BE49-F238E27FC236}">
                <a16:creationId xmlns:a16="http://schemas.microsoft.com/office/drawing/2014/main" id="{0FF30ACE-225A-475B-AAAA-E9E48D00D25B}"/>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C4AAA36D-5479-44F6-A946-D59366BB4E04}"/>
              </a:ext>
            </a:extLst>
          </p:cNvPr>
          <p:cNvSpPr/>
          <p:nvPr/>
        </p:nvSpPr>
        <p:spPr>
          <a:xfrm>
            <a:off x="6096000" y="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DD0E535-D9A9-40B0-8828-65FF28E6014D}"/>
              </a:ext>
            </a:extLst>
          </p:cNvPr>
          <p:cNvSpPr/>
          <p:nvPr/>
        </p:nvSpPr>
        <p:spPr>
          <a:xfrm>
            <a:off x="0" y="6430963"/>
            <a:ext cx="12192000" cy="427037"/>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23108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2000"/>
                                        <p:tgtEl>
                                          <p:spTgt spid="3">
                                            <p:txEl>
                                              <p:pRg st="1" end="1"/>
                                            </p:txEl>
                                          </p:spTgt>
                                        </p:tgtEl>
                                      </p:cBhvr>
                                    </p:animEffect>
                                    <p:anim calcmode="lin" valueType="num">
                                      <p:cBhvr>
                                        <p:cTn id="14"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2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4000"/>
                            </p:stCondLst>
                            <p:childTnLst>
                              <p:par>
                                <p:cTn id="17" presetID="42" presetClass="entr" presetSubtype="0" fill="hold" nodeType="afterEffect">
                                  <p:stCondLst>
                                    <p:cond delay="10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anim calcmode="lin" valueType="num">
                                      <p:cBhvr>
                                        <p:cTn id="20"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2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348493"/>
            <a:ext cx="12192000" cy="591307"/>
          </a:xfrm>
        </p:spPr>
        <p:txBody>
          <a:bodyPr>
            <a:noAutofit/>
          </a:bodyPr>
          <a:lstStyle/>
          <a:p>
            <a:pPr algn="ctr"/>
            <a:r>
              <a:rPr lang="en-US" b="1" dirty="0">
                <a:solidFill>
                  <a:srgbClr val="6E2639"/>
                </a:solidFill>
                <a:latin typeface="Georgia" panose="02040502050405020303" pitchFamily="18" charset="0"/>
                <a:cs typeface="Times New Roman" panose="02020603050405020304" pitchFamily="18" charset="0"/>
              </a:rPr>
              <a:t>CRCC Code of Ethics: Gatekeeping</a:t>
            </a:r>
          </a:p>
        </p:txBody>
      </p:sp>
      <p:sp>
        <p:nvSpPr>
          <p:cNvPr id="3" name="Content Placeholder 2"/>
          <p:cNvSpPr>
            <a:spLocks noGrp="1"/>
          </p:cNvSpPr>
          <p:nvPr>
            <p:ph idx="4294967295"/>
          </p:nvPr>
        </p:nvSpPr>
        <p:spPr>
          <a:xfrm>
            <a:off x="330200" y="1299953"/>
            <a:ext cx="11531600" cy="5209554"/>
          </a:xfrm>
        </p:spPr>
        <p:txBody>
          <a:bodyPr>
            <a:normAutofit/>
          </a:bodyPr>
          <a:lstStyle/>
          <a:p>
            <a:pPr marL="0" indent="0">
              <a:buNone/>
            </a:pPr>
            <a:r>
              <a:rPr lang="en-US" b="1" dirty="0">
                <a:solidFill>
                  <a:srgbClr val="6E2639"/>
                </a:solidFill>
                <a:latin typeface="Georgia" panose="02040502050405020303" pitchFamily="18" charset="0"/>
                <a:cs typeface="Times New Roman" panose="02020603050405020304" pitchFamily="18" charset="0"/>
              </a:rPr>
              <a:t>H.8. EDUCATION EVALUATION, REMEDIATION, AND ENDORSEMENT</a:t>
            </a:r>
          </a:p>
          <a:p>
            <a:pPr marL="0" indent="0">
              <a:buNone/>
            </a:pPr>
            <a:r>
              <a:rPr lang="en-US" b="1" dirty="0">
                <a:solidFill>
                  <a:srgbClr val="6E2639"/>
                </a:solidFill>
                <a:latin typeface="Georgia" panose="02040502050405020303" pitchFamily="18" charset="0"/>
                <a:cs typeface="Times New Roman" panose="02020603050405020304" pitchFamily="18" charset="0"/>
              </a:rPr>
              <a:t>d. ENDORSEMENT </a:t>
            </a:r>
          </a:p>
          <a:p>
            <a:pPr marL="0" indent="0">
              <a:buNone/>
            </a:pPr>
            <a:r>
              <a:rPr lang="en-US" dirty="0">
                <a:solidFill>
                  <a:srgbClr val="6E2639"/>
                </a:solidFill>
                <a:latin typeface="Georgia" panose="02040502050405020303" pitchFamily="18" charset="0"/>
                <a:cs typeface="Times New Roman" panose="02020603050405020304" pitchFamily="18" charset="0"/>
              </a:rPr>
              <a:t>Rehabilitation counselor educators endorse students for certification, licensure, employment, or completion of academic or training programs based on satisfactory progress and observations while under supervision or training. Regardless of qualifications, rehabilitation counselor educators do not endorse students whom they believe to be impaired in any way that would interfere with the performance of the duties associated with the endorsement.</a:t>
            </a:r>
          </a:p>
        </p:txBody>
      </p:sp>
      <p:sp>
        <p:nvSpPr>
          <p:cNvPr id="4" name="Rectangle 3">
            <a:extLst>
              <a:ext uri="{FF2B5EF4-FFF2-40B4-BE49-F238E27FC236}">
                <a16:creationId xmlns:a16="http://schemas.microsoft.com/office/drawing/2014/main" id="{B3F1B026-A804-45E6-A426-616BCAC8D272}"/>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FC8214D1-347F-465A-99DB-C0A091CB7240}"/>
              </a:ext>
            </a:extLst>
          </p:cNvPr>
          <p:cNvSpPr/>
          <p:nvPr/>
        </p:nvSpPr>
        <p:spPr>
          <a:xfrm>
            <a:off x="6096000" y="-1166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918656A-490F-40AF-A734-9C1567225D76}"/>
              </a:ext>
            </a:extLst>
          </p:cNvPr>
          <p:cNvSpPr/>
          <p:nvPr/>
        </p:nvSpPr>
        <p:spPr>
          <a:xfrm>
            <a:off x="0" y="6413863"/>
            <a:ext cx="12192000" cy="444137"/>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4276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500"/>
                            </p:stCondLst>
                            <p:childTnLst>
                              <p:par>
                                <p:cTn id="11" presetID="42" presetClass="entr" presetSubtype="0" fill="hold" nodeType="afterEffect">
                                  <p:stCondLst>
                                    <p:cond delay="5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2000"/>
                                        <p:tgtEl>
                                          <p:spTgt spid="3">
                                            <p:txEl>
                                              <p:pRg st="1" end="1"/>
                                            </p:txEl>
                                          </p:spTgt>
                                        </p:tgtEl>
                                      </p:cBhvr>
                                    </p:animEffect>
                                    <p:anim calcmode="lin" valueType="num">
                                      <p:cBhvr>
                                        <p:cTn id="14"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2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5000"/>
                            </p:stCondLst>
                            <p:childTnLst>
                              <p:par>
                                <p:cTn id="17" presetID="42"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anim calcmode="lin" valueType="num">
                                      <p:cBhvr>
                                        <p:cTn id="20"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2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80D25CD-45FA-466B-9232-8EDE61D33205}"/>
              </a:ext>
            </a:extLst>
          </p:cNvPr>
          <p:cNvSpPr/>
          <p:nvPr/>
        </p:nvSpPr>
        <p:spPr>
          <a:xfrm>
            <a:off x="6096000" y="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8D3E7A1-2D84-4B11-86DC-D14649106C6B}"/>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C1B95F9-9F36-4F2F-9DF2-C4319DC99B35}"/>
              </a:ext>
            </a:extLst>
          </p:cNvPr>
          <p:cNvSpPr/>
          <p:nvPr/>
        </p:nvSpPr>
        <p:spPr>
          <a:xfrm>
            <a:off x="0" y="6426926"/>
            <a:ext cx="12192000" cy="431073"/>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2">
            <a:extLst>
              <a:ext uri="{FF2B5EF4-FFF2-40B4-BE49-F238E27FC236}">
                <a16:creationId xmlns:a16="http://schemas.microsoft.com/office/drawing/2014/main" id="{D057079B-1DAB-4DCA-ACA5-4E7B870EBA9E}"/>
              </a:ext>
            </a:extLst>
          </p:cNvPr>
          <p:cNvSpPr txBox="1">
            <a:spLocks/>
          </p:cNvSpPr>
          <p:nvPr/>
        </p:nvSpPr>
        <p:spPr>
          <a:xfrm>
            <a:off x="495300" y="1458176"/>
            <a:ext cx="11201400" cy="451558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yriad Pro" panose="020B0503030403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yriad Pro" panose="020B0503030403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yriad Pro" panose="020B0503030403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yriad Pro" panose="020B0503030403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600" dirty="0">
                <a:solidFill>
                  <a:srgbClr val="6E2639"/>
                </a:solidFill>
                <a:latin typeface="Georgia" panose="02040502050405020303" pitchFamily="18" charset="0"/>
                <a:cs typeface="Times New Roman" panose="02020603050405020304" pitchFamily="18" charset="0"/>
              </a:rPr>
              <a:t>Now, you are ready to consider YOUR professional development!</a:t>
            </a:r>
          </a:p>
          <a:p>
            <a:pPr lvl="1"/>
            <a:r>
              <a:rPr lang="en-US" sz="3600" dirty="0">
                <a:solidFill>
                  <a:srgbClr val="6E2639"/>
                </a:solidFill>
                <a:latin typeface="Georgia" panose="02040502050405020303" pitchFamily="18" charset="0"/>
                <a:cs typeface="Times New Roman" panose="02020603050405020304" pitchFamily="18" charset="0"/>
              </a:rPr>
              <a:t>Employment</a:t>
            </a:r>
          </a:p>
          <a:p>
            <a:pPr lvl="1"/>
            <a:r>
              <a:rPr lang="en-US" sz="3600" dirty="0">
                <a:solidFill>
                  <a:srgbClr val="6E2639"/>
                </a:solidFill>
                <a:latin typeface="Georgia" panose="02040502050405020303" pitchFamily="18" charset="0"/>
                <a:cs typeface="Times New Roman" panose="02020603050405020304" pitchFamily="18" charset="0"/>
              </a:rPr>
              <a:t>CRC or LAC/LPC</a:t>
            </a:r>
          </a:p>
          <a:p>
            <a:pPr lvl="1"/>
            <a:r>
              <a:rPr lang="en-US" sz="3600" dirty="0">
                <a:solidFill>
                  <a:srgbClr val="6E2639"/>
                </a:solidFill>
                <a:latin typeface="Georgia" panose="02040502050405020303" pitchFamily="18" charset="0"/>
                <a:cs typeface="Times New Roman" panose="02020603050405020304" pitchFamily="18" charset="0"/>
              </a:rPr>
              <a:t>State Licensure</a:t>
            </a:r>
          </a:p>
          <a:p>
            <a:pPr lvl="1"/>
            <a:r>
              <a:rPr lang="en-US" sz="3600" dirty="0">
                <a:solidFill>
                  <a:srgbClr val="6E2639"/>
                </a:solidFill>
                <a:latin typeface="Georgia" panose="02040502050405020303" pitchFamily="18" charset="0"/>
                <a:cs typeface="Times New Roman" panose="02020603050405020304" pitchFamily="18" charset="0"/>
              </a:rPr>
              <a:t>Further training and development</a:t>
            </a:r>
          </a:p>
        </p:txBody>
      </p:sp>
      <p:pic>
        <p:nvPicPr>
          <p:cNvPr id="9" name="Picture 8">
            <a:extLst>
              <a:ext uri="{FF2B5EF4-FFF2-40B4-BE49-F238E27FC236}">
                <a16:creationId xmlns:a16="http://schemas.microsoft.com/office/drawing/2014/main" id="{0E721497-7EC4-487F-A3A5-EB2427FDFE1C}"/>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0441" r="8686"/>
          <a:stretch/>
        </p:blipFill>
        <p:spPr>
          <a:xfrm>
            <a:off x="8458199" y="2206777"/>
            <a:ext cx="3333751" cy="3370847"/>
          </a:xfrm>
          <a:prstGeom prst="rect">
            <a:avLst/>
          </a:prstGeom>
        </p:spPr>
      </p:pic>
      <p:sp>
        <p:nvSpPr>
          <p:cNvPr id="10" name="Title 1">
            <a:extLst>
              <a:ext uri="{FF2B5EF4-FFF2-40B4-BE49-F238E27FC236}">
                <a16:creationId xmlns:a16="http://schemas.microsoft.com/office/drawing/2014/main" id="{72FA76BC-759E-4778-9FF2-6ED43D471773}"/>
              </a:ext>
            </a:extLst>
          </p:cNvPr>
          <p:cNvSpPr txBox="1">
            <a:spLocks/>
          </p:cNvSpPr>
          <p:nvPr/>
        </p:nvSpPr>
        <p:spPr>
          <a:xfrm>
            <a:off x="603250" y="278992"/>
            <a:ext cx="10985500" cy="804089"/>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5400" kern="1200">
                <a:solidFill>
                  <a:schemeClr val="tx1"/>
                </a:solidFill>
                <a:latin typeface="Myriad Pro" panose="020B0503030403020204" pitchFamily="34" charset="0"/>
                <a:ea typeface="+mj-ea"/>
                <a:cs typeface="+mj-cs"/>
              </a:defRPr>
            </a:lvl1pPr>
          </a:lstStyle>
          <a:p>
            <a:r>
              <a:rPr lang="en-US" b="1" dirty="0">
                <a:solidFill>
                  <a:srgbClr val="6E2639"/>
                </a:solidFill>
                <a:latin typeface="Georgia" panose="02040502050405020303" pitchFamily="18" charset="0"/>
                <a:cs typeface="Times New Roman" panose="02020603050405020304" pitchFamily="18" charset="0"/>
              </a:rPr>
              <a:t>Success!</a:t>
            </a:r>
          </a:p>
        </p:txBody>
      </p:sp>
    </p:spTree>
    <p:extLst>
      <p:ext uri="{BB962C8B-B14F-4D97-AF65-F5344CB8AC3E}">
        <p14:creationId xmlns:p14="http://schemas.microsoft.com/office/powerpoint/2010/main" val="234788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2" presetClass="entr" presetSubtype="4" fill="hold" nodeType="afterEffect">
                                  <p:stCondLst>
                                    <p:cond delay="100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2000"/>
                                        <p:tgtEl>
                                          <p:spTgt spid="8">
                                            <p:txEl>
                                              <p:pRg st="1" end="1"/>
                                            </p:txEl>
                                          </p:spTgt>
                                        </p:tgtEl>
                                        <p:attrNameLst>
                                          <p:attrName>ppt_y</p:attrName>
                                        </p:attrNameLst>
                                      </p:cBhvr>
                                      <p:tavLst>
                                        <p:tav tm="0">
                                          <p:val>
                                            <p:strVal val="#ppt_y+#ppt_h*1.125000"/>
                                          </p:val>
                                        </p:tav>
                                        <p:tav tm="100000">
                                          <p:val>
                                            <p:strVal val="#ppt_y"/>
                                          </p:val>
                                        </p:tav>
                                      </p:tavLst>
                                    </p:anim>
                                    <p:animEffect transition="in" filter="wipe(up)">
                                      <p:cBhvr>
                                        <p:cTn id="14" dur="2000"/>
                                        <p:tgtEl>
                                          <p:spTgt spid="8">
                                            <p:txEl>
                                              <p:pRg st="1" end="1"/>
                                            </p:txEl>
                                          </p:spTgt>
                                        </p:tgtEl>
                                      </p:cBhvr>
                                    </p:animEffect>
                                  </p:childTnLst>
                                </p:cTn>
                              </p:par>
                            </p:childTnLst>
                          </p:cTn>
                        </p:par>
                        <p:par>
                          <p:cTn id="15" fill="hold">
                            <p:stCondLst>
                              <p:cond delay="4000"/>
                            </p:stCondLst>
                            <p:childTnLst>
                              <p:par>
                                <p:cTn id="16" presetID="12" presetClass="entr" presetSubtype="4" fill="hold" nodeType="afterEffect">
                                  <p:stCondLst>
                                    <p:cond delay="1000"/>
                                  </p:stCondLst>
                                  <p:childTnLst>
                                    <p:set>
                                      <p:cBhvr>
                                        <p:cTn id="17" dur="1" fill="hold">
                                          <p:stCondLst>
                                            <p:cond delay="0"/>
                                          </p:stCondLst>
                                        </p:cTn>
                                        <p:tgtEl>
                                          <p:spTgt spid="8">
                                            <p:txEl>
                                              <p:pRg st="2" end="2"/>
                                            </p:txEl>
                                          </p:spTgt>
                                        </p:tgtEl>
                                        <p:attrNameLst>
                                          <p:attrName>style.visibility</p:attrName>
                                        </p:attrNameLst>
                                      </p:cBhvr>
                                      <p:to>
                                        <p:strVal val="visible"/>
                                      </p:to>
                                    </p:set>
                                    <p:anim calcmode="lin" valueType="num">
                                      <p:cBhvr additive="base">
                                        <p:cTn id="18" dur="2000"/>
                                        <p:tgtEl>
                                          <p:spTgt spid="8">
                                            <p:txEl>
                                              <p:pRg st="2" end="2"/>
                                            </p:txEl>
                                          </p:spTgt>
                                        </p:tgtEl>
                                        <p:attrNameLst>
                                          <p:attrName>ppt_y</p:attrName>
                                        </p:attrNameLst>
                                      </p:cBhvr>
                                      <p:tavLst>
                                        <p:tav tm="0">
                                          <p:val>
                                            <p:strVal val="#ppt_y+#ppt_h*1.125000"/>
                                          </p:val>
                                        </p:tav>
                                        <p:tav tm="100000">
                                          <p:val>
                                            <p:strVal val="#ppt_y"/>
                                          </p:val>
                                        </p:tav>
                                      </p:tavLst>
                                    </p:anim>
                                    <p:animEffect transition="in" filter="wipe(up)">
                                      <p:cBhvr>
                                        <p:cTn id="19" dur="2000"/>
                                        <p:tgtEl>
                                          <p:spTgt spid="8">
                                            <p:txEl>
                                              <p:pRg st="2" end="2"/>
                                            </p:txEl>
                                          </p:spTgt>
                                        </p:tgtEl>
                                      </p:cBhvr>
                                    </p:animEffect>
                                  </p:childTnLst>
                                </p:cTn>
                              </p:par>
                            </p:childTnLst>
                          </p:cTn>
                        </p:par>
                        <p:par>
                          <p:cTn id="20" fill="hold">
                            <p:stCondLst>
                              <p:cond delay="7000"/>
                            </p:stCondLst>
                            <p:childTnLst>
                              <p:par>
                                <p:cTn id="21" presetID="12" presetClass="entr" presetSubtype="4" fill="hold" nodeType="afterEffect">
                                  <p:stCondLst>
                                    <p:cond delay="1000"/>
                                  </p:stCondLst>
                                  <p:childTnLst>
                                    <p:set>
                                      <p:cBhvr>
                                        <p:cTn id="22" dur="1" fill="hold">
                                          <p:stCondLst>
                                            <p:cond delay="0"/>
                                          </p:stCondLst>
                                        </p:cTn>
                                        <p:tgtEl>
                                          <p:spTgt spid="8">
                                            <p:txEl>
                                              <p:pRg st="3" end="3"/>
                                            </p:txEl>
                                          </p:spTgt>
                                        </p:tgtEl>
                                        <p:attrNameLst>
                                          <p:attrName>style.visibility</p:attrName>
                                        </p:attrNameLst>
                                      </p:cBhvr>
                                      <p:to>
                                        <p:strVal val="visible"/>
                                      </p:to>
                                    </p:set>
                                    <p:anim calcmode="lin" valueType="num">
                                      <p:cBhvr additive="base">
                                        <p:cTn id="23" dur="2000"/>
                                        <p:tgtEl>
                                          <p:spTgt spid="8">
                                            <p:txEl>
                                              <p:pRg st="3" end="3"/>
                                            </p:txEl>
                                          </p:spTgt>
                                        </p:tgtEl>
                                        <p:attrNameLst>
                                          <p:attrName>ppt_y</p:attrName>
                                        </p:attrNameLst>
                                      </p:cBhvr>
                                      <p:tavLst>
                                        <p:tav tm="0">
                                          <p:val>
                                            <p:strVal val="#ppt_y+#ppt_h*1.125000"/>
                                          </p:val>
                                        </p:tav>
                                        <p:tav tm="100000">
                                          <p:val>
                                            <p:strVal val="#ppt_y"/>
                                          </p:val>
                                        </p:tav>
                                      </p:tavLst>
                                    </p:anim>
                                    <p:animEffect transition="in" filter="wipe(up)">
                                      <p:cBhvr>
                                        <p:cTn id="24" dur="2000"/>
                                        <p:tgtEl>
                                          <p:spTgt spid="8">
                                            <p:txEl>
                                              <p:pRg st="3" end="3"/>
                                            </p:txEl>
                                          </p:spTgt>
                                        </p:tgtEl>
                                      </p:cBhvr>
                                    </p:animEffect>
                                  </p:childTnLst>
                                </p:cTn>
                              </p:par>
                            </p:childTnLst>
                          </p:cTn>
                        </p:par>
                        <p:par>
                          <p:cTn id="25" fill="hold">
                            <p:stCondLst>
                              <p:cond delay="10000"/>
                            </p:stCondLst>
                            <p:childTnLst>
                              <p:par>
                                <p:cTn id="26" presetID="12" presetClass="entr" presetSubtype="4" fill="hold" nodeType="afterEffect">
                                  <p:stCondLst>
                                    <p:cond delay="100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additive="base">
                                        <p:cTn id="28" dur="2000"/>
                                        <p:tgtEl>
                                          <p:spTgt spid="8">
                                            <p:txEl>
                                              <p:pRg st="4" end="4"/>
                                            </p:txEl>
                                          </p:spTgt>
                                        </p:tgtEl>
                                        <p:attrNameLst>
                                          <p:attrName>ppt_y</p:attrName>
                                        </p:attrNameLst>
                                      </p:cBhvr>
                                      <p:tavLst>
                                        <p:tav tm="0">
                                          <p:val>
                                            <p:strVal val="#ppt_y+#ppt_h*1.125000"/>
                                          </p:val>
                                        </p:tav>
                                        <p:tav tm="100000">
                                          <p:val>
                                            <p:strVal val="#ppt_y"/>
                                          </p:val>
                                        </p:tav>
                                      </p:tavLst>
                                    </p:anim>
                                    <p:animEffect transition="in" filter="wipe(up)">
                                      <p:cBhvr>
                                        <p:cTn id="29" dur="2000"/>
                                        <p:tgtEl>
                                          <p:spTgt spid="8">
                                            <p:txEl>
                                              <p:pRg st="4" end="4"/>
                                            </p:txEl>
                                          </p:spTgt>
                                        </p:tgtEl>
                                      </p:cBhvr>
                                    </p:animEffect>
                                  </p:childTnLst>
                                </p:cTn>
                              </p:par>
                              <p:par>
                                <p:cTn id="30" presetID="35" presetClass="entr" presetSubtype="0" fill="hold" grpId="0" nodeType="with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2000"/>
                                        <p:tgtEl>
                                          <p:spTgt spid="10"/>
                                        </p:tgtEl>
                                      </p:cBhvr>
                                    </p:animEffect>
                                    <p:anim calcmode="lin" valueType="num">
                                      <p:cBhvr>
                                        <p:cTn id="33" dur="2000" fill="hold"/>
                                        <p:tgtEl>
                                          <p:spTgt spid="10"/>
                                        </p:tgtEl>
                                        <p:attrNameLst>
                                          <p:attrName>style.rotation</p:attrName>
                                        </p:attrNameLst>
                                      </p:cBhvr>
                                      <p:tavLst>
                                        <p:tav tm="0">
                                          <p:val>
                                            <p:fltVal val="720"/>
                                          </p:val>
                                        </p:tav>
                                        <p:tav tm="100000">
                                          <p:val>
                                            <p:fltVal val="0"/>
                                          </p:val>
                                        </p:tav>
                                      </p:tavLst>
                                    </p:anim>
                                    <p:anim calcmode="lin" valueType="num">
                                      <p:cBhvr>
                                        <p:cTn id="34" dur="2000" fill="hold"/>
                                        <p:tgtEl>
                                          <p:spTgt spid="10"/>
                                        </p:tgtEl>
                                        <p:attrNameLst>
                                          <p:attrName>ppt_h</p:attrName>
                                        </p:attrNameLst>
                                      </p:cBhvr>
                                      <p:tavLst>
                                        <p:tav tm="0">
                                          <p:val>
                                            <p:fltVal val="0"/>
                                          </p:val>
                                        </p:tav>
                                        <p:tav tm="100000">
                                          <p:val>
                                            <p:strVal val="#ppt_h"/>
                                          </p:val>
                                        </p:tav>
                                      </p:tavLst>
                                    </p:anim>
                                    <p:anim calcmode="lin" valueType="num">
                                      <p:cBhvr>
                                        <p:cTn id="35" dur="2000" fill="hold"/>
                                        <p:tgtEl>
                                          <p:spTgt spid="1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2981739"/>
            <a:ext cx="9144000" cy="894521"/>
          </a:xfrm>
        </p:spPr>
        <p:txBody>
          <a:bodyPr anchor="t">
            <a:normAutofit fontScale="90000"/>
          </a:bodyPr>
          <a:lstStyle/>
          <a:p>
            <a:pPr>
              <a:lnSpc>
                <a:spcPct val="100000"/>
              </a:lnSpc>
            </a:pPr>
            <a:r>
              <a:rPr lang="en-US" b="1" dirty="0">
                <a:solidFill>
                  <a:srgbClr val="6E2639"/>
                </a:solidFill>
                <a:latin typeface="Georgia" panose="02040502050405020303" pitchFamily="18" charset="0"/>
                <a:cs typeface="Times New Roman" panose="02020603050405020304" pitchFamily="18" charset="0"/>
              </a:rPr>
              <a:t>THE END</a:t>
            </a:r>
          </a:p>
        </p:txBody>
      </p:sp>
      <p:sp>
        <p:nvSpPr>
          <p:cNvPr id="3" name="Rectangle 2">
            <a:extLst>
              <a:ext uri="{FF2B5EF4-FFF2-40B4-BE49-F238E27FC236}">
                <a16:creationId xmlns:a16="http://schemas.microsoft.com/office/drawing/2014/main" id="{980D25CD-45FA-466B-9232-8EDE61D33205}"/>
              </a:ext>
            </a:extLst>
          </p:cNvPr>
          <p:cNvSpPr/>
          <p:nvPr/>
        </p:nvSpPr>
        <p:spPr>
          <a:xfrm>
            <a:off x="6096000" y="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8D3E7A1-2D84-4B11-86DC-D14649106C6B}"/>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C1B95F9-9F36-4F2F-9DF2-C4319DC99B35}"/>
              </a:ext>
            </a:extLst>
          </p:cNvPr>
          <p:cNvSpPr/>
          <p:nvPr/>
        </p:nvSpPr>
        <p:spPr>
          <a:xfrm>
            <a:off x="0" y="6426926"/>
            <a:ext cx="12192000" cy="431073"/>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45959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xit" presetSubtype="0" repeatCount="4000" fill="hold" grpId="0" nodeType="afterEffect">
                                  <p:stCondLst>
                                    <p:cond delay="0"/>
                                  </p:stCondLst>
                                  <p:childTnLst>
                                    <p:animEffect transition="out" filter="fade">
                                      <p:cBhvr>
                                        <p:cTn id="6" dur="2000"/>
                                        <p:tgtEl>
                                          <p:spTgt spid="4"/>
                                        </p:tgtEl>
                                      </p:cBhvr>
                                    </p:animEffect>
                                    <p:anim calcmode="lin" valueType="num">
                                      <p:cBhvr>
                                        <p:cTn id="7" dur="2000"/>
                                        <p:tgtEl>
                                          <p:spTgt spid="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4"/>
                                        </p:tgtEl>
                                        <p:attrNameLst>
                                          <p:attrName>ppt_h</p:attrName>
                                        </p:attrNameLst>
                                      </p:cBhvr>
                                      <p:tavLst>
                                        <p:tav tm="0">
                                          <p:val>
                                            <p:strVal val="ppt_h"/>
                                          </p:val>
                                        </p:tav>
                                        <p:tav tm="100000">
                                          <p:val>
                                            <p:strVal val="ppt_h"/>
                                          </p:val>
                                        </p:tav>
                                      </p:tavLst>
                                    </p:anim>
                                    <p:set>
                                      <p:cBhvr>
                                        <p:cTn id="9" dur="1" fill="hold">
                                          <p:stCondLst>
                                            <p:cond delay="1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292553"/>
            <a:ext cx="12192000" cy="1325563"/>
          </a:xfrm>
        </p:spPr>
        <p:txBody>
          <a:bodyPr/>
          <a:lstStyle/>
          <a:p>
            <a:pPr algn="ctr"/>
            <a:r>
              <a:rPr lang="en-US" b="1" dirty="0">
                <a:solidFill>
                  <a:srgbClr val="6E2639"/>
                </a:solidFill>
                <a:latin typeface="Georgia" panose="02040502050405020303" pitchFamily="18" charset="0"/>
                <a:cs typeface="Times New Roman" panose="02020603050405020304" pitchFamily="18" charset="0"/>
              </a:rPr>
              <a:t>WHO SETS THE STANDARDS?</a:t>
            </a:r>
          </a:p>
        </p:txBody>
      </p:sp>
      <p:sp>
        <p:nvSpPr>
          <p:cNvPr id="3" name="Content Placeholder 2"/>
          <p:cNvSpPr>
            <a:spLocks noGrp="1"/>
          </p:cNvSpPr>
          <p:nvPr>
            <p:ph idx="4294967295"/>
          </p:nvPr>
        </p:nvSpPr>
        <p:spPr>
          <a:xfrm>
            <a:off x="463550" y="1732417"/>
            <a:ext cx="11264900" cy="4254650"/>
          </a:xfrm>
        </p:spPr>
        <p:txBody>
          <a:bodyPr>
            <a:normAutofit fontScale="92500" lnSpcReduction="20000"/>
          </a:bodyPr>
          <a:lstStyle/>
          <a:p>
            <a:pPr marL="0" indent="0">
              <a:buNone/>
            </a:pPr>
            <a:r>
              <a:rPr lang="en-US" sz="3100" b="1" dirty="0">
                <a:solidFill>
                  <a:srgbClr val="6E2639"/>
                </a:solidFill>
                <a:latin typeface="Georgia" panose="02040502050405020303" pitchFamily="18" charset="0"/>
                <a:cs typeface="Times New Roman" panose="02020603050405020304" pitchFamily="18" charset="0"/>
              </a:rPr>
              <a:t>Counseling Program Accreditation Standards</a:t>
            </a:r>
          </a:p>
          <a:p>
            <a:r>
              <a:rPr lang="en-US" dirty="0">
                <a:solidFill>
                  <a:srgbClr val="6E2639"/>
                </a:solidFill>
                <a:latin typeface="Georgia" panose="02040502050405020303" pitchFamily="18" charset="0"/>
                <a:cs typeface="Times New Roman" panose="02020603050405020304" pitchFamily="18" charset="0"/>
              </a:rPr>
              <a:t>Council for the Accreditation of Counseling and Related Education Programs (CACREP)</a:t>
            </a:r>
          </a:p>
          <a:p>
            <a:pPr marL="0" indent="0">
              <a:buNone/>
            </a:pPr>
            <a:r>
              <a:rPr lang="en-US" sz="3100" b="1" dirty="0">
                <a:solidFill>
                  <a:srgbClr val="6E2639"/>
                </a:solidFill>
                <a:latin typeface="Georgia" panose="02040502050405020303" pitchFamily="18" charset="0"/>
                <a:cs typeface="Times New Roman" panose="02020603050405020304" pitchFamily="18" charset="0"/>
              </a:rPr>
              <a:t>Counselor Certification</a:t>
            </a:r>
          </a:p>
          <a:p>
            <a:r>
              <a:rPr lang="en-US" dirty="0">
                <a:solidFill>
                  <a:srgbClr val="6E2639"/>
                </a:solidFill>
                <a:latin typeface="Georgia" panose="02040502050405020303" pitchFamily="18" charset="0"/>
                <a:cs typeface="Times New Roman" panose="02020603050405020304" pitchFamily="18" charset="0"/>
              </a:rPr>
              <a:t>Commission on Rehabilitation Counselor Certification (CRCC)</a:t>
            </a:r>
          </a:p>
          <a:p>
            <a:r>
              <a:rPr lang="en-US" dirty="0">
                <a:solidFill>
                  <a:srgbClr val="6E2639"/>
                </a:solidFill>
                <a:latin typeface="Georgia" panose="02040502050405020303" pitchFamily="18" charset="0"/>
                <a:cs typeface="Times New Roman" panose="02020603050405020304" pitchFamily="18" charset="0"/>
              </a:rPr>
              <a:t>National Board for Certified Counselors (NBCC)</a:t>
            </a:r>
          </a:p>
          <a:p>
            <a:pPr marL="0" indent="0">
              <a:buNone/>
            </a:pPr>
            <a:r>
              <a:rPr lang="en-US" sz="3300" b="1" dirty="0">
                <a:solidFill>
                  <a:srgbClr val="6E2639"/>
                </a:solidFill>
                <a:latin typeface="Georgia" panose="02040502050405020303" pitchFamily="18" charset="0"/>
                <a:cs typeface="Times New Roman" panose="02020603050405020304" pitchFamily="18" charset="0"/>
              </a:rPr>
              <a:t>Counseling Licensure</a:t>
            </a:r>
          </a:p>
          <a:p>
            <a:r>
              <a:rPr lang="en-US" dirty="0">
                <a:solidFill>
                  <a:srgbClr val="6E2639"/>
                </a:solidFill>
                <a:latin typeface="Georgia" panose="02040502050405020303" pitchFamily="18" charset="0"/>
                <a:cs typeface="Times New Roman" panose="02020603050405020304" pitchFamily="18" charset="0"/>
              </a:rPr>
              <a:t>Arkansas Board of Examiners in Counseling</a:t>
            </a:r>
          </a:p>
          <a:p>
            <a:r>
              <a:rPr lang="en-US" dirty="0">
                <a:solidFill>
                  <a:srgbClr val="6E2639"/>
                </a:solidFill>
                <a:latin typeface="Georgia" panose="02040502050405020303" pitchFamily="18" charset="0"/>
                <a:cs typeface="Times New Roman" panose="02020603050405020304" pitchFamily="18" charset="0"/>
              </a:rPr>
              <a:t>American Association of State Counseling Boards</a:t>
            </a:r>
          </a:p>
          <a:p>
            <a:pPr marL="0" indent="0">
              <a:buNone/>
            </a:pPr>
            <a:r>
              <a:rPr lang="en-US" dirty="0">
                <a:solidFill>
                  <a:srgbClr val="6E2639"/>
                </a:solidFill>
                <a:latin typeface="Georgia" panose="02040502050405020303" pitchFamily="18" charset="0"/>
                <a:cs typeface="Times New Roman" panose="02020603050405020304" pitchFamily="18" charset="0"/>
              </a:rPr>
              <a:t>   </a:t>
            </a:r>
            <a:r>
              <a:rPr lang="en-US" dirty="0">
                <a:solidFill>
                  <a:srgbClr val="6E2639"/>
                </a:solidFill>
                <a:latin typeface="Georgia" panose="02040502050405020303" pitchFamily="18" charset="0"/>
                <a:hlinkClick r:id="rId2"/>
              </a:rPr>
              <a:t>http://www.aascb.org/aws/AASCB/pt/sp/stateboards</a:t>
            </a:r>
            <a:r>
              <a:rPr lang="en-US" dirty="0">
                <a:solidFill>
                  <a:srgbClr val="6E2639"/>
                </a:solidFill>
                <a:latin typeface="Georgia" panose="02040502050405020303" pitchFamily="18" charset="0"/>
              </a:rPr>
              <a:t>  </a:t>
            </a:r>
            <a:endParaRPr lang="en-US" dirty="0">
              <a:solidFill>
                <a:srgbClr val="6E2639"/>
              </a:solidFill>
              <a:latin typeface="Georgia" panose="02040502050405020303"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BB5CAFDC-ED9C-4A13-9B66-C13E49828D4D}"/>
              </a:ext>
            </a:extLst>
          </p:cNvPr>
          <p:cNvSpPr/>
          <p:nvPr/>
        </p:nvSpPr>
        <p:spPr>
          <a:xfrm>
            <a:off x="6096000" y="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1C95A5AA-4004-4CAD-9C8A-3236714059C4}"/>
              </a:ext>
            </a:extLst>
          </p:cNvPr>
          <p:cNvSpPr/>
          <p:nvPr/>
        </p:nvSpPr>
        <p:spPr>
          <a:xfrm>
            <a:off x="0" y="0"/>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32C0DF90-6C9E-439C-8641-22A046A0B2FE}"/>
              </a:ext>
            </a:extLst>
          </p:cNvPr>
          <p:cNvSpPr/>
          <p:nvPr/>
        </p:nvSpPr>
        <p:spPr>
          <a:xfrm>
            <a:off x="0" y="6439989"/>
            <a:ext cx="12192000" cy="413384"/>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0899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2000"/>
                                        <p:tgtEl>
                                          <p:spTgt spid="3">
                                            <p:txEl>
                                              <p:pRg st="0" end="0"/>
                                            </p:txEl>
                                          </p:spTgt>
                                        </p:tgtEl>
                                      </p:cBhvr>
                                    </p:animEffect>
                                  </p:childTnLst>
                                </p:cTn>
                              </p:par>
                            </p:childTnLst>
                          </p:cTn>
                        </p:par>
                        <p:par>
                          <p:cTn id="9" fill="hold">
                            <p:stCondLst>
                              <p:cond delay="3000"/>
                            </p:stCondLst>
                            <p:childTnLst>
                              <p:par>
                                <p:cTn id="10" presetID="12" presetClass="entr" presetSubtype="2" fill="hold" nodeType="afterEffect">
                                  <p:stCondLst>
                                    <p:cond delay="10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3" dur="2000"/>
                                        <p:tgtEl>
                                          <p:spTgt spid="3">
                                            <p:txEl>
                                              <p:pRg st="1" end="1"/>
                                            </p:txEl>
                                          </p:spTgt>
                                        </p:tgtEl>
                                      </p:cBhvr>
                                    </p:animEffect>
                                  </p:childTnLst>
                                </p:cTn>
                              </p:par>
                            </p:childTnLst>
                          </p:cTn>
                        </p:par>
                        <p:par>
                          <p:cTn id="14" fill="hold">
                            <p:stCondLst>
                              <p:cond delay="6000"/>
                            </p:stCondLst>
                            <p:childTnLst>
                              <p:par>
                                <p:cTn id="15" presetID="12" presetClass="entr" presetSubtype="4" fill="hold" nodeType="afterEffect">
                                  <p:stCondLst>
                                    <p:cond delay="10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8" dur="2000"/>
                                        <p:tgtEl>
                                          <p:spTgt spid="3">
                                            <p:txEl>
                                              <p:pRg st="2" end="2"/>
                                            </p:txEl>
                                          </p:spTgt>
                                        </p:tgtEl>
                                      </p:cBhvr>
                                    </p:animEffect>
                                  </p:childTnLst>
                                </p:cTn>
                              </p:par>
                            </p:childTnLst>
                          </p:cTn>
                        </p:par>
                        <p:par>
                          <p:cTn id="19" fill="hold">
                            <p:stCondLst>
                              <p:cond delay="9000"/>
                            </p:stCondLst>
                            <p:childTnLst>
                              <p:par>
                                <p:cTn id="20" presetID="12" presetClass="entr" presetSubtype="2" fill="hold" nodeType="afterEffect">
                                  <p:stCondLst>
                                    <p:cond delay="10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3" dur="2000"/>
                                        <p:tgtEl>
                                          <p:spTgt spid="3">
                                            <p:txEl>
                                              <p:pRg st="3" end="3"/>
                                            </p:txEl>
                                          </p:spTgt>
                                        </p:tgtEl>
                                      </p:cBhvr>
                                    </p:animEffect>
                                  </p:childTnLst>
                                </p:cTn>
                              </p:par>
                            </p:childTnLst>
                          </p:cTn>
                        </p:par>
                        <p:par>
                          <p:cTn id="24" fill="hold">
                            <p:stCondLst>
                              <p:cond delay="12000"/>
                            </p:stCondLst>
                            <p:childTnLst>
                              <p:par>
                                <p:cTn id="25" presetID="12" presetClass="entr" presetSubtype="2" fill="hold" nodeType="afterEffect">
                                  <p:stCondLst>
                                    <p:cond delay="100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2000"/>
                                        <p:tgtEl>
                                          <p:spTgt spid="3">
                                            <p:txEl>
                                              <p:pRg st="4" end="4"/>
                                            </p:txEl>
                                          </p:spTgt>
                                        </p:tgtEl>
                                        <p:attrNameLst>
                                          <p:attrName>ppt_x</p:attrName>
                                        </p:attrNameLst>
                                      </p:cBhvr>
                                      <p:tavLst>
                                        <p:tav tm="0">
                                          <p:val>
                                            <p:strVal val="#ppt_x+#ppt_w*1.125000"/>
                                          </p:val>
                                        </p:tav>
                                        <p:tav tm="100000">
                                          <p:val>
                                            <p:strVal val="#ppt_x"/>
                                          </p:val>
                                        </p:tav>
                                      </p:tavLst>
                                    </p:anim>
                                    <p:animEffect transition="in" filter="wipe(left)">
                                      <p:cBhvr>
                                        <p:cTn id="28" dur="2000"/>
                                        <p:tgtEl>
                                          <p:spTgt spid="3">
                                            <p:txEl>
                                              <p:pRg st="4" end="4"/>
                                            </p:txEl>
                                          </p:spTgt>
                                        </p:tgtEl>
                                      </p:cBhvr>
                                    </p:animEffect>
                                  </p:childTnLst>
                                </p:cTn>
                              </p:par>
                            </p:childTnLst>
                          </p:cTn>
                        </p:par>
                        <p:par>
                          <p:cTn id="29" fill="hold">
                            <p:stCondLst>
                              <p:cond delay="15000"/>
                            </p:stCondLst>
                            <p:childTnLst>
                              <p:par>
                                <p:cTn id="30" presetID="12" presetClass="entr" presetSubtype="4" fill="hold" nodeType="afterEffect">
                                  <p:stCondLst>
                                    <p:cond delay="100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20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3" dur="2000"/>
                                        <p:tgtEl>
                                          <p:spTgt spid="3">
                                            <p:txEl>
                                              <p:pRg st="5" end="5"/>
                                            </p:txEl>
                                          </p:spTgt>
                                        </p:tgtEl>
                                      </p:cBhvr>
                                    </p:animEffect>
                                  </p:childTnLst>
                                </p:cTn>
                              </p:par>
                            </p:childTnLst>
                          </p:cTn>
                        </p:par>
                        <p:par>
                          <p:cTn id="34" fill="hold">
                            <p:stCondLst>
                              <p:cond delay="18000"/>
                            </p:stCondLst>
                            <p:childTnLst>
                              <p:par>
                                <p:cTn id="35" presetID="12" presetClass="entr" presetSubtype="2" fill="hold" nodeType="afterEffect">
                                  <p:stCondLst>
                                    <p:cond delay="100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2000"/>
                                        <p:tgtEl>
                                          <p:spTgt spid="3">
                                            <p:txEl>
                                              <p:pRg st="6" end="6"/>
                                            </p:txEl>
                                          </p:spTgt>
                                        </p:tgtEl>
                                        <p:attrNameLst>
                                          <p:attrName>ppt_x</p:attrName>
                                        </p:attrNameLst>
                                      </p:cBhvr>
                                      <p:tavLst>
                                        <p:tav tm="0">
                                          <p:val>
                                            <p:strVal val="#ppt_x+#ppt_w*1.125000"/>
                                          </p:val>
                                        </p:tav>
                                        <p:tav tm="100000">
                                          <p:val>
                                            <p:strVal val="#ppt_x"/>
                                          </p:val>
                                        </p:tav>
                                      </p:tavLst>
                                    </p:anim>
                                    <p:animEffect transition="in" filter="wipe(left)">
                                      <p:cBhvr>
                                        <p:cTn id="38" dur="2000"/>
                                        <p:tgtEl>
                                          <p:spTgt spid="3">
                                            <p:txEl>
                                              <p:pRg st="6" end="6"/>
                                            </p:txEl>
                                          </p:spTgt>
                                        </p:tgtEl>
                                      </p:cBhvr>
                                    </p:animEffect>
                                  </p:childTnLst>
                                </p:cTn>
                              </p:par>
                            </p:childTnLst>
                          </p:cTn>
                        </p:par>
                        <p:par>
                          <p:cTn id="39" fill="hold">
                            <p:stCondLst>
                              <p:cond delay="21000"/>
                            </p:stCondLst>
                            <p:childTnLst>
                              <p:par>
                                <p:cTn id="40" presetID="12" presetClass="entr" presetSubtype="2" fill="hold" nodeType="afterEffect">
                                  <p:stCondLst>
                                    <p:cond delay="100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additive="base">
                                        <p:cTn id="42" dur="2000"/>
                                        <p:tgtEl>
                                          <p:spTgt spid="3">
                                            <p:txEl>
                                              <p:pRg st="7" end="7"/>
                                            </p:txEl>
                                          </p:spTgt>
                                        </p:tgtEl>
                                        <p:attrNameLst>
                                          <p:attrName>ppt_x</p:attrName>
                                        </p:attrNameLst>
                                      </p:cBhvr>
                                      <p:tavLst>
                                        <p:tav tm="0">
                                          <p:val>
                                            <p:strVal val="#ppt_x+#ppt_w*1.125000"/>
                                          </p:val>
                                        </p:tav>
                                        <p:tav tm="100000">
                                          <p:val>
                                            <p:strVal val="#ppt_x"/>
                                          </p:val>
                                        </p:tav>
                                      </p:tavLst>
                                    </p:anim>
                                    <p:animEffect transition="in" filter="wipe(left)">
                                      <p:cBhvr>
                                        <p:cTn id="43"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650"/>
            <a:ext cx="12192000" cy="1037874"/>
          </a:xfrm>
        </p:spPr>
        <p:txBody>
          <a:bodyPr/>
          <a:lstStyle/>
          <a:p>
            <a:pPr algn="ctr"/>
            <a:r>
              <a:rPr lang="en-US" b="1" dirty="0">
                <a:solidFill>
                  <a:srgbClr val="6E2639"/>
                </a:solidFill>
                <a:latin typeface="Georgia" panose="02040502050405020303" pitchFamily="18" charset="0"/>
                <a:cs typeface="Times New Roman" panose="02020603050405020304" pitchFamily="18" charset="0"/>
              </a:rPr>
              <a:t>UA Little Rock Requirements</a:t>
            </a:r>
          </a:p>
        </p:txBody>
      </p:sp>
      <p:sp>
        <p:nvSpPr>
          <p:cNvPr id="3" name="Content Placeholder 2"/>
          <p:cNvSpPr>
            <a:spLocks noGrp="1"/>
          </p:cNvSpPr>
          <p:nvPr>
            <p:ph idx="4294967295"/>
          </p:nvPr>
        </p:nvSpPr>
        <p:spPr>
          <a:xfrm>
            <a:off x="571500" y="1452137"/>
            <a:ext cx="11239500" cy="4755479"/>
          </a:xfrm>
        </p:spPr>
        <p:txBody>
          <a:bodyPr>
            <a:normAutofit/>
          </a:bodyPr>
          <a:lstStyle/>
          <a:p>
            <a:r>
              <a:rPr lang="en-US" dirty="0">
                <a:solidFill>
                  <a:srgbClr val="6E2639"/>
                </a:solidFill>
                <a:latin typeface="Georgia" panose="02040502050405020303" pitchFamily="18" charset="0"/>
              </a:rPr>
              <a:t>Admitted as a regular student to the Counseling Master’s Program</a:t>
            </a:r>
          </a:p>
          <a:p>
            <a:r>
              <a:rPr lang="en-US" dirty="0">
                <a:solidFill>
                  <a:srgbClr val="6E2639"/>
                </a:solidFill>
                <a:latin typeface="Georgia" panose="02040502050405020303" pitchFamily="18" charset="0"/>
              </a:rPr>
              <a:t>Completion of all other coursework (or approval of the Rehabilitation Counseling Fieldwork Coordinator)</a:t>
            </a:r>
          </a:p>
          <a:p>
            <a:r>
              <a:rPr lang="en-US" dirty="0">
                <a:solidFill>
                  <a:srgbClr val="6E2639"/>
                </a:solidFill>
                <a:latin typeface="Georgia" panose="02040502050405020303" pitchFamily="18" charset="0"/>
              </a:rPr>
              <a:t>GPA of 3.0 or greater</a:t>
            </a:r>
          </a:p>
          <a:p>
            <a:r>
              <a:rPr lang="en-US" dirty="0">
                <a:solidFill>
                  <a:srgbClr val="6E2639"/>
                </a:solidFill>
                <a:latin typeface="Georgia" panose="02040502050405020303" pitchFamily="18" charset="0"/>
              </a:rPr>
              <a:t>Complete and submit application and locate suitable site</a:t>
            </a:r>
          </a:p>
          <a:p>
            <a:r>
              <a:rPr lang="en-US" dirty="0">
                <a:solidFill>
                  <a:srgbClr val="6E2639"/>
                </a:solidFill>
                <a:latin typeface="Georgia" panose="02040502050405020303" pitchFamily="18" charset="0"/>
              </a:rPr>
              <a:t>Able to record counseling sessions and </a:t>
            </a:r>
          </a:p>
          <a:p>
            <a:pPr marL="0" indent="0">
              <a:buNone/>
            </a:pPr>
            <a:r>
              <a:rPr lang="en-US" dirty="0">
                <a:solidFill>
                  <a:srgbClr val="6E2639"/>
                </a:solidFill>
                <a:latin typeface="Georgia" panose="02040502050405020303" pitchFamily="18" charset="0"/>
              </a:rPr>
              <a:t>  participate in video supervision sessions</a:t>
            </a:r>
          </a:p>
          <a:p>
            <a:r>
              <a:rPr lang="en-US" dirty="0">
                <a:solidFill>
                  <a:srgbClr val="6E2639"/>
                </a:solidFill>
                <a:latin typeface="Georgia" panose="02040502050405020303" pitchFamily="18" charset="0"/>
              </a:rPr>
              <a:t>Fulfill all requirements contained in the </a:t>
            </a:r>
            <a:r>
              <a:rPr lang="en-US" b="1" dirty="0">
                <a:solidFill>
                  <a:srgbClr val="6E2639"/>
                </a:solidFill>
                <a:latin typeface="Georgia" panose="02040502050405020303" pitchFamily="18" charset="0"/>
              </a:rPr>
              <a:t>Blended Manual for Clinical Fieldwork</a:t>
            </a:r>
          </a:p>
          <a:p>
            <a:endParaRPr lang="en-US" dirty="0">
              <a:solidFill>
                <a:srgbClr val="6E2639"/>
              </a:solidFill>
            </a:endParaRPr>
          </a:p>
        </p:txBody>
      </p:sp>
      <p:sp>
        <p:nvSpPr>
          <p:cNvPr id="4" name="Rectangle 3">
            <a:extLst>
              <a:ext uri="{FF2B5EF4-FFF2-40B4-BE49-F238E27FC236}">
                <a16:creationId xmlns:a16="http://schemas.microsoft.com/office/drawing/2014/main" id="{EE75D212-0973-4E54-8EA3-CF74D0C3FC8E}"/>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274F7261-7C8E-4B44-A6D0-5EC47979272C}"/>
              </a:ext>
            </a:extLst>
          </p:cNvPr>
          <p:cNvSpPr/>
          <p:nvPr/>
        </p:nvSpPr>
        <p:spPr>
          <a:xfrm>
            <a:off x="6096000" y="-7244"/>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6400EE0-9ED9-4BC7-A8D9-89509593219F}"/>
              </a:ext>
            </a:extLst>
          </p:cNvPr>
          <p:cNvSpPr/>
          <p:nvPr/>
        </p:nvSpPr>
        <p:spPr>
          <a:xfrm>
            <a:off x="0" y="6453051"/>
            <a:ext cx="12192000" cy="404949"/>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84325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150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par>
                          <p:cTn id="7" fill="hold">
                            <p:stCondLst>
                              <p:cond delay="1500"/>
                            </p:stCondLst>
                            <p:childTnLst>
                              <p:par>
                                <p:cTn id="8" presetID="1" presetClass="entr" presetSubtype="0" fill="hold" grpId="0" nodeType="afterEffect">
                                  <p:stCondLst>
                                    <p:cond delay="1500"/>
                                  </p:stCondLst>
                                  <p:childTnLst>
                                    <p:set>
                                      <p:cBhvr>
                                        <p:cTn id="9" dur="1" fill="hold">
                                          <p:stCondLst>
                                            <p:cond delay="0"/>
                                          </p:stCondLst>
                                        </p:cTn>
                                        <p:tgtEl>
                                          <p:spTgt spid="3">
                                            <p:txEl>
                                              <p:pRg st="1" end="1"/>
                                            </p:txEl>
                                          </p:spTgt>
                                        </p:tgtEl>
                                        <p:attrNameLst>
                                          <p:attrName>style.visibility</p:attrName>
                                        </p:attrNameLst>
                                      </p:cBhvr>
                                      <p:to>
                                        <p:strVal val="visible"/>
                                      </p:to>
                                    </p:set>
                                  </p:childTnLst>
                                </p:cTn>
                              </p:par>
                            </p:childTnLst>
                          </p:cTn>
                        </p:par>
                        <p:par>
                          <p:cTn id="10" fill="hold">
                            <p:stCondLst>
                              <p:cond delay="3000"/>
                            </p:stCondLst>
                            <p:childTnLst>
                              <p:par>
                                <p:cTn id="11" presetID="1" presetClass="entr" presetSubtype="0" fill="hold" grpId="0" nodeType="afterEffect">
                                  <p:stCondLst>
                                    <p:cond delay="150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par>
                          <p:cTn id="13" fill="hold">
                            <p:stCondLst>
                              <p:cond delay="4500"/>
                            </p:stCondLst>
                            <p:childTnLst>
                              <p:par>
                                <p:cTn id="14" presetID="1" presetClass="entr" presetSubtype="0" fill="hold" grpId="0" nodeType="afterEffect">
                                  <p:stCondLst>
                                    <p:cond delay="1500"/>
                                  </p:stCondLst>
                                  <p:childTnLst>
                                    <p:set>
                                      <p:cBhvr>
                                        <p:cTn id="15" dur="1" fill="hold">
                                          <p:stCondLst>
                                            <p:cond delay="0"/>
                                          </p:stCondLst>
                                        </p:cTn>
                                        <p:tgtEl>
                                          <p:spTgt spid="3">
                                            <p:txEl>
                                              <p:pRg st="3" end="3"/>
                                            </p:txEl>
                                          </p:spTgt>
                                        </p:tgtEl>
                                        <p:attrNameLst>
                                          <p:attrName>style.visibility</p:attrName>
                                        </p:attrNameLst>
                                      </p:cBhvr>
                                      <p:to>
                                        <p:strVal val="visible"/>
                                      </p:to>
                                    </p:set>
                                  </p:childTnLst>
                                </p:cTn>
                              </p:par>
                            </p:childTnLst>
                          </p:cTn>
                        </p:par>
                        <p:par>
                          <p:cTn id="16" fill="hold">
                            <p:stCondLst>
                              <p:cond delay="6000"/>
                            </p:stCondLst>
                            <p:childTnLst>
                              <p:par>
                                <p:cTn id="17" presetID="1" presetClass="entr" presetSubtype="0" fill="hold" grpId="0" nodeType="afterEffect">
                                  <p:stCondLst>
                                    <p:cond delay="150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150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par>
                          <p:cTn id="21" fill="hold">
                            <p:stCondLst>
                              <p:cond delay="7500"/>
                            </p:stCondLst>
                            <p:childTnLst>
                              <p:par>
                                <p:cTn id="22" presetID="1" presetClass="entr" presetSubtype="0" fill="hold" grpId="0" nodeType="afterEffect">
                                  <p:stCondLst>
                                    <p:cond delay="1500"/>
                                  </p:stCondLst>
                                  <p:childTnLst>
                                    <p:set>
                                      <p:cBhvr>
                                        <p:cTn id="23"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321973"/>
            <a:ext cx="12192000" cy="1368716"/>
          </a:xfrm>
        </p:spPr>
        <p:txBody>
          <a:bodyPr/>
          <a:lstStyle/>
          <a:p>
            <a:pPr algn="ctr"/>
            <a:r>
              <a:rPr lang="en-US" b="1" dirty="0">
                <a:solidFill>
                  <a:srgbClr val="6E2639"/>
                </a:solidFill>
                <a:latin typeface="Georgia" panose="02040502050405020303" pitchFamily="18" charset="0"/>
                <a:cs typeface="Times New Roman" panose="02020603050405020304" pitchFamily="18" charset="0"/>
              </a:rPr>
              <a:t>Fieldwork Sequence</a:t>
            </a:r>
          </a:p>
        </p:txBody>
      </p:sp>
      <p:sp>
        <p:nvSpPr>
          <p:cNvPr id="3" name="Content Placeholder 2"/>
          <p:cNvSpPr>
            <a:spLocks noGrp="1"/>
          </p:cNvSpPr>
          <p:nvPr>
            <p:ph idx="4294967295"/>
          </p:nvPr>
        </p:nvSpPr>
        <p:spPr>
          <a:xfrm>
            <a:off x="0" y="1690689"/>
            <a:ext cx="12192000" cy="4486274"/>
          </a:xfrm>
        </p:spPr>
        <p:txBody>
          <a:bodyPr/>
          <a:lstStyle/>
          <a:p>
            <a:pPr marL="0" indent="0" algn="ctr">
              <a:buNone/>
            </a:pPr>
            <a:r>
              <a:rPr lang="en-US" dirty="0">
                <a:solidFill>
                  <a:srgbClr val="6E2639"/>
                </a:solidFill>
                <a:latin typeface="Georgia" panose="02040502050405020303" pitchFamily="18" charset="0"/>
                <a:cs typeface="Times New Roman" panose="02020603050405020304" pitchFamily="18" charset="0"/>
              </a:rPr>
              <a:t>Includes Phase 3 and 4 courses in your Program Plan of Study</a:t>
            </a:r>
          </a:p>
          <a:p>
            <a:pPr marL="0" indent="0" algn="ctr">
              <a:buNone/>
            </a:pPr>
            <a:endParaRPr lang="en-US" dirty="0">
              <a:solidFill>
                <a:srgbClr val="6E2639"/>
              </a:solidFill>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031192069"/>
              </p:ext>
            </p:extLst>
          </p:nvPr>
        </p:nvGraphicFramePr>
        <p:xfrm>
          <a:off x="1809750" y="2374266"/>
          <a:ext cx="8572500" cy="3061332"/>
        </p:xfrm>
        <a:graphic>
          <a:graphicData uri="http://schemas.openxmlformats.org/drawingml/2006/table">
            <a:tbl>
              <a:tblPr firstRow="1" bandRow="1">
                <a:tableStyleId>{2D5ABB26-0587-4C30-8999-92F81FD0307C}</a:tableStyleId>
              </a:tblPr>
              <a:tblGrid>
                <a:gridCol w="1918248">
                  <a:extLst>
                    <a:ext uri="{9D8B030D-6E8A-4147-A177-3AD203B41FA5}">
                      <a16:colId xmlns:a16="http://schemas.microsoft.com/office/drawing/2014/main" val="20000"/>
                    </a:ext>
                  </a:extLst>
                </a:gridCol>
                <a:gridCol w="6654252">
                  <a:extLst>
                    <a:ext uri="{9D8B030D-6E8A-4147-A177-3AD203B41FA5}">
                      <a16:colId xmlns:a16="http://schemas.microsoft.com/office/drawing/2014/main" val="20001"/>
                    </a:ext>
                  </a:extLst>
                </a:gridCol>
              </a:tblGrid>
              <a:tr h="510222">
                <a:tc>
                  <a:txBody>
                    <a:bodyPr/>
                    <a:lstStyle/>
                    <a:p>
                      <a:r>
                        <a:rPr lang="en-US" sz="2400" dirty="0">
                          <a:solidFill>
                            <a:schemeClr val="tx1"/>
                          </a:solidFill>
                          <a:latin typeface="Times New Roman" panose="02020603050405020304" pitchFamily="18" charset="0"/>
                          <a:cs typeface="Times New Roman" panose="02020603050405020304" pitchFamily="18" charset="0"/>
                        </a:rPr>
                        <a:t>CNSL 7302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7A9A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latin typeface="Times New Roman" panose="02020603050405020304" pitchFamily="18" charset="0"/>
                          <a:cs typeface="Times New Roman" panose="02020603050405020304" pitchFamily="18" charset="0"/>
                        </a:rPr>
                        <a:t>Models and Techniques for Counseling Interviews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7A9AC"/>
                    </a:solidFill>
                  </a:tcPr>
                </a:tc>
                <a:extLst>
                  <a:ext uri="{0D108BD9-81ED-4DB2-BD59-A6C34878D82A}">
                    <a16:rowId xmlns:a16="http://schemas.microsoft.com/office/drawing/2014/main" val="10000"/>
                  </a:ext>
                </a:extLst>
              </a:tr>
              <a:tr h="510222">
                <a:tc>
                  <a:txBody>
                    <a:bodyPr/>
                    <a:lstStyle/>
                    <a:p>
                      <a:r>
                        <a:rPr lang="en-US" sz="2400" dirty="0">
                          <a:solidFill>
                            <a:schemeClr val="tx1"/>
                          </a:solidFill>
                          <a:latin typeface="Times New Roman" panose="02020603050405020304" pitchFamily="18" charset="0"/>
                          <a:cs typeface="Times New Roman" panose="02020603050405020304" pitchFamily="18" charset="0"/>
                        </a:rPr>
                        <a:t>CNSL 7307</a:t>
                      </a:r>
                      <a:endParaRPr lang="en-US" sz="2400" b="1"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7A9AC"/>
                    </a:solidFill>
                  </a:tcPr>
                </a:tc>
                <a:tc>
                  <a:txBody>
                    <a:bodyPr/>
                    <a:lstStyle/>
                    <a:p>
                      <a:r>
                        <a:rPr lang="en-US" sz="2400" dirty="0">
                          <a:solidFill>
                            <a:schemeClr val="tx1"/>
                          </a:solidFill>
                          <a:latin typeface="Times New Roman" panose="02020603050405020304" pitchFamily="18" charset="0"/>
                          <a:cs typeface="Times New Roman" panose="02020603050405020304" pitchFamily="18" charset="0"/>
                        </a:rPr>
                        <a:t>Theories and Techniques of Group Counseling</a:t>
                      </a:r>
                      <a:endParaRPr lang="en-US" sz="2400" b="1"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7A9AC"/>
                    </a:solidFill>
                  </a:tcPr>
                </a:tc>
                <a:extLst>
                  <a:ext uri="{0D108BD9-81ED-4DB2-BD59-A6C34878D82A}">
                    <a16:rowId xmlns:a16="http://schemas.microsoft.com/office/drawing/2014/main" val="10001"/>
                  </a:ext>
                </a:extLst>
              </a:tr>
              <a:tr h="510222">
                <a:tc>
                  <a:txBody>
                    <a:bodyPr/>
                    <a:lstStyle/>
                    <a:p>
                      <a:r>
                        <a:rPr lang="en-US" sz="2400" b="0" dirty="0">
                          <a:solidFill>
                            <a:schemeClr val="tx1"/>
                          </a:solidFill>
                          <a:latin typeface="Times New Roman" panose="02020603050405020304" pitchFamily="18" charset="0"/>
                          <a:cs typeface="Times New Roman" panose="02020603050405020304" pitchFamily="18" charset="0"/>
                        </a:rPr>
                        <a:t>COUN 7364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7A9AC"/>
                    </a:solidFill>
                  </a:tcPr>
                </a:tc>
                <a:tc>
                  <a:txBody>
                    <a:bodyPr/>
                    <a:lstStyle/>
                    <a:p>
                      <a:r>
                        <a:rPr lang="en-US" sz="2400" b="0" baseline="0" dirty="0">
                          <a:solidFill>
                            <a:schemeClr val="tx1"/>
                          </a:solidFill>
                          <a:latin typeface="Times New Roman" panose="02020603050405020304" pitchFamily="18" charset="0"/>
                          <a:cs typeface="Times New Roman" panose="02020603050405020304" pitchFamily="18" charset="0"/>
                        </a:rPr>
                        <a:t>Case Management</a:t>
                      </a:r>
                      <a:endParaRPr lang="en-US" sz="2400" b="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7A9AC"/>
                    </a:solidFill>
                  </a:tcPr>
                </a:tc>
                <a:extLst>
                  <a:ext uri="{0D108BD9-81ED-4DB2-BD59-A6C34878D82A}">
                    <a16:rowId xmlns:a16="http://schemas.microsoft.com/office/drawing/2014/main" val="10002"/>
                  </a:ext>
                </a:extLst>
              </a:tr>
              <a:tr h="510222">
                <a:tc>
                  <a:txBody>
                    <a:bodyPr/>
                    <a:lstStyle/>
                    <a:p>
                      <a:r>
                        <a:rPr lang="en-US" sz="2400" b="0" dirty="0">
                          <a:solidFill>
                            <a:schemeClr val="tx1"/>
                          </a:solidFill>
                          <a:latin typeface="Times New Roman" panose="02020603050405020304" pitchFamily="18" charset="0"/>
                          <a:cs typeface="Times New Roman" panose="02020603050405020304" pitchFamily="18" charset="0"/>
                        </a:rPr>
                        <a:t>COUN 7365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7A9AC"/>
                    </a:solidFill>
                  </a:tcPr>
                </a:tc>
                <a:tc>
                  <a:txBody>
                    <a:bodyPr/>
                    <a:lstStyle/>
                    <a:p>
                      <a:r>
                        <a:rPr lang="en-US" sz="2400" b="0" dirty="0">
                          <a:solidFill>
                            <a:schemeClr val="tx1"/>
                          </a:solidFill>
                          <a:latin typeface="Times New Roman" panose="02020603050405020304" pitchFamily="18" charset="0"/>
                          <a:cs typeface="Times New Roman" panose="02020603050405020304" pitchFamily="18" charset="0"/>
                        </a:rPr>
                        <a:t>Counseling Practicum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7A9AC"/>
                    </a:solidFill>
                  </a:tcPr>
                </a:tc>
                <a:extLst>
                  <a:ext uri="{0D108BD9-81ED-4DB2-BD59-A6C34878D82A}">
                    <a16:rowId xmlns:a16="http://schemas.microsoft.com/office/drawing/2014/main" val="10003"/>
                  </a:ext>
                </a:extLst>
              </a:tr>
              <a:tr h="510222">
                <a:tc>
                  <a:txBody>
                    <a:bodyPr/>
                    <a:lstStyle/>
                    <a:p>
                      <a:r>
                        <a:rPr lang="en-US" sz="2400" b="0" dirty="0">
                          <a:solidFill>
                            <a:schemeClr val="tx1"/>
                          </a:solidFill>
                          <a:latin typeface="Times New Roman" panose="02020603050405020304" pitchFamily="18" charset="0"/>
                          <a:cs typeface="Times New Roman" panose="02020603050405020304" pitchFamily="18" charset="0"/>
                        </a:rPr>
                        <a:t>COUN 7660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7A9AC"/>
                    </a:solidFill>
                  </a:tcPr>
                </a:tc>
                <a:tc>
                  <a:txBody>
                    <a:bodyPr/>
                    <a:lstStyle/>
                    <a:p>
                      <a:r>
                        <a:rPr lang="en-US" sz="2400" b="0" dirty="0">
                          <a:solidFill>
                            <a:schemeClr val="tx1"/>
                          </a:solidFill>
                          <a:latin typeface="Times New Roman" panose="02020603050405020304" pitchFamily="18" charset="0"/>
                          <a:cs typeface="Times New Roman" panose="02020603050405020304" pitchFamily="18" charset="0"/>
                        </a:rPr>
                        <a:t>Counseling Internship (300 hours)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7A9AC"/>
                    </a:solidFill>
                  </a:tcPr>
                </a:tc>
                <a:extLst>
                  <a:ext uri="{0D108BD9-81ED-4DB2-BD59-A6C34878D82A}">
                    <a16:rowId xmlns:a16="http://schemas.microsoft.com/office/drawing/2014/main" val="10004"/>
                  </a:ext>
                </a:extLst>
              </a:tr>
              <a:tr h="510222">
                <a:tc>
                  <a:txBody>
                    <a:bodyPr/>
                    <a:lstStyle/>
                    <a:p>
                      <a:r>
                        <a:rPr lang="en-US" sz="2400" b="0" dirty="0">
                          <a:solidFill>
                            <a:schemeClr val="tx1"/>
                          </a:solidFill>
                          <a:latin typeface="Times New Roman" panose="02020603050405020304" pitchFamily="18" charset="0"/>
                          <a:cs typeface="Times New Roman" panose="02020603050405020304" pitchFamily="18" charset="0"/>
                        </a:rPr>
                        <a:t>COUN 7660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7A9AC"/>
                    </a:solidFill>
                  </a:tcPr>
                </a:tc>
                <a:tc>
                  <a:txBody>
                    <a:bodyPr/>
                    <a:lstStyle/>
                    <a:p>
                      <a:r>
                        <a:rPr lang="en-US" sz="2400" b="0" dirty="0">
                          <a:solidFill>
                            <a:schemeClr val="tx1"/>
                          </a:solidFill>
                          <a:latin typeface="Times New Roman" panose="02020603050405020304" pitchFamily="18" charset="0"/>
                          <a:cs typeface="Times New Roman" panose="02020603050405020304" pitchFamily="18" charset="0"/>
                        </a:rPr>
                        <a:t>Counseling Internship (300 hours)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7A9AC"/>
                    </a:solidFill>
                  </a:tcPr>
                </a:tc>
                <a:extLst>
                  <a:ext uri="{0D108BD9-81ED-4DB2-BD59-A6C34878D82A}">
                    <a16:rowId xmlns:a16="http://schemas.microsoft.com/office/drawing/2014/main" val="10005"/>
                  </a:ext>
                </a:extLst>
              </a:tr>
            </a:tbl>
          </a:graphicData>
        </a:graphic>
      </p:graphicFrame>
      <p:sp>
        <p:nvSpPr>
          <p:cNvPr id="5" name="Rectangle 4">
            <a:extLst>
              <a:ext uri="{FF2B5EF4-FFF2-40B4-BE49-F238E27FC236}">
                <a16:creationId xmlns:a16="http://schemas.microsoft.com/office/drawing/2014/main" id="{9E4044D2-8986-40C4-B859-E73DEACF1668}"/>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11B73D4-5CA0-4457-84C9-150878478B88}"/>
              </a:ext>
            </a:extLst>
          </p:cNvPr>
          <p:cNvSpPr/>
          <p:nvPr/>
        </p:nvSpPr>
        <p:spPr>
          <a:xfrm>
            <a:off x="6096000" y="4573"/>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DB20FCE8-E26F-4B16-AF7B-CF4BA19CD751}"/>
              </a:ext>
            </a:extLst>
          </p:cNvPr>
          <p:cNvSpPr/>
          <p:nvPr/>
        </p:nvSpPr>
        <p:spPr>
          <a:xfrm>
            <a:off x="0" y="6426926"/>
            <a:ext cx="12192000" cy="426501"/>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2309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ppt_x</p:attrName>
                                        </p:attrNameLst>
                                      </p:cBhvr>
                                      <p:tavLst>
                                        <p:tav tm="0">
                                          <p:val>
                                            <p:strVal val="#ppt_x+#ppt_w*1.125000"/>
                                          </p:val>
                                        </p:tav>
                                        <p:tav tm="100000">
                                          <p:val>
                                            <p:strVal val="#ppt_x"/>
                                          </p:val>
                                        </p:tav>
                                      </p:tavLst>
                                    </p:anim>
                                    <p:animEffect transition="in" filter="wipe(left)">
                                      <p:cBhvr>
                                        <p:cTn id="8" dur="2000"/>
                                        <p:tgtEl>
                                          <p:spTgt spid="3">
                                            <p:txEl>
                                              <p:pRg st="0" end="0"/>
                                            </p:txEl>
                                          </p:spTgt>
                                        </p:tgtEl>
                                      </p:cBhvr>
                                    </p:animEffect>
                                  </p:childTnLst>
                                </p:cTn>
                              </p:par>
                            </p:childTnLst>
                          </p:cTn>
                        </p:par>
                        <p:par>
                          <p:cTn id="9" fill="hold">
                            <p:stCondLst>
                              <p:cond delay="2000"/>
                            </p:stCondLst>
                            <p:childTnLst>
                              <p:par>
                                <p:cTn id="10" presetID="12" presetClass="entr" presetSubtype="4"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0"/>
                                        <p:tgtEl>
                                          <p:spTgt spid="4"/>
                                        </p:tgtEl>
                                        <p:attrNameLst>
                                          <p:attrName>ppt_y</p:attrName>
                                        </p:attrNameLst>
                                      </p:cBhvr>
                                      <p:tavLst>
                                        <p:tav tm="0">
                                          <p:val>
                                            <p:strVal val="#ppt_y+#ppt_h*1.125000"/>
                                          </p:val>
                                        </p:tav>
                                        <p:tav tm="100000">
                                          <p:val>
                                            <p:strVal val="#ppt_y"/>
                                          </p:val>
                                        </p:tav>
                                      </p:tavLst>
                                    </p:anim>
                                    <p:animEffect transition="in" filter="wipe(up)">
                                      <p:cBhvr>
                                        <p:cTn id="13" dur="5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650"/>
            <a:ext cx="12192000" cy="1037874"/>
          </a:xfrm>
        </p:spPr>
        <p:txBody>
          <a:bodyPr/>
          <a:lstStyle/>
          <a:p>
            <a:pPr algn="ctr"/>
            <a:r>
              <a:rPr lang="en-US" b="1" dirty="0">
                <a:solidFill>
                  <a:srgbClr val="6E2639"/>
                </a:solidFill>
                <a:latin typeface="Georgia" panose="02040502050405020303" pitchFamily="18" charset="0"/>
                <a:cs typeface="Times New Roman" panose="02020603050405020304" pitchFamily="18" charset="0"/>
              </a:rPr>
              <a:t>Key Players</a:t>
            </a:r>
          </a:p>
        </p:txBody>
      </p:sp>
      <p:sp>
        <p:nvSpPr>
          <p:cNvPr id="3" name="Content Placeholder 2"/>
          <p:cNvSpPr>
            <a:spLocks noGrp="1"/>
          </p:cNvSpPr>
          <p:nvPr>
            <p:ph idx="4294967295"/>
          </p:nvPr>
        </p:nvSpPr>
        <p:spPr>
          <a:xfrm>
            <a:off x="749300" y="1813871"/>
            <a:ext cx="10896600" cy="2847029"/>
          </a:xfrm>
        </p:spPr>
        <p:txBody>
          <a:bodyPr>
            <a:normAutofit/>
          </a:bodyPr>
          <a:lstStyle/>
          <a:p>
            <a:r>
              <a:rPr lang="en-US" sz="3600" dirty="0">
                <a:solidFill>
                  <a:srgbClr val="6E2639"/>
                </a:solidFill>
                <a:latin typeface="Georgia" panose="02040502050405020303" pitchFamily="18" charset="0"/>
                <a:cs typeface="Times New Roman" panose="02020603050405020304" pitchFamily="18" charset="0"/>
              </a:rPr>
              <a:t>Counseling Fieldwork Coordinator</a:t>
            </a:r>
          </a:p>
          <a:p>
            <a:r>
              <a:rPr lang="en-US" sz="3600" dirty="0">
                <a:solidFill>
                  <a:srgbClr val="6E2639"/>
                </a:solidFill>
                <a:latin typeface="Georgia" panose="02040502050405020303" pitchFamily="18" charset="0"/>
                <a:cs typeface="Times New Roman" panose="02020603050405020304" pitchFamily="18" charset="0"/>
              </a:rPr>
              <a:t>UA Little Rock Faculty Supervisor</a:t>
            </a:r>
          </a:p>
          <a:p>
            <a:r>
              <a:rPr lang="en-US" sz="3600" dirty="0">
                <a:solidFill>
                  <a:srgbClr val="6E2639"/>
                </a:solidFill>
                <a:latin typeface="Georgia" panose="02040502050405020303" pitchFamily="18" charset="0"/>
                <a:cs typeface="Times New Roman" panose="02020603050405020304" pitchFamily="18" charset="0"/>
              </a:rPr>
              <a:t>Fieldwork Site Supervisor/Manager</a:t>
            </a:r>
          </a:p>
          <a:p>
            <a:r>
              <a:rPr lang="en-US" sz="3600" dirty="0">
                <a:solidFill>
                  <a:srgbClr val="6E2639"/>
                </a:solidFill>
                <a:latin typeface="Georgia" panose="02040502050405020303" pitchFamily="18" charset="0"/>
                <a:cs typeface="Times New Roman" panose="02020603050405020304" pitchFamily="18" charset="0"/>
              </a:rPr>
              <a:t>Practicum/Internship Student</a:t>
            </a:r>
          </a:p>
        </p:txBody>
      </p:sp>
      <p:sp>
        <p:nvSpPr>
          <p:cNvPr id="4" name="Rectangle 3">
            <a:extLst>
              <a:ext uri="{FF2B5EF4-FFF2-40B4-BE49-F238E27FC236}">
                <a16:creationId xmlns:a16="http://schemas.microsoft.com/office/drawing/2014/main" id="{E2DE0877-4BFB-4E41-B16D-E218013DD2DF}"/>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8D75736E-7956-4E94-98D0-BD883AE895F1}"/>
              </a:ext>
            </a:extLst>
          </p:cNvPr>
          <p:cNvSpPr/>
          <p:nvPr/>
        </p:nvSpPr>
        <p:spPr>
          <a:xfrm>
            <a:off x="6096000" y="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2F36A43-6FFD-4191-B649-58D0B80286EC}"/>
              </a:ext>
            </a:extLst>
          </p:cNvPr>
          <p:cNvSpPr/>
          <p:nvPr/>
        </p:nvSpPr>
        <p:spPr>
          <a:xfrm>
            <a:off x="0" y="6426926"/>
            <a:ext cx="12192000" cy="431074"/>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25311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ppt_x</p:attrName>
                                        </p:attrNameLst>
                                      </p:cBhvr>
                                      <p:tavLst>
                                        <p:tav tm="0">
                                          <p:val>
                                            <p:strVal val="#ppt_x+#ppt_w*1.125000"/>
                                          </p:val>
                                        </p:tav>
                                        <p:tav tm="100000">
                                          <p:val>
                                            <p:strVal val="#ppt_x"/>
                                          </p:val>
                                        </p:tav>
                                      </p:tavLst>
                                    </p:anim>
                                    <p:animEffect transition="in" filter="wipe(left)">
                                      <p:cBhvr>
                                        <p:cTn id="8" dur="2000"/>
                                        <p:tgtEl>
                                          <p:spTgt spid="3">
                                            <p:txEl>
                                              <p:pRg st="0" end="0"/>
                                            </p:txEl>
                                          </p:spTgt>
                                        </p:tgtEl>
                                      </p:cBhvr>
                                    </p:animEffect>
                                  </p:childTnLst>
                                </p:cTn>
                              </p:par>
                            </p:childTnLst>
                          </p:cTn>
                        </p:par>
                        <p:par>
                          <p:cTn id="9" fill="hold">
                            <p:stCondLst>
                              <p:cond delay="3000"/>
                            </p:stCondLst>
                            <p:childTnLst>
                              <p:par>
                                <p:cTn id="10" presetID="12" presetClass="entr" presetSubtype="2" fill="hold" nodeType="afterEffect">
                                  <p:stCondLst>
                                    <p:cond delay="10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3" dur="2000"/>
                                        <p:tgtEl>
                                          <p:spTgt spid="3">
                                            <p:txEl>
                                              <p:pRg st="1" end="1"/>
                                            </p:txEl>
                                          </p:spTgt>
                                        </p:tgtEl>
                                      </p:cBhvr>
                                    </p:animEffect>
                                  </p:childTnLst>
                                </p:cTn>
                              </p:par>
                            </p:childTnLst>
                          </p:cTn>
                        </p:par>
                        <p:par>
                          <p:cTn id="14" fill="hold">
                            <p:stCondLst>
                              <p:cond delay="6000"/>
                            </p:stCondLst>
                            <p:childTnLst>
                              <p:par>
                                <p:cTn id="15" presetID="12" presetClass="entr" presetSubtype="2" fill="hold" nodeType="afterEffect">
                                  <p:stCondLst>
                                    <p:cond delay="10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8" dur="2000"/>
                                        <p:tgtEl>
                                          <p:spTgt spid="3">
                                            <p:txEl>
                                              <p:pRg st="2" end="2"/>
                                            </p:txEl>
                                          </p:spTgt>
                                        </p:tgtEl>
                                      </p:cBhvr>
                                    </p:animEffect>
                                  </p:childTnLst>
                                </p:cTn>
                              </p:par>
                            </p:childTnLst>
                          </p:cTn>
                        </p:par>
                        <p:par>
                          <p:cTn id="19" fill="hold">
                            <p:stCondLst>
                              <p:cond delay="9000"/>
                            </p:stCondLst>
                            <p:childTnLst>
                              <p:par>
                                <p:cTn id="20" presetID="12" presetClass="entr" presetSubtype="2" fill="hold" nodeType="afterEffect">
                                  <p:stCondLst>
                                    <p:cond delay="10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650"/>
            <a:ext cx="12192000" cy="1037874"/>
          </a:xfrm>
        </p:spPr>
        <p:txBody>
          <a:bodyPr/>
          <a:lstStyle/>
          <a:p>
            <a:pPr algn="ctr"/>
            <a:r>
              <a:rPr lang="en-US" b="1" dirty="0">
                <a:solidFill>
                  <a:srgbClr val="6E2639"/>
                </a:solidFill>
                <a:latin typeface="Georgia" panose="02040502050405020303" pitchFamily="18" charset="0"/>
                <a:cs typeface="Times New Roman" panose="02020603050405020304" pitchFamily="18" charset="0"/>
              </a:rPr>
              <a:t>Key Roles (cont.)</a:t>
            </a:r>
          </a:p>
        </p:txBody>
      </p:sp>
      <p:sp>
        <p:nvSpPr>
          <p:cNvPr id="3" name="Content Placeholder 2"/>
          <p:cNvSpPr>
            <a:spLocks noGrp="1"/>
          </p:cNvSpPr>
          <p:nvPr>
            <p:ph idx="4294967295"/>
          </p:nvPr>
        </p:nvSpPr>
        <p:spPr>
          <a:xfrm>
            <a:off x="298450" y="1453524"/>
            <a:ext cx="11595100" cy="4543916"/>
          </a:xfrm>
        </p:spPr>
        <p:txBody>
          <a:bodyPr>
            <a:normAutofit fontScale="92500" lnSpcReduction="10000"/>
          </a:bodyPr>
          <a:lstStyle/>
          <a:p>
            <a:pPr marL="0" indent="0">
              <a:buNone/>
            </a:pPr>
            <a:r>
              <a:rPr lang="en-US" sz="3900" b="1" dirty="0">
                <a:solidFill>
                  <a:srgbClr val="6E2639"/>
                </a:solidFill>
                <a:latin typeface="Georgia" panose="02040502050405020303" pitchFamily="18" charset="0"/>
                <a:cs typeface="Times New Roman" panose="02020603050405020304" pitchFamily="18" charset="0"/>
              </a:rPr>
              <a:t>Fieldwork Coordinator</a:t>
            </a:r>
          </a:p>
          <a:p>
            <a:r>
              <a:rPr lang="en-US" sz="3600" dirty="0">
                <a:solidFill>
                  <a:srgbClr val="6E2639"/>
                </a:solidFill>
                <a:latin typeface="Georgia" panose="02040502050405020303" pitchFamily="18" charset="0"/>
                <a:cs typeface="Times New Roman" panose="02020603050405020304" pitchFamily="18" charset="0"/>
              </a:rPr>
              <a:t>Oversees fieldwork policies and procedures</a:t>
            </a:r>
          </a:p>
          <a:p>
            <a:r>
              <a:rPr lang="en-US" sz="3600" dirty="0">
                <a:solidFill>
                  <a:srgbClr val="6E2639"/>
                </a:solidFill>
                <a:latin typeface="Georgia" panose="02040502050405020303" pitchFamily="18" charset="0"/>
                <a:cs typeface="Times New Roman" panose="02020603050405020304" pitchFamily="18" charset="0"/>
              </a:rPr>
              <a:t>Ensures compliance with accreditation and licensure standards</a:t>
            </a:r>
          </a:p>
          <a:p>
            <a:r>
              <a:rPr lang="en-US" sz="3600" dirty="0">
                <a:solidFill>
                  <a:srgbClr val="6E2639"/>
                </a:solidFill>
                <a:latin typeface="Georgia" panose="02040502050405020303" pitchFamily="18" charset="0"/>
                <a:cs typeface="Times New Roman" panose="02020603050405020304" pitchFamily="18" charset="0"/>
              </a:rPr>
              <a:t>Ensures compliance with university and college requirements</a:t>
            </a:r>
          </a:p>
          <a:p>
            <a:r>
              <a:rPr lang="en-US" sz="3600" dirty="0">
                <a:solidFill>
                  <a:srgbClr val="6E2639"/>
                </a:solidFill>
                <a:latin typeface="Georgia" panose="02040502050405020303" pitchFamily="18" charset="0"/>
                <a:cs typeface="Times New Roman" panose="02020603050405020304" pitchFamily="18" charset="0"/>
              </a:rPr>
              <a:t>Provides training and support to site supervisors and students</a:t>
            </a:r>
          </a:p>
          <a:p>
            <a:r>
              <a:rPr lang="en-US" sz="3600" dirty="0">
                <a:solidFill>
                  <a:srgbClr val="6E2639"/>
                </a:solidFill>
                <a:latin typeface="Georgia" panose="02040502050405020303" pitchFamily="18" charset="0"/>
                <a:cs typeface="Times New Roman" panose="02020603050405020304" pitchFamily="18" charset="0"/>
              </a:rPr>
              <a:t>Approves all student site and class section assignments</a:t>
            </a:r>
          </a:p>
        </p:txBody>
      </p:sp>
      <p:sp>
        <p:nvSpPr>
          <p:cNvPr id="4" name="Rectangle 3">
            <a:extLst>
              <a:ext uri="{FF2B5EF4-FFF2-40B4-BE49-F238E27FC236}">
                <a16:creationId xmlns:a16="http://schemas.microsoft.com/office/drawing/2014/main" id="{4FF48A09-79EE-4D01-B79E-C2494973FF25}"/>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D76BA264-9558-41EE-823D-70B6E7C78F6C}"/>
              </a:ext>
            </a:extLst>
          </p:cNvPr>
          <p:cNvSpPr/>
          <p:nvPr/>
        </p:nvSpPr>
        <p:spPr>
          <a:xfrm>
            <a:off x="6096000" y="-7938"/>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13D52C2-921E-4880-BB9E-3F556CE37D0E}"/>
              </a:ext>
            </a:extLst>
          </p:cNvPr>
          <p:cNvSpPr/>
          <p:nvPr/>
        </p:nvSpPr>
        <p:spPr>
          <a:xfrm>
            <a:off x="0" y="6426926"/>
            <a:ext cx="12192000" cy="431074"/>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741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12" presetClass="entr" presetSubtype="2" fill="hold" nodeType="afterEffect">
                                  <p:stCondLst>
                                    <p:cond delay="100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4" dur="2000"/>
                                        <p:tgtEl>
                                          <p:spTgt spid="3">
                                            <p:txEl>
                                              <p:pRg st="1" end="1"/>
                                            </p:txEl>
                                          </p:spTgt>
                                        </p:tgtEl>
                                      </p:cBhvr>
                                    </p:animEffect>
                                  </p:childTnLst>
                                </p:cTn>
                              </p:par>
                            </p:childTnLst>
                          </p:cTn>
                        </p:par>
                        <p:par>
                          <p:cTn id="15" fill="hold">
                            <p:stCondLst>
                              <p:cond delay="5000"/>
                            </p:stCondLst>
                            <p:childTnLst>
                              <p:par>
                                <p:cTn id="16" presetID="12" presetClass="entr" presetSubtype="2" fill="hold" nodeType="afterEffect">
                                  <p:stCondLst>
                                    <p:cond delay="100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9" dur="2000"/>
                                        <p:tgtEl>
                                          <p:spTgt spid="3">
                                            <p:txEl>
                                              <p:pRg st="2" end="2"/>
                                            </p:txEl>
                                          </p:spTgt>
                                        </p:tgtEl>
                                      </p:cBhvr>
                                    </p:animEffect>
                                  </p:childTnLst>
                                </p:cTn>
                              </p:par>
                            </p:childTnLst>
                          </p:cTn>
                        </p:par>
                        <p:par>
                          <p:cTn id="20" fill="hold">
                            <p:stCondLst>
                              <p:cond delay="8000"/>
                            </p:stCondLst>
                            <p:childTnLst>
                              <p:par>
                                <p:cTn id="21" presetID="12" presetClass="entr" presetSubtype="2" fill="hold" nodeType="afterEffect">
                                  <p:stCondLst>
                                    <p:cond delay="100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4" dur="2000"/>
                                        <p:tgtEl>
                                          <p:spTgt spid="3">
                                            <p:txEl>
                                              <p:pRg st="3" end="3"/>
                                            </p:txEl>
                                          </p:spTgt>
                                        </p:tgtEl>
                                      </p:cBhvr>
                                    </p:animEffect>
                                  </p:childTnLst>
                                </p:cTn>
                              </p:par>
                            </p:childTnLst>
                          </p:cTn>
                        </p:par>
                        <p:par>
                          <p:cTn id="25" fill="hold">
                            <p:stCondLst>
                              <p:cond delay="11000"/>
                            </p:stCondLst>
                            <p:childTnLst>
                              <p:par>
                                <p:cTn id="26" presetID="12" presetClass="entr" presetSubtype="2" fill="hold" nodeType="afterEffect">
                                  <p:stCondLst>
                                    <p:cond delay="100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2000"/>
                                        <p:tgtEl>
                                          <p:spTgt spid="3">
                                            <p:txEl>
                                              <p:pRg st="4" end="4"/>
                                            </p:txEl>
                                          </p:spTgt>
                                        </p:tgtEl>
                                        <p:attrNameLst>
                                          <p:attrName>ppt_x</p:attrName>
                                        </p:attrNameLst>
                                      </p:cBhvr>
                                      <p:tavLst>
                                        <p:tav tm="0">
                                          <p:val>
                                            <p:strVal val="#ppt_x+#ppt_w*1.125000"/>
                                          </p:val>
                                        </p:tav>
                                        <p:tav tm="100000">
                                          <p:val>
                                            <p:strVal val="#ppt_x"/>
                                          </p:val>
                                        </p:tav>
                                      </p:tavLst>
                                    </p:anim>
                                    <p:animEffect transition="in" filter="wipe(left)">
                                      <p:cBhvr>
                                        <p:cTn id="29" dur="2000"/>
                                        <p:tgtEl>
                                          <p:spTgt spid="3">
                                            <p:txEl>
                                              <p:pRg st="4" end="4"/>
                                            </p:txEl>
                                          </p:spTgt>
                                        </p:tgtEl>
                                      </p:cBhvr>
                                    </p:animEffect>
                                  </p:childTnLst>
                                </p:cTn>
                              </p:par>
                            </p:childTnLst>
                          </p:cTn>
                        </p:par>
                        <p:par>
                          <p:cTn id="30" fill="hold">
                            <p:stCondLst>
                              <p:cond delay="14000"/>
                            </p:stCondLst>
                            <p:childTnLst>
                              <p:par>
                                <p:cTn id="31" presetID="12" presetClass="entr" presetSubtype="2" fill="hold" nodeType="afterEffect">
                                  <p:stCondLst>
                                    <p:cond delay="100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2000"/>
                                        <p:tgtEl>
                                          <p:spTgt spid="3">
                                            <p:txEl>
                                              <p:pRg st="5" end="5"/>
                                            </p:txEl>
                                          </p:spTgt>
                                        </p:tgtEl>
                                        <p:attrNameLst>
                                          <p:attrName>ppt_x</p:attrName>
                                        </p:attrNameLst>
                                      </p:cBhvr>
                                      <p:tavLst>
                                        <p:tav tm="0">
                                          <p:val>
                                            <p:strVal val="#ppt_x+#ppt_w*1.125000"/>
                                          </p:val>
                                        </p:tav>
                                        <p:tav tm="100000">
                                          <p:val>
                                            <p:strVal val="#ppt_x"/>
                                          </p:val>
                                        </p:tav>
                                      </p:tavLst>
                                    </p:anim>
                                    <p:animEffect transition="in" filter="wipe(left)">
                                      <p:cBhvr>
                                        <p:cTn id="34"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650"/>
            <a:ext cx="12192000" cy="1037874"/>
          </a:xfrm>
        </p:spPr>
        <p:txBody>
          <a:bodyPr/>
          <a:lstStyle/>
          <a:p>
            <a:pPr algn="ctr"/>
            <a:r>
              <a:rPr lang="en-US" b="1" dirty="0">
                <a:solidFill>
                  <a:srgbClr val="6E2639"/>
                </a:solidFill>
                <a:latin typeface="Georgia" panose="02040502050405020303" pitchFamily="18" charset="0"/>
                <a:cs typeface="Times New Roman" panose="02020603050405020304" pitchFamily="18" charset="0"/>
              </a:rPr>
              <a:t>Key Roles (cont.)</a:t>
            </a:r>
          </a:p>
        </p:txBody>
      </p:sp>
      <p:sp>
        <p:nvSpPr>
          <p:cNvPr id="3" name="Content Placeholder 2"/>
          <p:cNvSpPr>
            <a:spLocks noGrp="1"/>
          </p:cNvSpPr>
          <p:nvPr>
            <p:ph idx="4294967295"/>
          </p:nvPr>
        </p:nvSpPr>
        <p:spPr>
          <a:xfrm>
            <a:off x="209550" y="1542424"/>
            <a:ext cx="11772900" cy="4755479"/>
          </a:xfrm>
        </p:spPr>
        <p:txBody>
          <a:bodyPr>
            <a:normAutofit fontScale="85000" lnSpcReduction="10000"/>
          </a:bodyPr>
          <a:lstStyle/>
          <a:p>
            <a:pPr marL="0" indent="0">
              <a:buNone/>
            </a:pPr>
            <a:r>
              <a:rPr lang="en-US" sz="3900" b="1" dirty="0">
                <a:solidFill>
                  <a:srgbClr val="6E2639"/>
                </a:solidFill>
                <a:latin typeface="Georgia" panose="02040502050405020303" pitchFamily="18" charset="0"/>
                <a:cs typeface="Times New Roman" panose="02020603050405020304" pitchFamily="18" charset="0"/>
              </a:rPr>
              <a:t>UA Little Rock Faculty Supervisor</a:t>
            </a:r>
          </a:p>
          <a:p>
            <a:r>
              <a:rPr lang="en-US" sz="3600" dirty="0">
                <a:solidFill>
                  <a:srgbClr val="6E2639"/>
                </a:solidFill>
                <a:latin typeface="Georgia" panose="02040502050405020303" pitchFamily="18" charset="0"/>
                <a:cs typeface="Times New Roman" panose="02020603050405020304" pitchFamily="18" charset="0"/>
              </a:rPr>
              <a:t>Monitors and evaluate student skill development and progress</a:t>
            </a:r>
          </a:p>
          <a:p>
            <a:r>
              <a:rPr lang="en-US" sz="3600" dirty="0">
                <a:solidFill>
                  <a:srgbClr val="6E2639"/>
                </a:solidFill>
                <a:latin typeface="Georgia" panose="02040502050405020303" pitchFamily="18" charset="0"/>
                <a:cs typeface="Times New Roman" panose="02020603050405020304" pitchFamily="18" charset="0"/>
              </a:rPr>
              <a:t>Conducts weekly individual and group supervision sessions</a:t>
            </a:r>
          </a:p>
          <a:p>
            <a:r>
              <a:rPr lang="en-US" sz="3600" dirty="0">
                <a:solidFill>
                  <a:srgbClr val="6E2639"/>
                </a:solidFill>
                <a:latin typeface="Georgia" panose="02040502050405020303" pitchFamily="18" charset="0"/>
                <a:cs typeface="Times New Roman" panose="02020603050405020304" pitchFamily="18" charset="0"/>
              </a:rPr>
              <a:t>Maintains regular contact with the Site Supervisor and student</a:t>
            </a:r>
          </a:p>
          <a:p>
            <a:r>
              <a:rPr lang="en-US" sz="3600" dirty="0">
                <a:solidFill>
                  <a:srgbClr val="6E2639"/>
                </a:solidFill>
                <a:latin typeface="Georgia" panose="02040502050405020303" pitchFamily="18" charset="0"/>
                <a:cs typeface="Times New Roman" panose="02020603050405020304" pitchFamily="18" charset="0"/>
              </a:rPr>
              <a:t>Ensures that all required program standards are met</a:t>
            </a:r>
          </a:p>
          <a:p>
            <a:r>
              <a:rPr lang="en-US" sz="3600" dirty="0">
                <a:solidFill>
                  <a:srgbClr val="6E2639"/>
                </a:solidFill>
                <a:latin typeface="Georgia" panose="02040502050405020303" pitchFamily="18" charset="0"/>
                <a:cs typeface="Times New Roman" panose="02020603050405020304" pitchFamily="18" charset="0"/>
              </a:rPr>
              <a:t>Ensures that all legal and ethical requirements for client care are met</a:t>
            </a:r>
          </a:p>
          <a:p>
            <a:r>
              <a:rPr lang="en-US" sz="3600" dirty="0">
                <a:solidFill>
                  <a:srgbClr val="6E2639"/>
                </a:solidFill>
                <a:latin typeface="Georgia" panose="02040502050405020303" pitchFamily="18" charset="0"/>
                <a:cs typeface="Times New Roman" panose="02020603050405020304" pitchFamily="18" charset="0"/>
              </a:rPr>
              <a:t>Ensures compliance with all documentation and evaluation requirements</a:t>
            </a:r>
          </a:p>
        </p:txBody>
      </p:sp>
      <p:sp>
        <p:nvSpPr>
          <p:cNvPr id="4" name="Rectangle 3">
            <a:extLst>
              <a:ext uri="{FF2B5EF4-FFF2-40B4-BE49-F238E27FC236}">
                <a16:creationId xmlns:a16="http://schemas.microsoft.com/office/drawing/2014/main" id="{CD0D7B91-488F-48D2-B6D7-76AADB9D5788}"/>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59408DA5-74D3-44DA-87E1-C2E60814C0A0}"/>
              </a:ext>
            </a:extLst>
          </p:cNvPr>
          <p:cNvSpPr/>
          <p:nvPr/>
        </p:nvSpPr>
        <p:spPr>
          <a:xfrm>
            <a:off x="6096000" y="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4A66EF5-B102-41B1-8A76-688ED7B2A2CB}"/>
              </a:ext>
            </a:extLst>
          </p:cNvPr>
          <p:cNvSpPr/>
          <p:nvPr/>
        </p:nvSpPr>
        <p:spPr>
          <a:xfrm>
            <a:off x="0" y="6413863"/>
            <a:ext cx="12192000" cy="444137"/>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1370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2000"/>
                                        <p:tgtEl>
                                          <p:spTgt spid="3">
                                            <p:txEl>
                                              <p:pRg st="0" end="0"/>
                                            </p:txEl>
                                          </p:spTgt>
                                        </p:tgtEl>
                                      </p:cBhvr>
                                    </p:animEffect>
                                  </p:childTnLst>
                                </p:cTn>
                              </p:par>
                            </p:childTnLst>
                          </p:cTn>
                        </p:par>
                        <p:par>
                          <p:cTn id="9" fill="hold">
                            <p:stCondLst>
                              <p:cond delay="2000"/>
                            </p:stCondLst>
                            <p:childTnLst>
                              <p:par>
                                <p:cTn id="10" presetID="12" presetClass="entr" presetSubtype="2" fill="hold" nodeType="afterEffect">
                                  <p:stCondLst>
                                    <p:cond delay="10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3" dur="2000"/>
                                        <p:tgtEl>
                                          <p:spTgt spid="3">
                                            <p:txEl>
                                              <p:pRg st="1" end="1"/>
                                            </p:txEl>
                                          </p:spTgt>
                                        </p:tgtEl>
                                      </p:cBhvr>
                                    </p:animEffect>
                                  </p:childTnLst>
                                </p:cTn>
                              </p:par>
                            </p:childTnLst>
                          </p:cTn>
                        </p:par>
                        <p:par>
                          <p:cTn id="14" fill="hold">
                            <p:stCondLst>
                              <p:cond delay="5000"/>
                            </p:stCondLst>
                            <p:childTnLst>
                              <p:par>
                                <p:cTn id="15" presetID="12" presetClass="entr" presetSubtype="2" fill="hold" nodeType="afterEffect">
                                  <p:stCondLst>
                                    <p:cond delay="10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8" dur="2000"/>
                                        <p:tgtEl>
                                          <p:spTgt spid="3">
                                            <p:txEl>
                                              <p:pRg st="2" end="2"/>
                                            </p:txEl>
                                          </p:spTgt>
                                        </p:tgtEl>
                                      </p:cBhvr>
                                    </p:animEffect>
                                  </p:childTnLst>
                                </p:cTn>
                              </p:par>
                            </p:childTnLst>
                          </p:cTn>
                        </p:par>
                        <p:par>
                          <p:cTn id="19" fill="hold">
                            <p:stCondLst>
                              <p:cond delay="8000"/>
                            </p:stCondLst>
                            <p:childTnLst>
                              <p:par>
                                <p:cTn id="20" presetID="12" presetClass="entr" presetSubtype="2" fill="hold" nodeType="afterEffect">
                                  <p:stCondLst>
                                    <p:cond delay="10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3" dur="2000"/>
                                        <p:tgtEl>
                                          <p:spTgt spid="3">
                                            <p:txEl>
                                              <p:pRg st="3" end="3"/>
                                            </p:txEl>
                                          </p:spTgt>
                                        </p:tgtEl>
                                      </p:cBhvr>
                                    </p:animEffect>
                                  </p:childTnLst>
                                </p:cTn>
                              </p:par>
                            </p:childTnLst>
                          </p:cTn>
                        </p:par>
                        <p:par>
                          <p:cTn id="24" fill="hold">
                            <p:stCondLst>
                              <p:cond delay="11000"/>
                            </p:stCondLst>
                            <p:childTnLst>
                              <p:par>
                                <p:cTn id="25" presetID="12" presetClass="entr" presetSubtype="2" fill="hold" nodeType="afterEffect">
                                  <p:stCondLst>
                                    <p:cond delay="100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2000"/>
                                        <p:tgtEl>
                                          <p:spTgt spid="3">
                                            <p:txEl>
                                              <p:pRg st="4" end="4"/>
                                            </p:txEl>
                                          </p:spTgt>
                                        </p:tgtEl>
                                        <p:attrNameLst>
                                          <p:attrName>ppt_x</p:attrName>
                                        </p:attrNameLst>
                                      </p:cBhvr>
                                      <p:tavLst>
                                        <p:tav tm="0">
                                          <p:val>
                                            <p:strVal val="#ppt_x+#ppt_w*1.125000"/>
                                          </p:val>
                                        </p:tav>
                                        <p:tav tm="100000">
                                          <p:val>
                                            <p:strVal val="#ppt_x"/>
                                          </p:val>
                                        </p:tav>
                                      </p:tavLst>
                                    </p:anim>
                                    <p:animEffect transition="in" filter="wipe(left)">
                                      <p:cBhvr>
                                        <p:cTn id="28" dur="2000"/>
                                        <p:tgtEl>
                                          <p:spTgt spid="3">
                                            <p:txEl>
                                              <p:pRg st="4" end="4"/>
                                            </p:txEl>
                                          </p:spTgt>
                                        </p:tgtEl>
                                      </p:cBhvr>
                                    </p:animEffect>
                                  </p:childTnLst>
                                </p:cTn>
                              </p:par>
                            </p:childTnLst>
                          </p:cTn>
                        </p:par>
                        <p:par>
                          <p:cTn id="29" fill="hold">
                            <p:stCondLst>
                              <p:cond delay="14000"/>
                            </p:stCondLst>
                            <p:childTnLst>
                              <p:par>
                                <p:cTn id="30" presetID="12" presetClass="entr" presetSubtype="2" fill="hold" nodeType="afterEffect">
                                  <p:stCondLst>
                                    <p:cond delay="100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2000"/>
                                        <p:tgtEl>
                                          <p:spTgt spid="3">
                                            <p:txEl>
                                              <p:pRg st="5" end="5"/>
                                            </p:txEl>
                                          </p:spTgt>
                                        </p:tgtEl>
                                        <p:attrNameLst>
                                          <p:attrName>ppt_x</p:attrName>
                                        </p:attrNameLst>
                                      </p:cBhvr>
                                      <p:tavLst>
                                        <p:tav tm="0">
                                          <p:val>
                                            <p:strVal val="#ppt_x+#ppt_w*1.125000"/>
                                          </p:val>
                                        </p:tav>
                                        <p:tav tm="100000">
                                          <p:val>
                                            <p:strVal val="#ppt_x"/>
                                          </p:val>
                                        </p:tav>
                                      </p:tavLst>
                                    </p:anim>
                                    <p:animEffect transition="in" filter="wipe(left)">
                                      <p:cBhvr>
                                        <p:cTn id="33" dur="2000"/>
                                        <p:tgtEl>
                                          <p:spTgt spid="3">
                                            <p:txEl>
                                              <p:pRg st="5" end="5"/>
                                            </p:txEl>
                                          </p:spTgt>
                                        </p:tgtEl>
                                      </p:cBhvr>
                                    </p:animEffect>
                                  </p:childTnLst>
                                </p:cTn>
                              </p:par>
                            </p:childTnLst>
                          </p:cTn>
                        </p:par>
                        <p:par>
                          <p:cTn id="34" fill="hold">
                            <p:stCondLst>
                              <p:cond delay="17000"/>
                            </p:stCondLst>
                            <p:childTnLst>
                              <p:par>
                                <p:cTn id="35" presetID="12" presetClass="entr" presetSubtype="2" fill="hold" nodeType="afterEffect">
                                  <p:stCondLst>
                                    <p:cond delay="100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2000"/>
                                        <p:tgtEl>
                                          <p:spTgt spid="3">
                                            <p:txEl>
                                              <p:pRg st="6" end="6"/>
                                            </p:txEl>
                                          </p:spTgt>
                                        </p:tgtEl>
                                        <p:attrNameLst>
                                          <p:attrName>ppt_x</p:attrName>
                                        </p:attrNameLst>
                                      </p:cBhvr>
                                      <p:tavLst>
                                        <p:tav tm="0">
                                          <p:val>
                                            <p:strVal val="#ppt_x+#ppt_w*1.125000"/>
                                          </p:val>
                                        </p:tav>
                                        <p:tav tm="100000">
                                          <p:val>
                                            <p:strVal val="#ppt_x"/>
                                          </p:val>
                                        </p:tav>
                                      </p:tavLst>
                                    </p:anim>
                                    <p:animEffect transition="in" filter="wipe(left)">
                                      <p:cBhvr>
                                        <p:cTn id="38"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650"/>
            <a:ext cx="12192000" cy="1037874"/>
          </a:xfrm>
        </p:spPr>
        <p:txBody>
          <a:bodyPr/>
          <a:lstStyle/>
          <a:p>
            <a:pPr algn="ctr"/>
            <a:r>
              <a:rPr lang="en-US" b="1" dirty="0">
                <a:solidFill>
                  <a:srgbClr val="6E2639"/>
                </a:solidFill>
                <a:latin typeface="Georgia" panose="02040502050405020303" pitchFamily="18" charset="0"/>
                <a:cs typeface="Times New Roman" panose="02020603050405020304" pitchFamily="18" charset="0"/>
              </a:rPr>
              <a:t>Key Roles (cont.)</a:t>
            </a:r>
          </a:p>
        </p:txBody>
      </p:sp>
      <p:sp>
        <p:nvSpPr>
          <p:cNvPr id="3" name="Content Placeholder 2"/>
          <p:cNvSpPr>
            <a:spLocks noGrp="1"/>
          </p:cNvSpPr>
          <p:nvPr>
            <p:ph idx="4294967295"/>
          </p:nvPr>
        </p:nvSpPr>
        <p:spPr>
          <a:xfrm>
            <a:off x="495300" y="1326524"/>
            <a:ext cx="11480800" cy="4845676"/>
          </a:xfrm>
        </p:spPr>
        <p:txBody>
          <a:bodyPr>
            <a:normAutofit/>
          </a:bodyPr>
          <a:lstStyle/>
          <a:p>
            <a:pPr marL="0" indent="0">
              <a:buNone/>
            </a:pPr>
            <a:r>
              <a:rPr lang="en-US" sz="3600" b="1" dirty="0">
                <a:solidFill>
                  <a:srgbClr val="6E2639"/>
                </a:solidFill>
                <a:latin typeface="Georgia" panose="02040502050405020303" pitchFamily="18" charset="0"/>
                <a:cs typeface="Times New Roman" panose="02020603050405020304" pitchFamily="18" charset="0"/>
              </a:rPr>
              <a:t>Fieldwork Site Supervisor/Manager</a:t>
            </a:r>
          </a:p>
          <a:p>
            <a:r>
              <a:rPr lang="en-US" sz="3200" dirty="0">
                <a:solidFill>
                  <a:srgbClr val="6E2639"/>
                </a:solidFill>
                <a:latin typeface="Georgia" panose="02040502050405020303" pitchFamily="18" charset="0"/>
                <a:cs typeface="Times New Roman" panose="02020603050405020304" pitchFamily="18" charset="0"/>
              </a:rPr>
              <a:t>Ensures that tasks and assignments are consistent with the program requirements and student learning objectives</a:t>
            </a:r>
          </a:p>
          <a:p>
            <a:r>
              <a:rPr lang="en-US" sz="3200" dirty="0">
                <a:solidFill>
                  <a:srgbClr val="6E2639"/>
                </a:solidFill>
                <a:latin typeface="Georgia" panose="02040502050405020303" pitchFamily="18" charset="0"/>
                <a:cs typeface="Times New Roman" panose="02020603050405020304" pitchFamily="18" charset="0"/>
              </a:rPr>
              <a:t>Ensures compliance with legal, ethical and agency policies </a:t>
            </a:r>
          </a:p>
          <a:p>
            <a:r>
              <a:rPr lang="en-US" sz="3200" dirty="0">
                <a:solidFill>
                  <a:srgbClr val="6E2639"/>
                </a:solidFill>
                <a:latin typeface="Georgia" panose="02040502050405020303" pitchFamily="18" charset="0"/>
                <a:cs typeface="Times New Roman" panose="02020603050405020304" pitchFamily="18" charset="0"/>
              </a:rPr>
              <a:t>Provides consistent and effective direct supervision of student activities</a:t>
            </a:r>
          </a:p>
          <a:p>
            <a:r>
              <a:rPr lang="en-US" sz="3200" dirty="0">
                <a:solidFill>
                  <a:srgbClr val="6E2639"/>
                </a:solidFill>
                <a:latin typeface="Georgia" panose="02040502050405020303" pitchFamily="18" charset="0"/>
                <a:cs typeface="Times New Roman" panose="02020603050405020304" pitchFamily="18" charset="0"/>
              </a:rPr>
              <a:t>Maintains contact and coordination with the Faculty Supervisor</a:t>
            </a:r>
          </a:p>
          <a:p>
            <a:r>
              <a:rPr lang="en-US" sz="3200" dirty="0">
                <a:solidFill>
                  <a:srgbClr val="6E2639"/>
                </a:solidFill>
                <a:latin typeface="Georgia" panose="02040502050405020303" pitchFamily="18" charset="0"/>
                <a:cs typeface="Times New Roman" panose="02020603050405020304" pitchFamily="18" charset="0"/>
              </a:rPr>
              <a:t>Provides informal and formal evaluations of the student</a:t>
            </a:r>
          </a:p>
          <a:p>
            <a:pPr marL="0" indent="0">
              <a:buNone/>
            </a:pPr>
            <a:endParaRPr lang="en-US" sz="3600" dirty="0">
              <a:solidFill>
                <a:srgbClr val="6E2639"/>
              </a:solidFill>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BB2DC82A-40EE-4CD7-BCF5-ABF737BBC705}"/>
              </a:ext>
            </a:extLst>
          </p:cNvPr>
          <p:cNvSpPr/>
          <p:nvPr/>
        </p:nvSpPr>
        <p:spPr>
          <a:xfrm>
            <a:off x="0" y="-2043"/>
            <a:ext cx="6096000" cy="155392"/>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8A1D7A8D-A856-4628-B67D-97BB4776A493}"/>
              </a:ext>
            </a:extLst>
          </p:cNvPr>
          <p:cNvSpPr/>
          <p:nvPr/>
        </p:nvSpPr>
        <p:spPr>
          <a:xfrm>
            <a:off x="6096000" y="0"/>
            <a:ext cx="6096000" cy="15539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6E787EC-FF91-4695-8934-7C8679DF9CD3}"/>
              </a:ext>
            </a:extLst>
          </p:cNvPr>
          <p:cNvSpPr/>
          <p:nvPr/>
        </p:nvSpPr>
        <p:spPr>
          <a:xfrm>
            <a:off x="0" y="6439989"/>
            <a:ext cx="12192000" cy="418011"/>
          </a:xfrm>
          <a:prstGeom prst="rect">
            <a:avLst/>
          </a:prstGeom>
          <a:solidFill>
            <a:srgbClr val="6E26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11067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2000"/>
                                        <p:tgtEl>
                                          <p:spTgt spid="3">
                                            <p:txEl>
                                              <p:pRg st="0" end="0"/>
                                            </p:txEl>
                                          </p:spTgt>
                                        </p:tgtEl>
                                      </p:cBhvr>
                                    </p:animEffect>
                                  </p:childTnLst>
                                </p:cTn>
                              </p:par>
                            </p:childTnLst>
                          </p:cTn>
                        </p:par>
                        <p:par>
                          <p:cTn id="9" fill="hold">
                            <p:stCondLst>
                              <p:cond delay="2000"/>
                            </p:stCondLst>
                            <p:childTnLst>
                              <p:par>
                                <p:cTn id="10" presetID="12" presetClass="entr" presetSubtype="2" fill="hold" nodeType="afterEffect">
                                  <p:stCondLst>
                                    <p:cond delay="10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3" dur="2000"/>
                                        <p:tgtEl>
                                          <p:spTgt spid="3">
                                            <p:txEl>
                                              <p:pRg st="1" end="1"/>
                                            </p:txEl>
                                          </p:spTgt>
                                        </p:tgtEl>
                                      </p:cBhvr>
                                    </p:animEffect>
                                  </p:childTnLst>
                                </p:cTn>
                              </p:par>
                            </p:childTnLst>
                          </p:cTn>
                        </p:par>
                        <p:par>
                          <p:cTn id="14" fill="hold">
                            <p:stCondLst>
                              <p:cond delay="5000"/>
                            </p:stCondLst>
                            <p:childTnLst>
                              <p:par>
                                <p:cTn id="15" presetID="12" presetClass="entr" presetSubtype="2" fill="hold" nodeType="afterEffect">
                                  <p:stCondLst>
                                    <p:cond delay="10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8" dur="2000"/>
                                        <p:tgtEl>
                                          <p:spTgt spid="3">
                                            <p:txEl>
                                              <p:pRg st="2" end="2"/>
                                            </p:txEl>
                                          </p:spTgt>
                                        </p:tgtEl>
                                      </p:cBhvr>
                                    </p:animEffect>
                                  </p:childTnLst>
                                </p:cTn>
                              </p:par>
                            </p:childTnLst>
                          </p:cTn>
                        </p:par>
                        <p:par>
                          <p:cTn id="19" fill="hold">
                            <p:stCondLst>
                              <p:cond delay="8000"/>
                            </p:stCondLst>
                            <p:childTnLst>
                              <p:par>
                                <p:cTn id="20" presetID="12" presetClass="entr" presetSubtype="2" fill="hold" nodeType="afterEffect">
                                  <p:stCondLst>
                                    <p:cond delay="10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3" dur="2000"/>
                                        <p:tgtEl>
                                          <p:spTgt spid="3">
                                            <p:txEl>
                                              <p:pRg st="3" end="3"/>
                                            </p:txEl>
                                          </p:spTgt>
                                        </p:tgtEl>
                                      </p:cBhvr>
                                    </p:animEffect>
                                  </p:childTnLst>
                                </p:cTn>
                              </p:par>
                            </p:childTnLst>
                          </p:cTn>
                        </p:par>
                        <p:par>
                          <p:cTn id="24" fill="hold">
                            <p:stCondLst>
                              <p:cond delay="11000"/>
                            </p:stCondLst>
                            <p:childTnLst>
                              <p:par>
                                <p:cTn id="25" presetID="12" presetClass="entr" presetSubtype="2" fill="hold" nodeType="afterEffect">
                                  <p:stCondLst>
                                    <p:cond delay="100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2000"/>
                                        <p:tgtEl>
                                          <p:spTgt spid="3">
                                            <p:txEl>
                                              <p:pRg st="4" end="4"/>
                                            </p:txEl>
                                          </p:spTgt>
                                        </p:tgtEl>
                                        <p:attrNameLst>
                                          <p:attrName>ppt_x</p:attrName>
                                        </p:attrNameLst>
                                      </p:cBhvr>
                                      <p:tavLst>
                                        <p:tav tm="0">
                                          <p:val>
                                            <p:strVal val="#ppt_x+#ppt_w*1.125000"/>
                                          </p:val>
                                        </p:tav>
                                        <p:tav tm="100000">
                                          <p:val>
                                            <p:strVal val="#ppt_x"/>
                                          </p:val>
                                        </p:tav>
                                      </p:tavLst>
                                    </p:anim>
                                    <p:animEffect transition="in" filter="wipe(left)">
                                      <p:cBhvr>
                                        <p:cTn id="28" dur="2000"/>
                                        <p:tgtEl>
                                          <p:spTgt spid="3">
                                            <p:txEl>
                                              <p:pRg st="4" end="4"/>
                                            </p:txEl>
                                          </p:spTgt>
                                        </p:tgtEl>
                                      </p:cBhvr>
                                    </p:animEffect>
                                  </p:childTnLst>
                                </p:cTn>
                              </p:par>
                            </p:childTnLst>
                          </p:cTn>
                        </p:par>
                        <p:par>
                          <p:cTn id="29" fill="hold">
                            <p:stCondLst>
                              <p:cond delay="14000"/>
                            </p:stCondLst>
                            <p:childTnLst>
                              <p:par>
                                <p:cTn id="30" presetID="12" presetClass="entr" presetSubtype="2" fill="hold" nodeType="afterEffect">
                                  <p:stCondLst>
                                    <p:cond delay="100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2000"/>
                                        <p:tgtEl>
                                          <p:spTgt spid="3">
                                            <p:txEl>
                                              <p:pRg st="5" end="5"/>
                                            </p:txEl>
                                          </p:spTgt>
                                        </p:tgtEl>
                                        <p:attrNameLst>
                                          <p:attrName>ppt_x</p:attrName>
                                        </p:attrNameLst>
                                      </p:cBhvr>
                                      <p:tavLst>
                                        <p:tav tm="0">
                                          <p:val>
                                            <p:strVal val="#ppt_x+#ppt_w*1.125000"/>
                                          </p:val>
                                        </p:tav>
                                        <p:tav tm="100000">
                                          <p:val>
                                            <p:strVal val="#ppt_x"/>
                                          </p:val>
                                        </p:tav>
                                      </p:tavLst>
                                    </p:anim>
                                    <p:animEffect transition="in" filter="wipe(left)">
                                      <p:cBhvr>
                                        <p:cTn id="33"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EHP Theme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EHP Theme1" id="{D7CE6331-E255-4A7D-A44A-C2AE24092031}" vid="{05C5A26C-6A60-4432-8378-08EC90D40E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CHPR Powerpoint Template</Template>
  <TotalTime>4901</TotalTime>
  <Words>1533</Words>
  <Application>Microsoft Office PowerPoint</Application>
  <PresentationFormat>Widescreen</PresentationFormat>
  <Paragraphs>180</Paragraphs>
  <Slides>26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Calibri</vt:lpstr>
      <vt:lpstr>Courier New</vt:lpstr>
      <vt:lpstr>Georgia</vt:lpstr>
      <vt:lpstr>Myriad Pro</vt:lpstr>
      <vt:lpstr>Times New Roman</vt:lpstr>
      <vt:lpstr>Wingdings</vt:lpstr>
      <vt:lpstr>CEHP Theme1</vt:lpstr>
      <vt:lpstr>PREPARING FOR  PRACTICUM AND INTERNSHIP</vt:lpstr>
      <vt:lpstr>FIELDWORK</vt:lpstr>
      <vt:lpstr>WHO SETS THE STANDARDS?</vt:lpstr>
      <vt:lpstr>UA Little Rock Requirements</vt:lpstr>
      <vt:lpstr>Fieldwork Sequence</vt:lpstr>
      <vt:lpstr>Key Players</vt:lpstr>
      <vt:lpstr>Key Roles (cont.)</vt:lpstr>
      <vt:lpstr>Key Roles (cont.)</vt:lpstr>
      <vt:lpstr>Key Roles (cont.)</vt:lpstr>
      <vt:lpstr>Key Roles (cont.)</vt:lpstr>
      <vt:lpstr>Technology</vt:lpstr>
      <vt:lpstr>POLICIES AND OTHER RESOURCES</vt:lpstr>
      <vt:lpstr>Other Resources</vt:lpstr>
      <vt:lpstr>Step-by-Step Process</vt:lpstr>
      <vt:lpstr>Step One: READ THE MANUAL</vt:lpstr>
      <vt:lpstr>Step Two: SEEK A SUITABLE SITE</vt:lpstr>
      <vt:lpstr>Step Three:  SUBMIT PAGE 1 OF THE APPLICATION </vt:lpstr>
      <vt:lpstr>Step Four: COMPLETE ALL OF THE REQUIRED DOCUMENTATION </vt:lpstr>
      <vt:lpstr>Step Five: MAKE SURE YOU HAVE ADEQUATE COMPUTER AND INTERNET RESOURCES</vt:lpstr>
      <vt:lpstr>Final Step- GET STARTED  </vt:lpstr>
      <vt:lpstr>Criteria for Success</vt:lpstr>
      <vt:lpstr>ACA Code of Ethics: Gatekeeping</vt:lpstr>
      <vt:lpstr>CRCC Code of Ethics: Gatekeeping</vt:lpstr>
      <vt:lpstr>CRCC Code of Ethics: Gatekeeping</vt:lpstr>
      <vt:lpstr>PowerPoint Presentation</vt:lpstr>
      <vt:lpstr>THE 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FOR  PRACTICUM AND INTERNSHIP</dc:title>
  <dc:creator>Raymond Ortega</dc:creator>
  <cp:lastModifiedBy>Eureka Ice</cp:lastModifiedBy>
  <cp:revision>69</cp:revision>
  <dcterms:created xsi:type="dcterms:W3CDTF">2018-03-16T16:59:47Z</dcterms:created>
  <dcterms:modified xsi:type="dcterms:W3CDTF">2022-04-05T15:17:41Z</dcterms:modified>
</cp:coreProperties>
</file>