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9" r:id="rId2"/>
    <p:sldId id="260" r:id="rId3"/>
    <p:sldId id="261" r:id="rId4"/>
    <p:sldId id="269" r:id="rId5"/>
    <p:sldId id="270" r:id="rId6"/>
    <p:sldId id="271" r:id="rId7"/>
    <p:sldId id="272" r:id="rId8"/>
    <p:sldId id="273" r:id="rId9"/>
    <p:sldId id="276" r:id="rId10"/>
    <p:sldId id="277" r:id="rId11"/>
    <p:sldId id="274" r:id="rId12"/>
    <p:sldId id="275" r:id="rId13"/>
    <p:sldId id="265" r:id="rId14"/>
    <p:sldId id="266" r:id="rId15"/>
    <p:sldId id="267" r:id="rId16"/>
    <p:sldId id="268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D62A6-2D0C-8145-8DD9-10FFF6758015}" type="datetimeFigureOut">
              <a:rPr lang="en-US" smtClean="0"/>
              <a:pPr/>
              <a:t>12/5/14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21745-1F32-B64F-AC5C-5254CD024D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8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05E3CB-0C80-AF45-ACA3-D04DCB9C641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21745-1F32-B64F-AC5C-5254CD024D6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05E3CB-0C80-AF45-ACA3-D04DCB9C641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hangingPunct="0">
                  <a:defRPr/>
                </a:pPr>
                <a:endParaRPr lang="en-US" sz="3600" dirty="0">
                  <a:solidFill>
                    <a:srgbClr val="FFFF66"/>
                  </a:solidFill>
                  <a:latin typeface="Arial Unicode MS" charset="0"/>
                  <a:ea typeface="+mn-ea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hangingPunct="0">
                  <a:defRPr/>
                </a:pPr>
                <a:endParaRPr lang="en-US" sz="3600" dirty="0">
                  <a:solidFill>
                    <a:srgbClr val="FFFF66"/>
                  </a:solidFill>
                  <a:latin typeface="Arial Unicode MS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57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ACE3F7-6625-7B48-9ECE-1F2857B02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F7BE88-E053-FA44-91F1-276DAF3EAF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C36E3B-E9FB-0A4E-9604-DF42405A3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46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6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6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6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6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6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6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6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6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sp>
          <p:nvSpPr>
            <p:cNvPr id="1147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hangingPunct="0">
                <a:defRPr/>
              </a:pPr>
              <a:endParaRPr lang="en-US" sz="3600" dirty="0">
                <a:solidFill>
                  <a:srgbClr val="FFFF66"/>
                </a:solidFill>
                <a:latin typeface="Arial Unicode MS" charset="0"/>
                <a:ea typeface="+mn-ea"/>
                <a:cs typeface="+mn-cs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47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hangingPunct="0">
                  <a:defRPr/>
                </a:pPr>
                <a:endParaRPr lang="en-US" sz="3600" dirty="0">
                  <a:solidFill>
                    <a:srgbClr val="FFFF66"/>
                  </a:solidFill>
                  <a:latin typeface="Arial Unicode MS" charset="0"/>
                  <a:ea typeface="+mn-ea"/>
                  <a:cs typeface="+mn-cs"/>
                </a:endParaRPr>
              </a:p>
            </p:txBody>
          </p:sp>
          <p:sp>
            <p:nvSpPr>
              <p:cNvPr id="1147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hangingPunct="0">
                  <a:defRPr/>
                </a:pPr>
                <a:endParaRPr lang="en-US" sz="3600" dirty="0">
                  <a:solidFill>
                    <a:srgbClr val="FFFF66"/>
                  </a:solidFill>
                  <a:latin typeface="Arial Unicode MS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47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47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47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47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47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C50B2EBD-E8CB-6C4D-9312-19BCC421FF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charset="2"/>
        <a:buBlip>
          <a:blip r:embed="rId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bsherwin@ualr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873656"/>
            <a:ext cx="8229600" cy="1828800"/>
          </a:xfrm>
        </p:spPr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Ad hoc </a:t>
            </a:r>
            <a:r>
              <a:rPr lang="en-US" b="1" dirty="0" smtClean="0">
                <a:solidFill>
                  <a:schemeClr val="tx1"/>
                </a:solidFill>
              </a:rPr>
              <a:t>Committee on Online Education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9445" y="2746149"/>
            <a:ext cx="6400800" cy="830465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Status Report: Dec 5,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A4D5B-28CF-3944-A44F-1C1A4EDE655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045" y="4735529"/>
            <a:ext cx="8934257" cy="1629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"The good news is that there are many faculty at </a:t>
            </a:r>
            <a:r>
              <a:rPr lang="en-US" sz="2800" dirty="0" smtClean="0"/>
              <a:t>UALR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 </a:t>
            </a:r>
            <a:r>
              <a:rPr lang="en-US" sz="2800" dirty="0"/>
              <a:t>who are already successfully teaching online using </a:t>
            </a: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best </a:t>
            </a:r>
            <a:r>
              <a:rPr lang="en-US" sz="2800" dirty="0"/>
              <a:t>practices, </a:t>
            </a:r>
            <a:r>
              <a:rPr lang="en-US" sz="2800" dirty="0" smtClean="0"/>
              <a:t>some </a:t>
            </a:r>
            <a:r>
              <a:rPr lang="en-US" sz="2800" dirty="0"/>
              <a:t>in fully online programs."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Idiosyncratic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4530725"/>
          </a:xfrm>
        </p:spPr>
        <p:txBody>
          <a:bodyPr/>
          <a:lstStyle/>
          <a:p>
            <a:r>
              <a:rPr lang="en-US" dirty="0" smtClean="0"/>
              <a:t>Focus on military</a:t>
            </a:r>
          </a:p>
          <a:p>
            <a:r>
              <a:rPr lang="en-US" dirty="0" smtClean="0"/>
              <a:t>Multiple start dates in each semester</a:t>
            </a:r>
          </a:p>
          <a:p>
            <a:r>
              <a:rPr lang="en-US" dirty="0" smtClean="0"/>
              <a:t>Competency based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74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to participate in testing a preparedness questionnaire in Spring semester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98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260"/>
            <a:ext cx="8229600" cy="45307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92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1365250"/>
            <a:ext cx="8229600" cy="1828800"/>
          </a:xfrm>
        </p:spPr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Ad hoc </a:t>
            </a:r>
            <a:r>
              <a:rPr lang="en-US" b="1" dirty="0" smtClean="0">
                <a:solidFill>
                  <a:schemeClr val="tx1"/>
                </a:solidFill>
              </a:rPr>
              <a:t>Committee on Online Education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9445" y="3549854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Status Report: Nov 14,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A4D5B-28CF-3944-A44F-1C1A4EDE655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0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4822825"/>
          </a:xfrm>
        </p:spPr>
        <p:txBody>
          <a:bodyPr/>
          <a:lstStyle/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Belinda Blevins Knabe	Psychology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Vickie Edwards		IOG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Jennifer Holtz			CARE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James Golden			Criminal Justice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Cynthia Johnson		Accounting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Denise LeGrand		Mathematics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Karen Leonard			Management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Carolyn Macheak		Library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Lisa Sherwin			Psychology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52ABF-26AB-044B-BF09-43C91CA3AD5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8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articulate an online endeavor for UALR that is a good fit for this university that is based on best practices and latest research. </a:t>
            </a:r>
          </a:p>
          <a:p>
            <a:r>
              <a:rPr lang="en-US" dirty="0" smtClean="0"/>
              <a:t>To outline the creation of such a program over the course of 5 years.</a:t>
            </a:r>
          </a:p>
          <a:p>
            <a:r>
              <a:rPr lang="en-US" dirty="0" smtClean="0"/>
              <a:t>To prioritize the stages in the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38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UALR’s faculty and staff are committed to creating and providing quality, cutting-edge, online education. 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It will be faculty led, learning centered, and fiscally responsible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		Faculty and staff will empower students through online educational experiences that prepare them to be productive citizens and to pursue life long learning..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76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UALR’s faculty and staff are committed to creating and providing quality, cutting-edge, online education. 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It will be faculty led, learning centered, and fiscally responsible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		Faculty and staff will empower students through online educational experiences that prepare them to be productive citizens and to pursue life long learning..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Model for Student Success in Online Learning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50" y="1930304"/>
            <a:ext cx="8432450" cy="43133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243638"/>
            <a:ext cx="334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(adapted from Tinto, and Horn)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who are interested in piloting a preparedness questionnaire in Spring 2015.</a:t>
            </a:r>
          </a:p>
          <a:p>
            <a:r>
              <a:rPr lang="en-US" dirty="0" smtClean="0"/>
              <a:t>If interested, please contact </a:t>
            </a:r>
            <a:r>
              <a:rPr lang="en-US" dirty="0" smtClean="0">
                <a:hlinkClick r:id="rId2"/>
              </a:rPr>
              <a:t>ebsherwin@ualr.edu</a:t>
            </a:r>
            <a:r>
              <a:rPr lang="en-US" dirty="0" smtClean="0"/>
              <a:t> before the end of November so we can talk (and get IRB documents ready…..)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4822825"/>
          </a:xfrm>
        </p:spPr>
        <p:txBody>
          <a:bodyPr/>
          <a:lstStyle/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Belinda Blevins Knabe	Psychology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Vickie Edwards		IOG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Jennifer Holtz			CARE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James Golden			Criminal Justice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Cynthia Johnson		Accounting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Denise LeGrand		Mathematics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Karen Leonard			Management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Carolyn Macheak		Library</a:t>
            </a:r>
          </a:p>
          <a:p>
            <a:pPr>
              <a:buFont typeface="Wingdings" pitchFamily="-1" charset="2"/>
              <a:buBlip>
                <a:blip r:embed="rId2"/>
              </a:buBlip>
              <a:defRPr/>
            </a:pPr>
            <a:r>
              <a:rPr lang="en-US" sz="2800" dirty="0" smtClean="0"/>
              <a:t>Lisa Sherwin			Psychology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52ABF-26AB-044B-BF09-43C91CA3AD5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articulate an online endeavor for UALR that is a good fit for this university that is based on best practices and latest research. </a:t>
            </a:r>
          </a:p>
          <a:p>
            <a:r>
              <a:rPr lang="en-US" dirty="0" smtClean="0"/>
              <a:t>To outline the creation of such a program over the course of 5 years.</a:t>
            </a:r>
          </a:p>
          <a:p>
            <a:r>
              <a:rPr lang="en-US" dirty="0" smtClean="0"/>
              <a:t>To prioritize the stages in the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Polled faculty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Reviewed successful programs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Piloting a preparedness questionnaire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5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220"/>
            <a:ext cx="8229600" cy="4530725"/>
          </a:xfrm>
        </p:spPr>
        <p:txBody>
          <a:bodyPr/>
          <a:lstStyle/>
          <a:p>
            <a:r>
              <a:rPr lang="en-US" dirty="0" smtClean="0"/>
              <a:t>On Nov 25</a:t>
            </a:r>
            <a:r>
              <a:rPr lang="en-US" baseline="30000" dirty="0" smtClean="0"/>
              <a:t>th</a:t>
            </a:r>
            <a:r>
              <a:rPr lang="en-US" dirty="0" smtClean="0"/>
              <a:t>, an email went out via FacFocus asking faculty to forward their thoughts on </a:t>
            </a:r>
            <a:r>
              <a:rPr lang="en-US" b="1" dirty="0" smtClean="0"/>
              <a:t>what they wish their students knew before they took an online course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6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top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learning requires:</a:t>
            </a:r>
          </a:p>
          <a:p>
            <a:pPr lvl="1"/>
            <a:r>
              <a:rPr lang="en-US" dirty="0" smtClean="0"/>
              <a:t>Self-discipline, time management skills, motivation</a:t>
            </a:r>
          </a:p>
          <a:p>
            <a:pPr lvl="1"/>
            <a:r>
              <a:rPr lang="en-US" dirty="0" smtClean="0"/>
              <a:t>Access </a:t>
            </a:r>
            <a:r>
              <a:rPr lang="en-US" dirty="0" smtClean="0"/>
              <a:t>to dependable </a:t>
            </a:r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Willingness to participate and reach out to others</a:t>
            </a:r>
          </a:p>
          <a:p>
            <a:pPr lvl="1"/>
            <a:r>
              <a:rPr lang="en-US" dirty="0" smtClean="0"/>
              <a:t>Awareness that online is not easy or easier</a:t>
            </a:r>
          </a:p>
          <a:p>
            <a:pPr lvl="1"/>
            <a:r>
              <a:rPr lang="en-US" dirty="0" smtClean="0"/>
              <a:t>Blackboard savvy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4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Online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222"/>
            <a:ext cx="8229600" cy="4530725"/>
          </a:xfrm>
        </p:spPr>
        <p:txBody>
          <a:bodyPr/>
          <a:lstStyle/>
          <a:p>
            <a:r>
              <a:rPr lang="en-US" dirty="0" smtClean="0"/>
              <a:t>ASU</a:t>
            </a:r>
          </a:p>
          <a:p>
            <a:r>
              <a:rPr lang="en-US" dirty="0" smtClean="0"/>
              <a:t>Colorado Global</a:t>
            </a:r>
          </a:p>
          <a:p>
            <a:r>
              <a:rPr lang="en-US" dirty="0" smtClean="0"/>
              <a:t>Western Governors</a:t>
            </a:r>
          </a:p>
          <a:p>
            <a:r>
              <a:rPr lang="en-US" dirty="0" smtClean="0"/>
              <a:t>U of Wilmington</a:t>
            </a:r>
            <a:endParaRPr lang="en-US" dirty="0" smtClean="0"/>
          </a:p>
          <a:p>
            <a:r>
              <a:rPr lang="en-US" dirty="0" smtClean="0"/>
              <a:t>U of Maryland</a:t>
            </a:r>
          </a:p>
          <a:p>
            <a:r>
              <a:rPr lang="en-US" dirty="0" smtClean="0"/>
              <a:t>Southern New Hampshire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5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699"/>
            <a:ext cx="8229600" cy="4739636"/>
          </a:xfrm>
        </p:spPr>
        <p:txBody>
          <a:bodyPr/>
          <a:lstStyle/>
          <a:p>
            <a:r>
              <a:rPr lang="en-US" dirty="0" smtClean="0"/>
              <a:t>Serve </a:t>
            </a:r>
            <a:r>
              <a:rPr lang="en-US" dirty="0"/>
              <a:t>both </a:t>
            </a:r>
            <a:r>
              <a:rPr lang="en-US" dirty="0" smtClean="0"/>
              <a:t>traditional and </a:t>
            </a:r>
            <a:r>
              <a:rPr lang="en-US" dirty="0"/>
              <a:t>non-</a:t>
            </a:r>
            <a:r>
              <a:rPr lang="en-US" dirty="0" smtClean="0"/>
              <a:t>traditional students</a:t>
            </a:r>
          </a:p>
          <a:p>
            <a:r>
              <a:rPr lang="en-US" dirty="0" smtClean="0"/>
              <a:t>Tuition and fees </a:t>
            </a:r>
            <a:r>
              <a:rPr lang="en-US" dirty="0" smtClean="0"/>
              <a:t>same as, or lower </a:t>
            </a:r>
            <a:r>
              <a:rPr lang="en-US" dirty="0" smtClean="0"/>
              <a:t>(or appear so</a:t>
            </a:r>
            <a:r>
              <a:rPr lang="en-US" dirty="0" smtClean="0"/>
              <a:t>), than f2f</a:t>
            </a:r>
            <a:endParaRPr lang="en-US" dirty="0"/>
          </a:p>
          <a:p>
            <a:r>
              <a:rPr lang="en-US" dirty="0" smtClean="0"/>
              <a:t>Immediate and </a:t>
            </a:r>
            <a:r>
              <a:rPr lang="en-US" dirty="0" smtClean="0"/>
              <a:t>consistent contact </a:t>
            </a:r>
            <a:r>
              <a:rPr lang="en-US" dirty="0" smtClean="0"/>
              <a:t>and support at registration and during enrollment</a:t>
            </a:r>
          </a:p>
          <a:p>
            <a:r>
              <a:rPr lang="en-US" dirty="0" smtClean="0"/>
              <a:t>Smooth interface with university (enrollment, course registration, financial aid)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8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8" y="567835"/>
            <a:ext cx="8229600" cy="5965825"/>
          </a:xfrm>
        </p:spPr>
        <p:txBody>
          <a:bodyPr/>
          <a:lstStyle/>
          <a:p>
            <a:r>
              <a:rPr lang="en-US" dirty="0" smtClean="0"/>
              <a:t>Very rich websites with support information (including fit and expectations)</a:t>
            </a:r>
          </a:p>
          <a:p>
            <a:r>
              <a:rPr lang="en-US" dirty="0" smtClean="0"/>
              <a:t>24</a:t>
            </a:r>
            <a:r>
              <a:rPr lang="en-US" dirty="0"/>
              <a:t>/7 tech support (at least)</a:t>
            </a:r>
          </a:p>
          <a:p>
            <a:pPr lvl="1"/>
            <a:r>
              <a:rPr lang="en-US" dirty="0"/>
              <a:t>Often have student mentors, coaches etc.</a:t>
            </a:r>
          </a:p>
          <a:p>
            <a:r>
              <a:rPr lang="en-US" dirty="0" smtClean="0"/>
              <a:t>Faculty </a:t>
            </a:r>
            <a:r>
              <a:rPr lang="en-US" dirty="0"/>
              <a:t>with terminal degrees</a:t>
            </a:r>
          </a:p>
          <a:p>
            <a:r>
              <a:rPr lang="en-US" dirty="0" smtClean="0"/>
              <a:t>Small classes (17- 35 students, most ~ 20)</a:t>
            </a:r>
          </a:p>
          <a:p>
            <a:r>
              <a:rPr lang="en-US" dirty="0" smtClean="0"/>
              <a:t>Multiple formats (hybrid, fully online and f2f w online)</a:t>
            </a:r>
          </a:p>
          <a:p>
            <a:r>
              <a:rPr lang="en-US" dirty="0" smtClean="0"/>
              <a:t>Classes in 15 or 7 week formats (carousel scheduling).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BE88-E053-FA44-91F1-276DAF3EAF0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9675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Custom 1">
      <a:dk1>
        <a:srgbClr val="000080"/>
      </a:dk1>
      <a:lt1>
        <a:srgbClr val="FFFF00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66"/>
            </a:solidFill>
            <a:effectLst/>
            <a:latin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66"/>
            </a:solidFill>
            <a:effectLst/>
            <a:latin typeface="Arial Unicode MS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486</Words>
  <Application>Microsoft Macintosh PowerPoint</Application>
  <PresentationFormat>On-screen Show (4:3)</PresentationFormat>
  <Paragraphs>111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Master</vt:lpstr>
      <vt:lpstr>Ad hoc Committee on Online Education</vt:lpstr>
      <vt:lpstr>Members</vt:lpstr>
      <vt:lpstr>Charge</vt:lpstr>
      <vt:lpstr>Update</vt:lpstr>
      <vt:lpstr>Polling Faculty</vt:lpstr>
      <vt:lpstr>5 top themes</vt:lpstr>
      <vt:lpstr>Successful Online Programs</vt:lpstr>
      <vt:lpstr>Similarities</vt:lpstr>
      <vt:lpstr>PowerPoint Presentation</vt:lpstr>
      <vt:lpstr>Idiosyncratic</vt:lpstr>
      <vt:lpstr>Seeking</vt:lpstr>
      <vt:lpstr>PowerPoint Presentation</vt:lpstr>
      <vt:lpstr>Ad hoc Committee on Online Education</vt:lpstr>
      <vt:lpstr>Members</vt:lpstr>
      <vt:lpstr>Charge</vt:lpstr>
      <vt:lpstr>Mission Statement </vt:lpstr>
      <vt:lpstr>Mission Statement </vt:lpstr>
      <vt:lpstr>Our Model for Student Success in Online Learning</vt:lpstr>
      <vt:lpstr>Seeking</vt:lpstr>
    </vt:vector>
  </TitlesOfParts>
  <Company>UALR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hoc Committee on Online Education</dc:title>
  <dc:creator>Elisabeth Sherwin</dc:creator>
  <cp:lastModifiedBy>Lisa Sherwin</cp:lastModifiedBy>
  <cp:revision>19</cp:revision>
  <dcterms:created xsi:type="dcterms:W3CDTF">2014-11-14T17:15:54Z</dcterms:created>
  <dcterms:modified xsi:type="dcterms:W3CDTF">2014-12-05T15:29:51Z</dcterms:modified>
</cp:coreProperties>
</file>