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86" r:id="rId4"/>
    <p:sldId id="291" r:id="rId5"/>
    <p:sldId id="292" r:id="rId6"/>
    <p:sldId id="296" r:id="rId7"/>
    <p:sldId id="297" r:id="rId8"/>
    <p:sldId id="293" r:id="rId9"/>
    <p:sldId id="276" r:id="rId10"/>
    <p:sldId id="290" r:id="rId11"/>
    <p:sldId id="287" r:id="rId12"/>
    <p:sldId id="298" r:id="rId13"/>
    <p:sldId id="289" r:id="rId14"/>
    <p:sldId id="28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4660"/>
  </p:normalViewPr>
  <p:slideViewPr>
    <p:cSldViewPr>
      <p:cViewPr varScale="1">
        <p:scale>
          <a:sx n="110" d="100"/>
          <a:sy n="110" d="100"/>
        </p:scale>
        <p:origin x="14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D1E499-ECFB-4359-9160-ED11D571E84F}"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30AF8-8C42-4408-982A-50219D3F48C4}" type="slidenum">
              <a:rPr lang="en-US" smtClean="0"/>
              <a:t>‹#›</a:t>
            </a:fld>
            <a:endParaRPr lang="en-US"/>
          </a:p>
        </p:txBody>
      </p:sp>
    </p:spTree>
    <p:extLst>
      <p:ext uri="{BB962C8B-B14F-4D97-AF65-F5344CB8AC3E}">
        <p14:creationId xmlns:p14="http://schemas.microsoft.com/office/powerpoint/2010/main" val="287652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1E499-ECFB-4359-9160-ED11D571E84F}"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30AF8-8C42-4408-982A-50219D3F48C4}" type="slidenum">
              <a:rPr lang="en-US" smtClean="0"/>
              <a:t>‹#›</a:t>
            </a:fld>
            <a:endParaRPr lang="en-US"/>
          </a:p>
        </p:txBody>
      </p:sp>
    </p:spTree>
    <p:extLst>
      <p:ext uri="{BB962C8B-B14F-4D97-AF65-F5344CB8AC3E}">
        <p14:creationId xmlns:p14="http://schemas.microsoft.com/office/powerpoint/2010/main" val="12369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1E499-ECFB-4359-9160-ED11D571E84F}"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30AF8-8C42-4408-982A-50219D3F48C4}" type="slidenum">
              <a:rPr lang="en-US" smtClean="0"/>
              <a:t>‹#›</a:t>
            </a:fld>
            <a:endParaRPr lang="en-US"/>
          </a:p>
        </p:txBody>
      </p:sp>
    </p:spTree>
    <p:extLst>
      <p:ext uri="{BB962C8B-B14F-4D97-AF65-F5344CB8AC3E}">
        <p14:creationId xmlns:p14="http://schemas.microsoft.com/office/powerpoint/2010/main" val="338525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1E499-ECFB-4359-9160-ED11D571E84F}"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30AF8-8C42-4408-982A-50219D3F48C4}" type="slidenum">
              <a:rPr lang="en-US" smtClean="0"/>
              <a:t>‹#›</a:t>
            </a:fld>
            <a:endParaRPr lang="en-US"/>
          </a:p>
        </p:txBody>
      </p:sp>
    </p:spTree>
    <p:extLst>
      <p:ext uri="{BB962C8B-B14F-4D97-AF65-F5344CB8AC3E}">
        <p14:creationId xmlns:p14="http://schemas.microsoft.com/office/powerpoint/2010/main" val="148423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1E499-ECFB-4359-9160-ED11D571E84F}" type="datetimeFigureOut">
              <a:rPr lang="en-US" smtClean="0"/>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30AF8-8C42-4408-982A-50219D3F48C4}" type="slidenum">
              <a:rPr lang="en-US" smtClean="0"/>
              <a:t>‹#›</a:t>
            </a:fld>
            <a:endParaRPr lang="en-US"/>
          </a:p>
        </p:txBody>
      </p:sp>
    </p:spTree>
    <p:extLst>
      <p:ext uri="{BB962C8B-B14F-4D97-AF65-F5344CB8AC3E}">
        <p14:creationId xmlns:p14="http://schemas.microsoft.com/office/powerpoint/2010/main" val="66123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D1E499-ECFB-4359-9160-ED11D571E84F}"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30AF8-8C42-4408-982A-50219D3F48C4}" type="slidenum">
              <a:rPr lang="en-US" smtClean="0"/>
              <a:t>‹#›</a:t>
            </a:fld>
            <a:endParaRPr lang="en-US"/>
          </a:p>
        </p:txBody>
      </p:sp>
    </p:spTree>
    <p:extLst>
      <p:ext uri="{BB962C8B-B14F-4D97-AF65-F5344CB8AC3E}">
        <p14:creationId xmlns:p14="http://schemas.microsoft.com/office/powerpoint/2010/main" val="2545567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E499-ECFB-4359-9160-ED11D571E84F}" type="datetimeFigureOut">
              <a:rPr lang="en-US" smtClean="0"/>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330AF8-8C42-4408-982A-50219D3F48C4}" type="slidenum">
              <a:rPr lang="en-US" smtClean="0"/>
              <a:t>‹#›</a:t>
            </a:fld>
            <a:endParaRPr lang="en-US"/>
          </a:p>
        </p:txBody>
      </p:sp>
    </p:spTree>
    <p:extLst>
      <p:ext uri="{BB962C8B-B14F-4D97-AF65-F5344CB8AC3E}">
        <p14:creationId xmlns:p14="http://schemas.microsoft.com/office/powerpoint/2010/main" val="419153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E499-ECFB-4359-9160-ED11D571E84F}" type="datetimeFigureOut">
              <a:rPr lang="en-US" smtClean="0"/>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330AF8-8C42-4408-982A-50219D3F48C4}" type="slidenum">
              <a:rPr lang="en-US" smtClean="0"/>
              <a:t>‹#›</a:t>
            </a:fld>
            <a:endParaRPr lang="en-US"/>
          </a:p>
        </p:txBody>
      </p:sp>
    </p:spTree>
    <p:extLst>
      <p:ext uri="{BB962C8B-B14F-4D97-AF65-F5344CB8AC3E}">
        <p14:creationId xmlns:p14="http://schemas.microsoft.com/office/powerpoint/2010/main" val="969813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E499-ECFB-4359-9160-ED11D571E84F}" type="datetimeFigureOut">
              <a:rPr lang="en-US" smtClean="0"/>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330AF8-8C42-4408-982A-50219D3F48C4}" type="slidenum">
              <a:rPr lang="en-US" smtClean="0"/>
              <a:t>‹#›</a:t>
            </a:fld>
            <a:endParaRPr lang="en-US"/>
          </a:p>
        </p:txBody>
      </p:sp>
    </p:spTree>
    <p:extLst>
      <p:ext uri="{BB962C8B-B14F-4D97-AF65-F5344CB8AC3E}">
        <p14:creationId xmlns:p14="http://schemas.microsoft.com/office/powerpoint/2010/main" val="406693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1E499-ECFB-4359-9160-ED11D571E84F}"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30AF8-8C42-4408-982A-50219D3F48C4}" type="slidenum">
              <a:rPr lang="en-US" smtClean="0"/>
              <a:t>‹#›</a:t>
            </a:fld>
            <a:endParaRPr lang="en-US"/>
          </a:p>
        </p:txBody>
      </p:sp>
    </p:spTree>
    <p:extLst>
      <p:ext uri="{BB962C8B-B14F-4D97-AF65-F5344CB8AC3E}">
        <p14:creationId xmlns:p14="http://schemas.microsoft.com/office/powerpoint/2010/main" val="11529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1E499-ECFB-4359-9160-ED11D571E84F}" type="datetimeFigureOut">
              <a:rPr lang="en-US" smtClean="0"/>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30AF8-8C42-4408-982A-50219D3F48C4}" type="slidenum">
              <a:rPr lang="en-US" smtClean="0"/>
              <a:t>‹#›</a:t>
            </a:fld>
            <a:endParaRPr lang="en-US"/>
          </a:p>
        </p:txBody>
      </p:sp>
    </p:spTree>
    <p:extLst>
      <p:ext uri="{BB962C8B-B14F-4D97-AF65-F5344CB8AC3E}">
        <p14:creationId xmlns:p14="http://schemas.microsoft.com/office/powerpoint/2010/main" val="111834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1E499-ECFB-4359-9160-ED11D571E84F}" type="datetimeFigureOut">
              <a:rPr lang="en-US" smtClean="0"/>
              <a:t>8/3/2017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30AF8-8C42-4408-982A-50219D3F48C4}" type="slidenum">
              <a:rPr lang="en-US" smtClean="0"/>
              <a:t>‹#›</a:t>
            </a:fld>
            <a:endParaRPr lang="en-US"/>
          </a:p>
        </p:txBody>
      </p:sp>
    </p:spTree>
    <p:extLst>
      <p:ext uri="{BB962C8B-B14F-4D97-AF65-F5344CB8AC3E}">
        <p14:creationId xmlns:p14="http://schemas.microsoft.com/office/powerpoint/2010/main" val="3070965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28600"/>
            <a:ext cx="4753649" cy="610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1000" y="448733"/>
            <a:ext cx="3505200" cy="3046988"/>
          </a:xfrm>
          <a:prstGeom prst="rect">
            <a:avLst/>
          </a:prstGeom>
          <a:noFill/>
        </p:spPr>
        <p:txBody>
          <a:bodyPr wrap="square" rtlCol="0">
            <a:spAutoFit/>
          </a:bodyPr>
          <a:lstStyle/>
          <a:p>
            <a:pPr marL="457200" indent="-457200">
              <a:buFont typeface="+mj-lt"/>
              <a:buAutoNum type="arabicPeriod"/>
            </a:pPr>
            <a:r>
              <a:rPr lang="en-US" sz="2400" b="1" dirty="0" smtClean="0">
                <a:solidFill>
                  <a:srgbClr val="0000FF"/>
                </a:solidFill>
              </a:rPr>
              <a:t>Which of these were complete circuits?</a:t>
            </a:r>
          </a:p>
          <a:p>
            <a:pPr marL="457200" indent="-457200">
              <a:buFont typeface="+mj-lt"/>
              <a:buAutoNum type="arabicPeriod"/>
            </a:pPr>
            <a:r>
              <a:rPr lang="en-US" sz="2400" b="1" dirty="0" smtClean="0">
                <a:solidFill>
                  <a:srgbClr val="0000FF"/>
                </a:solidFill>
              </a:rPr>
              <a:t>What does it mean to complete a circuit?</a:t>
            </a:r>
          </a:p>
          <a:p>
            <a:pPr marL="457200" indent="-457200">
              <a:buFont typeface="+mj-lt"/>
              <a:buAutoNum type="arabicPeriod"/>
            </a:pPr>
            <a:r>
              <a:rPr lang="en-US" sz="2400" b="1" dirty="0" smtClean="0">
                <a:solidFill>
                  <a:srgbClr val="0000FF"/>
                </a:solidFill>
              </a:rPr>
              <a:t>How does this activity prepare you to design a public building with power requirements?</a:t>
            </a:r>
            <a:endParaRPr lang="en-US" sz="2400" b="1" dirty="0">
              <a:solidFill>
                <a:srgbClr val="0000FF"/>
              </a:solidFill>
            </a:endParaRPr>
          </a:p>
        </p:txBody>
      </p:sp>
    </p:spTree>
    <p:extLst>
      <p:ext uri="{BB962C8B-B14F-4D97-AF65-F5344CB8AC3E}">
        <p14:creationId xmlns:p14="http://schemas.microsoft.com/office/powerpoint/2010/main" val="814447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254" t="19145" r="60701" b="4910"/>
          <a:stretch/>
        </p:blipFill>
        <p:spPr bwMode="auto">
          <a:xfrm>
            <a:off x="0" y="381001"/>
            <a:ext cx="6096000" cy="38100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457200" y="4572000"/>
            <a:ext cx="8229600" cy="830997"/>
          </a:xfrm>
          <a:prstGeom prst="rect">
            <a:avLst/>
          </a:prstGeom>
          <a:noFill/>
        </p:spPr>
        <p:txBody>
          <a:bodyPr wrap="square" rtlCol="0">
            <a:spAutoFit/>
          </a:bodyPr>
          <a:lstStyle/>
          <a:p>
            <a:r>
              <a:rPr lang="en-US" sz="2400" b="1" dirty="0" smtClean="0">
                <a:solidFill>
                  <a:srgbClr val="0000FF"/>
                </a:solidFill>
              </a:rPr>
              <a:t>Can you use this floor plan and the symbols to determine the general and specific electrical needs of this structure?</a:t>
            </a:r>
            <a:endParaRPr lang="en-US" sz="2400" b="1" dirty="0">
              <a:solidFill>
                <a:srgbClr val="0000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94216153"/>
              </p:ext>
            </p:extLst>
          </p:nvPr>
        </p:nvGraphicFramePr>
        <p:xfrm>
          <a:off x="6324600" y="457200"/>
          <a:ext cx="2438400" cy="1845067"/>
        </p:xfrm>
        <a:graphic>
          <a:graphicData uri="http://schemas.openxmlformats.org/drawingml/2006/table">
            <a:tbl>
              <a:tblPr firstRow="1" bandRow="1">
                <a:tableStyleId>{5C22544A-7EE6-4342-B048-85BDC9FD1C3A}</a:tableStyleId>
              </a:tblPr>
              <a:tblGrid>
                <a:gridCol w="1219200"/>
                <a:gridCol w="1219200"/>
              </a:tblGrid>
              <a:tr h="532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Receptacle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347">
                <a:tc>
                  <a:txBody>
                    <a:bodyPr/>
                    <a:lstStyle/>
                    <a:p>
                      <a:pPr algn="l"/>
                      <a:r>
                        <a:rPr lang="en-US" sz="1200" b="0" dirty="0" smtClean="0">
                          <a:solidFill>
                            <a:schemeClr val="tx1"/>
                          </a:solidFill>
                        </a:rPr>
                        <a:t>Ceiling</a:t>
                      </a:r>
                      <a:r>
                        <a:rPr lang="en-US" sz="1200" b="0" baseline="0" dirty="0" smtClean="0">
                          <a:solidFill>
                            <a:schemeClr val="tx1"/>
                          </a:solidFill>
                        </a:rPr>
                        <a:t> mounted light fixture</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56347">
                <a:tc>
                  <a:txBody>
                    <a:bodyPr/>
                    <a:lstStyle/>
                    <a:p>
                      <a:pPr algn="l"/>
                      <a:r>
                        <a:rPr lang="en-US" sz="1200" b="0" dirty="0" smtClean="0">
                          <a:solidFill>
                            <a:schemeClr val="tx1"/>
                          </a:solidFill>
                        </a:rPr>
                        <a:t>Conne</a:t>
                      </a:r>
                      <a:r>
                        <a:rPr lang="en-US" sz="1200" b="0" baseline="0" dirty="0" smtClean="0">
                          <a:solidFill>
                            <a:schemeClr val="tx1"/>
                          </a:solidFill>
                        </a:rPr>
                        <a:t>ction line</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7" name="Picture 6" descr="Image result for electric symbol for light fixture"/>
          <p:cNvPicPr/>
          <p:nvPr/>
        </p:nvPicPr>
        <p:blipFill rotWithShape="1">
          <a:blip r:embed="rId3">
            <a:extLst>
              <a:ext uri="{28A0092B-C50C-407E-A947-70E740481C1C}">
                <a14:useLocalDpi xmlns:a14="http://schemas.microsoft.com/office/drawing/2010/main" val="0"/>
              </a:ext>
            </a:extLst>
          </a:blip>
          <a:srcRect l="61693" t="50957" r="25442" b="12100"/>
          <a:stretch/>
        </p:blipFill>
        <p:spPr bwMode="auto">
          <a:xfrm rot="16200000">
            <a:off x="7895908" y="333692"/>
            <a:ext cx="413385" cy="812799"/>
          </a:xfrm>
          <a:prstGeom prst="rect">
            <a:avLst/>
          </a:prstGeom>
          <a:noFill/>
          <a:ln>
            <a:noFill/>
          </a:ln>
          <a:extLst>
            <a:ext uri="{53640926-AAD7-44D8-BBD7-CCE9431645EC}">
              <a14:shadowObscured xmlns:a14="http://schemas.microsoft.com/office/drawing/2010/main"/>
            </a:ext>
          </a:extLst>
        </p:spPr>
      </p:pic>
      <p:pic>
        <p:nvPicPr>
          <p:cNvPr id="8" name="Picture 7" descr="Image result for electric symbol for light fixture"/>
          <p:cNvPicPr/>
          <p:nvPr/>
        </p:nvPicPr>
        <p:blipFill rotWithShape="1">
          <a:blip r:embed="rId3" cstate="print">
            <a:extLst>
              <a:ext uri="{28A0092B-C50C-407E-A947-70E740481C1C}">
                <a14:useLocalDpi xmlns:a14="http://schemas.microsoft.com/office/drawing/2010/main" val="0"/>
              </a:ext>
            </a:extLst>
          </a:blip>
          <a:srcRect l="39548" r="37577" b="63781"/>
          <a:stretch/>
        </p:blipFill>
        <p:spPr bwMode="auto">
          <a:xfrm>
            <a:off x="7772400" y="1066800"/>
            <a:ext cx="736600" cy="526732"/>
          </a:xfrm>
          <a:prstGeom prst="rect">
            <a:avLst/>
          </a:prstGeom>
          <a:noFill/>
          <a:ln>
            <a:noFill/>
          </a:ln>
          <a:extLst>
            <a:ext uri="{53640926-AAD7-44D8-BBD7-CCE9431645EC}">
              <a14:shadowObscured xmlns:a14="http://schemas.microsoft.com/office/drawing/2010/main"/>
            </a:ext>
          </a:extLst>
        </p:spPr>
      </p:pic>
      <p:pic>
        <p:nvPicPr>
          <p:cNvPr id="10" name="Picture 9" descr="Image result for curved dotted line"/>
          <p:cNvPicPr/>
          <p:nvPr/>
        </p:nvPicPr>
        <p:blipFill rotWithShape="1">
          <a:blip r:embed="rId4">
            <a:extLst>
              <a:ext uri="{28A0092B-C50C-407E-A947-70E740481C1C}">
                <a14:useLocalDpi xmlns:a14="http://schemas.microsoft.com/office/drawing/2010/main" val="0"/>
              </a:ext>
            </a:extLst>
          </a:blip>
          <a:srcRect l="30408" t="7576" r="44619" b="70993"/>
          <a:stretch/>
        </p:blipFill>
        <p:spPr bwMode="auto">
          <a:xfrm>
            <a:off x="7696200" y="1713548"/>
            <a:ext cx="914399" cy="4962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9883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48733"/>
            <a:ext cx="8763000" cy="3600986"/>
          </a:xfrm>
          <a:prstGeom prst="rect">
            <a:avLst/>
          </a:prstGeom>
          <a:noFill/>
        </p:spPr>
        <p:txBody>
          <a:bodyPr wrap="square" rtlCol="0">
            <a:spAutoFit/>
          </a:bodyPr>
          <a:lstStyle/>
          <a:p>
            <a:pPr algn="ctr"/>
            <a:r>
              <a:rPr lang="en-US" sz="2400" b="1" dirty="0" smtClean="0">
                <a:solidFill>
                  <a:srgbClr val="0000FF"/>
                </a:solidFill>
              </a:rPr>
              <a:t>ANALYSIS OF FLOOR PLAN BEFORE ADDING ELECTRICAL NEEDS</a:t>
            </a:r>
          </a:p>
          <a:p>
            <a:pPr algn="ctr"/>
            <a:endParaRPr lang="en-US" sz="1200" b="1" dirty="0" smtClean="0">
              <a:solidFill>
                <a:srgbClr val="0000FF"/>
              </a:solidFill>
            </a:endParaRPr>
          </a:p>
          <a:p>
            <a:pPr marL="457200" indent="-457200">
              <a:buFont typeface="+mj-lt"/>
              <a:buAutoNum type="arabicPeriod"/>
            </a:pPr>
            <a:r>
              <a:rPr lang="en-US" sz="2400" b="1" dirty="0" smtClean="0">
                <a:solidFill>
                  <a:srgbClr val="0000FF"/>
                </a:solidFill>
              </a:rPr>
              <a:t>What are the </a:t>
            </a:r>
            <a:r>
              <a:rPr lang="en-US" sz="2400" b="1" u="sng" dirty="0" smtClean="0">
                <a:solidFill>
                  <a:srgbClr val="0000FF"/>
                </a:solidFill>
              </a:rPr>
              <a:t>general</a:t>
            </a:r>
            <a:r>
              <a:rPr lang="en-US" sz="2400" b="1" dirty="0" smtClean="0">
                <a:solidFill>
                  <a:srgbClr val="0000FF"/>
                </a:solidFill>
              </a:rPr>
              <a:t> electrical needs of your building?</a:t>
            </a:r>
          </a:p>
          <a:p>
            <a:pPr marL="457200" indent="-457200">
              <a:buFont typeface="+mj-lt"/>
              <a:buAutoNum type="arabicPeriod"/>
            </a:pPr>
            <a:r>
              <a:rPr lang="en-US" sz="2400" b="1" dirty="0" smtClean="0">
                <a:solidFill>
                  <a:srgbClr val="0000FF"/>
                </a:solidFill>
              </a:rPr>
              <a:t>How can you indicate that on a floor plan?</a:t>
            </a:r>
          </a:p>
          <a:p>
            <a:pPr marL="457200" indent="-457200">
              <a:buFont typeface="+mj-lt"/>
              <a:buAutoNum type="arabicPeriod"/>
            </a:pPr>
            <a:r>
              <a:rPr lang="en-US" sz="2400" b="1" dirty="0" smtClean="0">
                <a:solidFill>
                  <a:srgbClr val="0000FF"/>
                </a:solidFill>
              </a:rPr>
              <a:t>Are the electrical needs consistent across the building or do different sections have different needs?</a:t>
            </a:r>
          </a:p>
          <a:p>
            <a:pPr marL="457200" indent="-457200">
              <a:buFont typeface="+mj-lt"/>
              <a:buAutoNum type="arabicPeriod"/>
            </a:pPr>
            <a:r>
              <a:rPr lang="en-US" sz="2400" b="1" dirty="0" smtClean="0">
                <a:solidFill>
                  <a:srgbClr val="0000FF"/>
                </a:solidFill>
              </a:rPr>
              <a:t>What are the </a:t>
            </a:r>
            <a:r>
              <a:rPr lang="en-US" sz="2400" b="1" u="sng" dirty="0" smtClean="0">
                <a:solidFill>
                  <a:srgbClr val="0000FF"/>
                </a:solidFill>
              </a:rPr>
              <a:t>specific</a:t>
            </a:r>
            <a:r>
              <a:rPr lang="en-US" sz="2400" b="1" dirty="0" smtClean="0">
                <a:solidFill>
                  <a:srgbClr val="0000FF"/>
                </a:solidFill>
              </a:rPr>
              <a:t> needs of the building? </a:t>
            </a:r>
          </a:p>
          <a:p>
            <a:pPr marL="457200" indent="-457200">
              <a:buFont typeface="+mj-lt"/>
              <a:buAutoNum type="arabicPeriod"/>
            </a:pPr>
            <a:r>
              <a:rPr lang="en-US" sz="2400" b="1" dirty="0" smtClean="0">
                <a:solidFill>
                  <a:srgbClr val="0000FF"/>
                </a:solidFill>
              </a:rPr>
              <a:t>Will the sub-systems interactions inhibit one another? Explain.</a:t>
            </a:r>
          </a:p>
          <a:p>
            <a:pPr marL="457200" indent="-457200">
              <a:buFont typeface="+mj-lt"/>
              <a:buAutoNum type="arabicPeriod"/>
            </a:pPr>
            <a:endParaRPr lang="en-US" sz="2400" b="1" dirty="0" smtClean="0">
              <a:solidFill>
                <a:srgbClr val="0000FF"/>
              </a:solidFill>
            </a:endParaRPr>
          </a:p>
          <a:p>
            <a:pPr marL="457200" indent="-457200">
              <a:buFont typeface="+mj-lt"/>
              <a:buAutoNum type="arabicPeriod"/>
            </a:pPr>
            <a:endParaRPr lang="en-US" sz="2400" b="1" dirty="0">
              <a:solidFill>
                <a:srgbClr val="0000FF"/>
              </a:solidFill>
            </a:endParaRPr>
          </a:p>
        </p:txBody>
      </p:sp>
    </p:spTree>
    <p:extLst>
      <p:ext uri="{BB962C8B-B14F-4D97-AF65-F5344CB8AC3E}">
        <p14:creationId xmlns:p14="http://schemas.microsoft.com/office/powerpoint/2010/main" val="4143227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01000" cy="6001643"/>
          </a:xfrm>
          <a:prstGeom prst="rect">
            <a:avLst/>
          </a:prstGeom>
        </p:spPr>
        <p:txBody>
          <a:bodyPr wrap="square">
            <a:spAutoFit/>
          </a:bodyPr>
          <a:lstStyle/>
          <a:p>
            <a:pPr algn="ctr"/>
            <a:r>
              <a:rPr lang="en-US" sz="2400" b="1" u="sng" dirty="0" smtClean="0">
                <a:solidFill>
                  <a:srgbClr val="0000FF"/>
                </a:solidFill>
              </a:rPr>
              <a:t>Questions AFTER the Electricity Requirements Are Added to the Floor Plan</a:t>
            </a:r>
          </a:p>
          <a:p>
            <a:pPr marL="457200" indent="-457200">
              <a:buFont typeface="+mj-lt"/>
              <a:buAutoNum type="arabicPeriod"/>
            </a:pPr>
            <a:r>
              <a:rPr lang="en-US" sz="2400" b="1" dirty="0" smtClean="0">
                <a:solidFill>
                  <a:srgbClr val="0000FF"/>
                </a:solidFill>
              </a:rPr>
              <a:t>Does your electrical plan include all the electricity you want in your model? If not, what did you leave out? Why?</a:t>
            </a:r>
          </a:p>
          <a:p>
            <a:pPr marL="457200" indent="-457200">
              <a:buFont typeface="+mj-lt"/>
              <a:buAutoNum type="arabicPeriod"/>
            </a:pPr>
            <a:r>
              <a:rPr lang="en-US" sz="2400" b="1" dirty="0" smtClean="0">
                <a:solidFill>
                  <a:srgbClr val="0000FF"/>
                </a:solidFill>
              </a:rPr>
              <a:t>What symbols did you use in your key to explain the parts of your electrical plan?</a:t>
            </a:r>
          </a:p>
          <a:p>
            <a:pPr marL="457200" indent="-457200">
              <a:buFont typeface="+mj-lt"/>
              <a:buAutoNum type="arabicPeriod"/>
            </a:pPr>
            <a:r>
              <a:rPr lang="en-US" sz="2400" b="1" dirty="0" smtClean="0">
                <a:solidFill>
                  <a:srgbClr val="0000FF"/>
                </a:solidFill>
              </a:rPr>
              <a:t>Is everything on your plan clear and well labeled? Could someone else read and interpret your plan? What makes the plan especially clear?</a:t>
            </a:r>
          </a:p>
          <a:p>
            <a:pPr marL="457200" indent="-457200">
              <a:buFont typeface="+mj-lt"/>
              <a:buAutoNum type="arabicPeriod"/>
            </a:pPr>
            <a:r>
              <a:rPr lang="en-US" sz="2400" b="1" dirty="0" smtClean="0">
                <a:solidFill>
                  <a:srgbClr val="0000FF"/>
                </a:solidFill>
              </a:rPr>
              <a:t>How could you determine the length of wire needed to reach each part of the room?</a:t>
            </a:r>
          </a:p>
          <a:p>
            <a:pPr marL="457200" indent="-457200">
              <a:buFont typeface="+mj-lt"/>
              <a:buAutoNum type="arabicPeriod"/>
            </a:pPr>
            <a:r>
              <a:rPr lang="en-US" sz="2400" b="1" dirty="0" smtClean="0">
                <a:solidFill>
                  <a:srgbClr val="0000FF"/>
                </a:solidFill>
              </a:rPr>
              <a:t>How does the strength of the batteries affect your design? How many bulbs can you light from the different kinds of batteries you have used so far?</a:t>
            </a:r>
          </a:p>
          <a:p>
            <a:pPr marL="457200" indent="-457200">
              <a:buFont typeface="+mj-lt"/>
              <a:buAutoNum type="arabicPeriod"/>
            </a:pPr>
            <a:r>
              <a:rPr lang="en-US" sz="2400" b="1" dirty="0" smtClean="0">
                <a:solidFill>
                  <a:srgbClr val="0000FF"/>
                </a:solidFill>
              </a:rPr>
              <a:t>How can you make the electrical plan as efficient as possible while minimizing the costs?</a:t>
            </a:r>
            <a:endParaRPr lang="en-US" sz="2400" b="1" dirty="0">
              <a:solidFill>
                <a:srgbClr val="0000FF"/>
              </a:solidFill>
            </a:endParaRPr>
          </a:p>
        </p:txBody>
      </p:sp>
    </p:spTree>
    <p:extLst>
      <p:ext uri="{BB962C8B-B14F-4D97-AF65-F5344CB8AC3E}">
        <p14:creationId xmlns:p14="http://schemas.microsoft.com/office/powerpoint/2010/main" val="2055450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8001000" cy="5632311"/>
          </a:xfrm>
          <a:prstGeom prst="rect">
            <a:avLst/>
          </a:prstGeom>
        </p:spPr>
        <p:txBody>
          <a:bodyPr wrap="square">
            <a:spAutoFit/>
          </a:bodyPr>
          <a:lstStyle/>
          <a:p>
            <a:pPr algn="ctr"/>
            <a:r>
              <a:rPr lang="en-US" sz="2400" b="1" u="sng" dirty="0" smtClean="0">
                <a:solidFill>
                  <a:srgbClr val="0000FF"/>
                </a:solidFill>
              </a:rPr>
              <a:t>Problem Log on Your Completed Floor Plan</a:t>
            </a:r>
          </a:p>
          <a:p>
            <a:pPr marL="457200" indent="-457200">
              <a:buFont typeface="+mj-lt"/>
              <a:buAutoNum type="arabicPeriod"/>
            </a:pPr>
            <a:r>
              <a:rPr lang="en-US" sz="2400" b="1" dirty="0" smtClean="0">
                <a:solidFill>
                  <a:srgbClr val="0000FF"/>
                </a:solidFill>
              </a:rPr>
              <a:t>Look </a:t>
            </a:r>
            <a:r>
              <a:rPr lang="en-US" sz="2400" b="1" dirty="0">
                <a:solidFill>
                  <a:srgbClr val="0000FF"/>
                </a:solidFill>
              </a:rPr>
              <a:t>at the different areas of </a:t>
            </a:r>
            <a:r>
              <a:rPr lang="en-US" sz="2400" b="1" dirty="0" smtClean="0">
                <a:solidFill>
                  <a:srgbClr val="0000FF"/>
                </a:solidFill>
              </a:rPr>
              <a:t>your floor plan. </a:t>
            </a:r>
            <a:r>
              <a:rPr lang="en-US" sz="2400" b="1" dirty="0">
                <a:solidFill>
                  <a:srgbClr val="0000FF"/>
                </a:solidFill>
              </a:rPr>
              <a:t>What challenges would you anticipate  based on the physical </a:t>
            </a:r>
            <a:r>
              <a:rPr lang="en-US" sz="2400" b="1" dirty="0" smtClean="0">
                <a:solidFill>
                  <a:srgbClr val="0000FF"/>
                </a:solidFill>
              </a:rPr>
              <a:t>location?</a:t>
            </a:r>
          </a:p>
          <a:p>
            <a:pPr marL="457200" indent="-457200">
              <a:buFont typeface="+mj-lt"/>
              <a:buAutoNum type="arabicPeriod"/>
            </a:pPr>
            <a:r>
              <a:rPr lang="en-US" sz="2400" b="1" dirty="0" smtClean="0">
                <a:solidFill>
                  <a:srgbClr val="0000FF"/>
                </a:solidFill>
              </a:rPr>
              <a:t>What special accommodations might you have to make for special conditions?</a:t>
            </a:r>
          </a:p>
          <a:p>
            <a:pPr marL="457200" indent="-457200">
              <a:buFont typeface="+mj-lt"/>
              <a:buAutoNum type="arabicPeriod"/>
            </a:pPr>
            <a:r>
              <a:rPr lang="en-US" sz="2400" b="1" dirty="0" smtClean="0">
                <a:solidFill>
                  <a:srgbClr val="0000FF"/>
                </a:solidFill>
              </a:rPr>
              <a:t>How do high and low traffic areas differ in their demands for electricity?</a:t>
            </a:r>
          </a:p>
          <a:p>
            <a:pPr marL="457200" indent="-457200">
              <a:buFont typeface="+mj-lt"/>
              <a:buAutoNum type="arabicPeriod"/>
            </a:pPr>
            <a:r>
              <a:rPr lang="en-US" sz="2400" b="1" dirty="0" smtClean="0">
                <a:solidFill>
                  <a:srgbClr val="0000FF"/>
                </a:solidFill>
              </a:rPr>
              <a:t>How could you determine the length of wire needed to reach each part of the room?</a:t>
            </a:r>
          </a:p>
          <a:p>
            <a:pPr marL="457200" indent="-457200">
              <a:buFont typeface="+mj-lt"/>
              <a:buAutoNum type="arabicPeriod"/>
            </a:pPr>
            <a:r>
              <a:rPr lang="en-US" sz="2400" b="1" dirty="0" smtClean="0">
                <a:solidFill>
                  <a:srgbClr val="0000FF"/>
                </a:solidFill>
              </a:rPr>
              <a:t>How does the strength of the batteries affect your design? How many bulbs can you light from the different kinds of batteries you have used so far?</a:t>
            </a:r>
          </a:p>
          <a:p>
            <a:pPr marL="457200" indent="-457200">
              <a:buFont typeface="+mj-lt"/>
              <a:buAutoNum type="arabicPeriod"/>
            </a:pPr>
            <a:r>
              <a:rPr lang="en-US" sz="2400" b="1" dirty="0" smtClean="0">
                <a:solidFill>
                  <a:srgbClr val="0000FF"/>
                </a:solidFill>
              </a:rPr>
              <a:t>How can you make the electrical plan as efficient as possible while minimizing the costs?</a:t>
            </a:r>
            <a:endParaRPr lang="en-US" sz="2400" b="1" dirty="0">
              <a:solidFill>
                <a:srgbClr val="0000FF"/>
              </a:solidFill>
            </a:endParaRPr>
          </a:p>
        </p:txBody>
      </p:sp>
    </p:spTree>
    <p:extLst>
      <p:ext uri="{BB962C8B-B14F-4D97-AF65-F5344CB8AC3E}">
        <p14:creationId xmlns:p14="http://schemas.microsoft.com/office/powerpoint/2010/main" val="565303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48733"/>
            <a:ext cx="8763000" cy="7478970"/>
          </a:xfrm>
          <a:prstGeom prst="rect">
            <a:avLst/>
          </a:prstGeom>
          <a:noFill/>
        </p:spPr>
        <p:txBody>
          <a:bodyPr wrap="square" rtlCol="0">
            <a:spAutoFit/>
          </a:bodyPr>
          <a:lstStyle/>
          <a:p>
            <a:pPr algn="ctr"/>
            <a:r>
              <a:rPr lang="en-US" sz="2400" b="1" dirty="0" smtClean="0">
                <a:solidFill>
                  <a:srgbClr val="0000FF"/>
                </a:solidFill>
              </a:rPr>
              <a:t>MATERIALS PLANNING SHEET</a:t>
            </a:r>
          </a:p>
          <a:p>
            <a:pPr marL="457200" indent="-457200">
              <a:buFont typeface="+mj-lt"/>
              <a:buAutoNum type="arabicPeriod"/>
            </a:pPr>
            <a:r>
              <a:rPr lang="en-US" sz="2400" b="1" dirty="0" smtClean="0">
                <a:solidFill>
                  <a:srgbClr val="0000FF"/>
                </a:solidFill>
              </a:rPr>
              <a:t>For what purposes are you actually using electricity in your model?</a:t>
            </a:r>
          </a:p>
          <a:p>
            <a:pPr marL="457200" indent="-457200">
              <a:buFont typeface="+mj-lt"/>
              <a:buAutoNum type="arabicPeriod"/>
            </a:pPr>
            <a:r>
              <a:rPr lang="en-US" sz="2400" b="1" dirty="0" smtClean="0">
                <a:solidFill>
                  <a:srgbClr val="0000FF"/>
                </a:solidFill>
              </a:rPr>
              <a:t>In order to meet those needs what quantities of the following materials will you need?</a:t>
            </a:r>
          </a:p>
          <a:p>
            <a:pPr marL="914400" lvl="1" indent="-457200">
              <a:buFont typeface="Arial" pitchFamily="34" charset="0"/>
              <a:buChar char="•"/>
            </a:pPr>
            <a:r>
              <a:rPr lang="en-US" sz="2400" b="1" dirty="0" smtClean="0">
                <a:solidFill>
                  <a:srgbClr val="0000FF"/>
                </a:solidFill>
              </a:rPr>
              <a:t>Wires</a:t>
            </a:r>
          </a:p>
          <a:p>
            <a:pPr marL="914400" lvl="1" indent="-457200">
              <a:buFont typeface="Arial" pitchFamily="34" charset="0"/>
              <a:buChar char="•"/>
            </a:pPr>
            <a:r>
              <a:rPr lang="en-US" sz="2400" b="1" dirty="0" smtClean="0">
                <a:solidFill>
                  <a:srgbClr val="0000FF"/>
                </a:solidFill>
              </a:rPr>
              <a:t>Bulbs</a:t>
            </a:r>
          </a:p>
          <a:p>
            <a:pPr marL="914400" lvl="1" indent="-457200">
              <a:buFont typeface="Arial" pitchFamily="34" charset="0"/>
              <a:buChar char="•"/>
            </a:pPr>
            <a:r>
              <a:rPr lang="en-US" sz="2400" b="1" dirty="0" smtClean="0">
                <a:solidFill>
                  <a:srgbClr val="0000FF"/>
                </a:solidFill>
              </a:rPr>
              <a:t>Bulb holders</a:t>
            </a:r>
          </a:p>
          <a:p>
            <a:pPr marL="914400" lvl="1" indent="-457200">
              <a:buFont typeface="Arial" pitchFamily="34" charset="0"/>
              <a:buChar char="•"/>
            </a:pPr>
            <a:r>
              <a:rPr lang="en-US" sz="2400" b="1" dirty="0" smtClean="0">
                <a:solidFill>
                  <a:srgbClr val="0000FF"/>
                </a:solidFill>
              </a:rPr>
              <a:t>Generator</a:t>
            </a:r>
          </a:p>
          <a:p>
            <a:pPr marL="914400" lvl="1" indent="-457200">
              <a:buFont typeface="Arial" pitchFamily="34" charset="0"/>
              <a:buChar char="•"/>
            </a:pPr>
            <a:r>
              <a:rPr lang="en-US" sz="2400" b="1" dirty="0" smtClean="0">
                <a:solidFill>
                  <a:srgbClr val="0000FF"/>
                </a:solidFill>
              </a:rPr>
              <a:t>Power source</a:t>
            </a:r>
          </a:p>
          <a:p>
            <a:pPr marL="914400" lvl="1" indent="-457200">
              <a:buFont typeface="Arial" pitchFamily="34" charset="0"/>
              <a:buChar char="•"/>
            </a:pPr>
            <a:r>
              <a:rPr lang="en-US" sz="2400" b="1" dirty="0" smtClean="0">
                <a:solidFill>
                  <a:srgbClr val="0000FF"/>
                </a:solidFill>
              </a:rPr>
              <a:t>Clips</a:t>
            </a:r>
          </a:p>
          <a:p>
            <a:pPr marL="914400" lvl="1" indent="-457200">
              <a:buFont typeface="Arial" pitchFamily="34" charset="0"/>
              <a:buChar char="•"/>
            </a:pPr>
            <a:r>
              <a:rPr lang="en-US" sz="2400" b="1" dirty="0" smtClean="0">
                <a:solidFill>
                  <a:srgbClr val="0000FF"/>
                </a:solidFill>
              </a:rPr>
              <a:t>Switches</a:t>
            </a:r>
          </a:p>
          <a:p>
            <a:pPr marL="914400" lvl="1" indent="-457200">
              <a:buFont typeface="Arial" pitchFamily="34" charset="0"/>
              <a:buChar char="•"/>
            </a:pPr>
            <a:r>
              <a:rPr lang="en-US" sz="2400" b="1" dirty="0" smtClean="0">
                <a:solidFill>
                  <a:srgbClr val="0000FF"/>
                </a:solidFill>
              </a:rPr>
              <a:t>What else?</a:t>
            </a:r>
          </a:p>
          <a:p>
            <a:pPr marL="457200" indent="-457200">
              <a:buFont typeface="+mj-lt"/>
              <a:buAutoNum type="arabicPeriod"/>
            </a:pPr>
            <a:r>
              <a:rPr lang="en-US" sz="2400" b="1" dirty="0" smtClean="0">
                <a:solidFill>
                  <a:srgbClr val="0000FF"/>
                </a:solidFill>
              </a:rPr>
              <a:t>How did you decide the quantities of these materials you will  need?</a:t>
            </a:r>
          </a:p>
          <a:p>
            <a:pPr marL="457200" indent="-457200">
              <a:buFont typeface="+mj-lt"/>
              <a:buAutoNum type="arabicPeriod"/>
            </a:pPr>
            <a:r>
              <a:rPr lang="en-US" sz="2400" b="1" dirty="0" smtClean="0">
                <a:solidFill>
                  <a:srgbClr val="0000FF"/>
                </a:solidFill>
              </a:rPr>
              <a:t>Build </a:t>
            </a:r>
            <a:r>
              <a:rPr lang="en-US" sz="2400" b="1" smtClean="0">
                <a:solidFill>
                  <a:srgbClr val="0000FF"/>
                </a:solidFill>
              </a:rPr>
              <a:t>your model.</a:t>
            </a:r>
            <a:endParaRPr lang="en-US" sz="2400" b="1" dirty="0" smtClean="0">
              <a:solidFill>
                <a:srgbClr val="0000FF"/>
              </a:solidFill>
            </a:endParaRPr>
          </a:p>
          <a:p>
            <a:pPr marL="457200" indent="-457200">
              <a:buFont typeface="+mj-lt"/>
              <a:buAutoNum type="arabicPeriod"/>
            </a:pPr>
            <a:endParaRPr lang="en-US" sz="2400" b="1" dirty="0">
              <a:solidFill>
                <a:srgbClr val="0000FF"/>
              </a:solidFill>
            </a:endParaRPr>
          </a:p>
          <a:p>
            <a:pPr marL="914400" lvl="1" indent="-457200">
              <a:buFont typeface="Arial" pitchFamily="34" charset="0"/>
              <a:buChar char="•"/>
            </a:pPr>
            <a:endParaRPr lang="en-US" sz="2400" b="1" dirty="0" smtClean="0">
              <a:solidFill>
                <a:srgbClr val="0000FF"/>
              </a:solidFill>
            </a:endParaRPr>
          </a:p>
          <a:p>
            <a:pPr marL="457200" indent="-457200">
              <a:buFont typeface="+mj-lt"/>
              <a:buAutoNum type="arabicPeriod"/>
            </a:pPr>
            <a:endParaRPr lang="en-US" sz="2400" b="1" dirty="0" smtClean="0">
              <a:solidFill>
                <a:srgbClr val="0000FF"/>
              </a:solidFill>
            </a:endParaRPr>
          </a:p>
          <a:p>
            <a:pPr marL="457200" indent="-457200">
              <a:buFont typeface="+mj-lt"/>
              <a:buAutoNum type="arabicPeriod"/>
            </a:pPr>
            <a:endParaRPr lang="en-US" sz="2400" b="1" dirty="0">
              <a:solidFill>
                <a:srgbClr val="0000FF"/>
              </a:solidFill>
            </a:endParaRPr>
          </a:p>
        </p:txBody>
      </p:sp>
    </p:spTree>
    <p:extLst>
      <p:ext uri="{BB962C8B-B14F-4D97-AF65-F5344CB8AC3E}">
        <p14:creationId xmlns:p14="http://schemas.microsoft.com/office/powerpoint/2010/main" val="199743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1000"/>
            <a:ext cx="6085692" cy="551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448733"/>
            <a:ext cx="2819400" cy="3416320"/>
          </a:xfrm>
          <a:prstGeom prst="rect">
            <a:avLst/>
          </a:prstGeom>
          <a:noFill/>
        </p:spPr>
        <p:txBody>
          <a:bodyPr wrap="square" rtlCol="0">
            <a:spAutoFit/>
          </a:bodyPr>
          <a:lstStyle/>
          <a:p>
            <a:pPr marL="457200" indent="-457200">
              <a:buFont typeface="+mj-lt"/>
              <a:buAutoNum type="arabicPeriod"/>
            </a:pPr>
            <a:r>
              <a:rPr lang="en-US" sz="2400" b="1" dirty="0" smtClean="0">
                <a:solidFill>
                  <a:srgbClr val="0000FF"/>
                </a:solidFill>
              </a:rPr>
              <a:t>Which of these were complete circuits?</a:t>
            </a:r>
          </a:p>
          <a:p>
            <a:pPr marL="457200" indent="-457200">
              <a:buFont typeface="+mj-lt"/>
              <a:buAutoNum type="arabicPeriod"/>
            </a:pPr>
            <a:r>
              <a:rPr lang="en-US" sz="2400" b="1" dirty="0" smtClean="0">
                <a:solidFill>
                  <a:srgbClr val="0000FF"/>
                </a:solidFill>
              </a:rPr>
              <a:t>How does this activity prepare you to design a public building with power requirements?</a:t>
            </a:r>
            <a:endParaRPr lang="en-US" sz="2400" b="1" dirty="0">
              <a:solidFill>
                <a:srgbClr val="0000FF"/>
              </a:solidFill>
            </a:endParaRPr>
          </a:p>
        </p:txBody>
      </p:sp>
    </p:spTree>
    <p:extLst>
      <p:ext uri="{BB962C8B-B14F-4D97-AF65-F5344CB8AC3E}">
        <p14:creationId xmlns:p14="http://schemas.microsoft.com/office/powerpoint/2010/main" val="2344630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78" t="363" r="14237" b="-363"/>
          <a:stretch/>
        </p:blipFill>
        <p:spPr bwMode="auto">
          <a:xfrm>
            <a:off x="3200400" y="228600"/>
            <a:ext cx="5596467"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http://images.all-free-download.com/images/graphiclarge/marble_ball_183817.jpg"/>
          <p:cNvPicPr>
            <a:picLocks noChangeAspect="1" noChangeArrowheads="1"/>
          </p:cNvPicPr>
          <p:nvPr/>
        </p:nvPicPr>
        <p:blipFill rotWithShape="1">
          <a:blip r:embed="rId3">
            <a:extLst>
              <a:ext uri="{28A0092B-C50C-407E-A947-70E740481C1C}">
                <a14:useLocalDpi xmlns:a14="http://schemas.microsoft.com/office/drawing/2010/main" val="0"/>
              </a:ext>
            </a:extLst>
          </a:blip>
          <a:srcRect l="19045" t="14815" r="40379" b="22774"/>
          <a:stretch/>
        </p:blipFill>
        <p:spPr bwMode="auto">
          <a:xfrm>
            <a:off x="6705600" y="106925"/>
            <a:ext cx="838200" cy="8554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48733"/>
            <a:ext cx="2971800" cy="5262979"/>
          </a:xfrm>
          <a:prstGeom prst="rect">
            <a:avLst/>
          </a:prstGeom>
          <a:noFill/>
        </p:spPr>
        <p:txBody>
          <a:bodyPr wrap="square" rtlCol="0">
            <a:spAutoFit/>
          </a:bodyPr>
          <a:lstStyle/>
          <a:p>
            <a:pPr marL="457200" indent="-457200">
              <a:buFont typeface="+mj-lt"/>
              <a:buAutoNum type="arabicPeriod"/>
            </a:pPr>
            <a:r>
              <a:rPr lang="en-US" sz="2400" b="1" dirty="0" smtClean="0">
                <a:solidFill>
                  <a:srgbClr val="0000FF"/>
                </a:solidFill>
              </a:rPr>
              <a:t>Which items made the bulb light? Why did the bulb light with certain items but not with others?</a:t>
            </a:r>
          </a:p>
          <a:p>
            <a:pPr marL="457200" indent="-457200">
              <a:buFont typeface="+mj-lt"/>
              <a:buAutoNum type="arabicPeriod"/>
            </a:pPr>
            <a:r>
              <a:rPr lang="en-US" sz="2400" b="1" dirty="0" smtClean="0">
                <a:solidFill>
                  <a:srgbClr val="0000FF"/>
                </a:solidFill>
              </a:rPr>
              <a:t>How does electricity travel?</a:t>
            </a:r>
          </a:p>
          <a:p>
            <a:pPr marL="457200" indent="-457200">
              <a:buFont typeface="+mj-lt"/>
              <a:buAutoNum type="arabicPeriod"/>
            </a:pPr>
            <a:r>
              <a:rPr lang="en-US" sz="2400" b="1" dirty="0" smtClean="0">
                <a:solidFill>
                  <a:srgbClr val="0000FF"/>
                </a:solidFill>
              </a:rPr>
              <a:t>How does this activity prepare you to design a public building with power requirements?</a:t>
            </a:r>
            <a:endParaRPr lang="en-US" sz="2400" b="1" dirty="0">
              <a:solidFill>
                <a:srgbClr val="0000FF"/>
              </a:solidFill>
            </a:endParaRPr>
          </a:p>
        </p:txBody>
      </p:sp>
    </p:spTree>
    <p:extLst>
      <p:ext uri="{BB962C8B-B14F-4D97-AF65-F5344CB8AC3E}">
        <p14:creationId xmlns:p14="http://schemas.microsoft.com/office/powerpoint/2010/main" val="49426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10600" cy="6771084"/>
          </a:xfrm>
          <a:prstGeom prst="rect">
            <a:avLst/>
          </a:prstGeom>
          <a:noFill/>
        </p:spPr>
        <p:txBody>
          <a:bodyPr wrap="square" rtlCol="0">
            <a:spAutoFit/>
          </a:bodyPr>
          <a:lstStyle/>
          <a:p>
            <a:r>
              <a:rPr lang="en-US" sz="1600" b="1" u="sng" dirty="0"/>
              <a:t>Table of Contents and Heading:</a:t>
            </a:r>
            <a:r>
              <a:rPr lang="en-US" sz="1600" b="1" dirty="0"/>
              <a:t>		</a:t>
            </a:r>
            <a:r>
              <a:rPr lang="en-US" sz="1600" b="1" dirty="0" smtClean="0"/>
              <a:t>			</a:t>
            </a:r>
            <a:r>
              <a:rPr lang="en-US" sz="1600" b="1" u="sng" dirty="0" smtClean="0"/>
              <a:t>Date:</a:t>
            </a:r>
          </a:p>
          <a:p>
            <a:endParaRPr lang="en-US" sz="1600" b="1" u="sng" dirty="0"/>
          </a:p>
          <a:p>
            <a:r>
              <a:rPr lang="en-US" sz="1600" b="1" u="sng" dirty="0"/>
              <a:t>Question(s</a:t>
            </a:r>
            <a:r>
              <a:rPr lang="en-US" sz="1600" b="1" u="sng" dirty="0" smtClean="0"/>
              <a:t>):</a:t>
            </a:r>
          </a:p>
          <a:p>
            <a:r>
              <a:rPr lang="en-US" sz="1400" dirty="0" smtClean="0"/>
              <a:t>How does length of wire </a:t>
            </a:r>
            <a:r>
              <a:rPr lang="en-US" sz="1400" dirty="0"/>
              <a:t>in a circuit </a:t>
            </a:r>
            <a:r>
              <a:rPr lang="en-US" sz="1400" dirty="0" smtClean="0"/>
              <a:t>affect brightness of the bulb? How does number of batteries in a circuit affect brightness of the bulb? How does number of bulbs affect the brightness of the bulbs?</a:t>
            </a:r>
            <a:endParaRPr lang="en-US" sz="1400" dirty="0"/>
          </a:p>
          <a:p>
            <a:r>
              <a:rPr lang="en-US" sz="1600" b="1" u="sng" dirty="0"/>
              <a:t>Prediction</a:t>
            </a:r>
            <a:r>
              <a:rPr lang="en-US" sz="1600" b="1" u="sng" dirty="0" smtClean="0"/>
              <a:t>:</a:t>
            </a:r>
            <a:endParaRPr lang="en-US" sz="1400" dirty="0"/>
          </a:p>
          <a:p>
            <a:r>
              <a:rPr lang="en-US" sz="1400" dirty="0"/>
              <a:t>If _______________ then </a:t>
            </a:r>
            <a:r>
              <a:rPr lang="en-US" sz="1400" dirty="0" smtClean="0"/>
              <a:t>___________________ because ______________________________.</a:t>
            </a:r>
            <a:endParaRPr lang="en-US" sz="1400" dirty="0"/>
          </a:p>
          <a:p>
            <a:endParaRPr lang="en-US" sz="1400" dirty="0"/>
          </a:p>
          <a:p>
            <a:r>
              <a:rPr lang="en-US" sz="1600" b="1" u="sng" dirty="0"/>
              <a:t>Materials:   </a:t>
            </a:r>
          </a:p>
          <a:p>
            <a:endParaRPr lang="en-US" sz="1600" dirty="0" smtClean="0"/>
          </a:p>
          <a:p>
            <a:endParaRPr lang="en-US" sz="1600" dirty="0"/>
          </a:p>
          <a:p>
            <a:r>
              <a:rPr lang="en-US" sz="1600" b="1" u="sng" dirty="0"/>
              <a:t>Data/Observations</a:t>
            </a:r>
            <a:r>
              <a:rPr lang="en-US" sz="1600" b="1" u="sng" dirty="0" smtClean="0"/>
              <a:t>:</a:t>
            </a:r>
          </a:p>
          <a:p>
            <a:endParaRPr lang="en-US" sz="1600" dirty="0"/>
          </a:p>
          <a:p>
            <a:endParaRPr lang="en-US" sz="1600" dirty="0"/>
          </a:p>
          <a:p>
            <a:r>
              <a:rPr lang="en-US" sz="1600" b="1" u="sng" dirty="0"/>
              <a:t>Claims and Evidence</a:t>
            </a:r>
            <a:r>
              <a:rPr lang="en-US" sz="1600" b="1" u="sng" dirty="0" smtClean="0"/>
              <a:t>:</a:t>
            </a:r>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a:p>
          <a:p>
            <a:r>
              <a:rPr lang="en-US" sz="1600" b="1" u="sng" dirty="0" smtClean="0"/>
              <a:t>Conclusion</a:t>
            </a:r>
            <a:r>
              <a:rPr lang="en-US" sz="1600" b="1" u="sng" dirty="0"/>
              <a:t>:</a:t>
            </a:r>
          </a:p>
          <a:p>
            <a:r>
              <a:rPr lang="en-US" sz="1400" dirty="0"/>
              <a:t>Turn the question or prediction/hypothesis into a statement to be used as a topic sentence.  Support your topic sentence with 3/5 supporting statements to create a paragraph.  </a:t>
            </a:r>
          </a:p>
          <a:p>
            <a:endParaRPr lang="en-US" sz="1400" dirty="0" smtClean="0"/>
          </a:p>
          <a:p>
            <a:r>
              <a:rPr lang="en-US" sz="1600" b="1" u="sng" dirty="0" smtClean="0"/>
              <a:t>WOW/Wonderings</a:t>
            </a:r>
            <a:r>
              <a:rPr lang="en-US" sz="1600" b="1" u="sng" dirty="0"/>
              <a:t>:</a:t>
            </a:r>
          </a:p>
          <a:p>
            <a:r>
              <a:rPr lang="en-US" sz="1400" dirty="0"/>
              <a:t>What do you WONDER now?</a:t>
            </a:r>
          </a:p>
          <a:p>
            <a:endParaRPr lang="en-US" sz="16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888" b="12825"/>
          <a:stretch/>
        </p:blipFill>
        <p:spPr bwMode="auto">
          <a:xfrm>
            <a:off x="262467" y="3810000"/>
            <a:ext cx="6781800" cy="137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567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48733"/>
            <a:ext cx="8382000" cy="4893647"/>
          </a:xfrm>
          <a:prstGeom prst="rect">
            <a:avLst/>
          </a:prstGeom>
          <a:noFill/>
        </p:spPr>
        <p:txBody>
          <a:bodyPr wrap="square" rtlCol="0">
            <a:spAutoFit/>
          </a:bodyPr>
          <a:lstStyle/>
          <a:p>
            <a:pPr marL="457200" indent="-457200">
              <a:buFont typeface="+mj-lt"/>
              <a:buAutoNum type="arabicPeriod"/>
            </a:pPr>
            <a:r>
              <a:rPr lang="en-US" sz="2400" b="1" dirty="0" smtClean="0">
                <a:solidFill>
                  <a:srgbClr val="0000FF"/>
                </a:solidFill>
              </a:rPr>
              <a:t>What did you learn from your experiment that will be useful in wiring your model? Explain why that information will be useful.</a:t>
            </a:r>
          </a:p>
          <a:p>
            <a:pPr marL="457200" indent="-457200">
              <a:buFont typeface="+mj-lt"/>
              <a:buAutoNum type="arabicPeriod"/>
            </a:pPr>
            <a:r>
              <a:rPr lang="en-US" sz="2400" b="1" dirty="0" smtClean="0">
                <a:solidFill>
                  <a:srgbClr val="0000FF"/>
                </a:solidFill>
              </a:rPr>
              <a:t>Draw a picture of your experimental setup. </a:t>
            </a:r>
          </a:p>
          <a:p>
            <a:pPr marL="914400" lvl="1" indent="-457200">
              <a:buFont typeface="Arial" pitchFamily="34" charset="0"/>
              <a:buChar char="•"/>
            </a:pPr>
            <a:r>
              <a:rPr lang="en-US" sz="2400" b="1" dirty="0" smtClean="0">
                <a:solidFill>
                  <a:srgbClr val="0000FF"/>
                </a:solidFill>
              </a:rPr>
              <a:t>Label its boundaries and its elements. </a:t>
            </a:r>
          </a:p>
          <a:p>
            <a:pPr marL="914400" lvl="1" indent="-457200">
              <a:buFont typeface="Arial" pitchFamily="34" charset="0"/>
              <a:buChar char="•"/>
            </a:pPr>
            <a:r>
              <a:rPr lang="en-US" sz="2400" b="1" dirty="0" smtClean="0">
                <a:solidFill>
                  <a:srgbClr val="0000FF"/>
                </a:solidFill>
              </a:rPr>
              <a:t>List the input and the output that came out of your experimental system. </a:t>
            </a:r>
            <a:endParaRPr lang="en-US" sz="2400" b="1" dirty="0">
              <a:solidFill>
                <a:srgbClr val="0000FF"/>
              </a:solidFill>
            </a:endParaRPr>
          </a:p>
          <a:p>
            <a:pPr marL="457200" indent="-457200">
              <a:buFont typeface="+mj-lt"/>
              <a:buAutoNum type="arabicPeriod"/>
            </a:pPr>
            <a:r>
              <a:rPr lang="en-US" sz="2400" b="1" dirty="0" smtClean="0">
                <a:solidFill>
                  <a:srgbClr val="0000FF"/>
                </a:solidFill>
              </a:rPr>
              <a:t>What interactions inside the system allow it to produce output? </a:t>
            </a:r>
          </a:p>
          <a:p>
            <a:pPr marL="457200" indent="-457200">
              <a:buFont typeface="+mj-lt"/>
              <a:buAutoNum type="arabicPeriod"/>
            </a:pPr>
            <a:r>
              <a:rPr lang="en-US" sz="2400" b="1" dirty="0" smtClean="0">
                <a:solidFill>
                  <a:srgbClr val="0000FF"/>
                </a:solidFill>
              </a:rPr>
              <a:t>Were there interactions between the original system elements or interactions with input that you added?</a:t>
            </a:r>
          </a:p>
          <a:p>
            <a:pPr marL="457200" indent="-457200">
              <a:buFont typeface="+mj-lt"/>
              <a:buAutoNum type="arabicPeriod"/>
            </a:pPr>
            <a:endParaRPr lang="en-US" sz="2400" b="1" dirty="0" smtClean="0">
              <a:solidFill>
                <a:srgbClr val="0000FF"/>
              </a:solidFill>
            </a:endParaRPr>
          </a:p>
          <a:p>
            <a:pPr marL="457200" indent="-457200">
              <a:buFont typeface="+mj-lt"/>
              <a:buAutoNum type="arabicPeriod"/>
            </a:pPr>
            <a:endParaRPr lang="en-US" sz="2400" b="1" dirty="0">
              <a:solidFill>
                <a:srgbClr val="0000FF"/>
              </a:solidFill>
            </a:endParaRPr>
          </a:p>
        </p:txBody>
      </p:sp>
    </p:spTree>
    <p:extLst>
      <p:ext uri="{BB962C8B-B14F-4D97-AF65-F5344CB8AC3E}">
        <p14:creationId xmlns:p14="http://schemas.microsoft.com/office/powerpoint/2010/main" val="4186577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848600" cy="1569660"/>
          </a:xfrm>
          <a:prstGeom prst="rect">
            <a:avLst/>
          </a:prstGeom>
        </p:spPr>
        <p:txBody>
          <a:bodyPr wrap="square">
            <a:spAutoFit/>
          </a:bodyPr>
          <a:lstStyle/>
          <a:p>
            <a:r>
              <a:rPr lang="en-US" sz="3200" b="1" dirty="0">
                <a:solidFill>
                  <a:srgbClr val="0000FF"/>
                </a:solidFill>
              </a:rPr>
              <a:t>CURRENT- number of electric charges that pass through a particular place in the circuit in a given amount of time. </a:t>
            </a:r>
          </a:p>
        </p:txBody>
      </p:sp>
      <p:pic>
        <p:nvPicPr>
          <p:cNvPr id="3" name="Picture 4" descr="one_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38400"/>
            <a:ext cx="4038600" cy="132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34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143000"/>
            <a:ext cx="8305800" cy="2308324"/>
          </a:xfrm>
          <a:prstGeom prst="rect">
            <a:avLst/>
          </a:prstGeom>
          <a:noFill/>
        </p:spPr>
        <p:txBody>
          <a:bodyPr wrap="square" rtlCol="0">
            <a:spAutoFit/>
          </a:bodyPr>
          <a:lstStyle/>
          <a:p>
            <a:r>
              <a:rPr lang="en-US" sz="5400" b="1" dirty="0" smtClean="0">
                <a:solidFill>
                  <a:srgbClr val="0000FF"/>
                </a:solidFill>
              </a:rPr>
              <a:t>Complete AC/DC activity on page 109.</a:t>
            </a:r>
          </a:p>
          <a:p>
            <a:endParaRPr lang="en-US" dirty="0"/>
          </a:p>
          <a:p>
            <a:endParaRPr lang="en-US" dirty="0"/>
          </a:p>
        </p:txBody>
      </p:sp>
    </p:spTree>
    <p:extLst>
      <p:ext uri="{BB962C8B-B14F-4D97-AF65-F5344CB8AC3E}">
        <p14:creationId xmlns:p14="http://schemas.microsoft.com/office/powerpoint/2010/main" val="419943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3785652"/>
          </a:xfrm>
          <a:prstGeom prst="rect">
            <a:avLst/>
          </a:prstGeom>
          <a:noFill/>
        </p:spPr>
        <p:txBody>
          <a:bodyPr wrap="square" rtlCol="0">
            <a:spAutoFit/>
          </a:bodyPr>
          <a:lstStyle/>
          <a:p>
            <a:pPr algn="ctr"/>
            <a:r>
              <a:rPr lang="en-US" sz="2000" b="1" dirty="0" smtClean="0">
                <a:solidFill>
                  <a:srgbClr val="0000FF"/>
                </a:solidFill>
              </a:rPr>
              <a:t>AC/DC Know-How</a:t>
            </a:r>
          </a:p>
          <a:p>
            <a:pPr marL="342900" indent="-342900">
              <a:buFont typeface="Arial" pitchFamily="34" charset="0"/>
              <a:buChar char="•"/>
            </a:pPr>
            <a:r>
              <a:rPr lang="en-US" sz="2000" b="1" dirty="0" smtClean="0">
                <a:solidFill>
                  <a:srgbClr val="0000FF"/>
                </a:solidFill>
              </a:rPr>
              <a:t>Electrons moving through a wire can move continuously in the same direction, or they can repeatedly reverse direction. </a:t>
            </a:r>
          </a:p>
          <a:p>
            <a:pPr marL="342900" indent="-342900">
              <a:buFont typeface="Arial" pitchFamily="34" charset="0"/>
              <a:buChar char="•"/>
            </a:pPr>
            <a:r>
              <a:rPr lang="en-US" sz="2000" b="1" dirty="0" smtClean="0">
                <a:solidFill>
                  <a:srgbClr val="0000FF"/>
                </a:solidFill>
              </a:rPr>
              <a:t>When electrons always flow in the same direction, the current is called direct current, or DC. Electricity from batteries is direct current. </a:t>
            </a:r>
          </a:p>
          <a:p>
            <a:pPr marL="342900" indent="-342900">
              <a:buFont typeface="Arial" pitchFamily="34" charset="0"/>
              <a:buChar char="•"/>
            </a:pPr>
            <a:r>
              <a:rPr lang="en-US" sz="2000" b="1" dirty="0" smtClean="0">
                <a:solidFill>
                  <a:srgbClr val="0000FF"/>
                </a:solidFill>
              </a:rPr>
              <a:t>When electrons move back and forth, reversing their direction regularly the current is called alternating current, or AC. The electricity in your home is alternating current. In fact, the current in your home changes directions 60 times every second. </a:t>
            </a:r>
          </a:p>
          <a:p>
            <a:pPr marL="342900" indent="-342900">
              <a:buFont typeface="Arial" pitchFamily="34" charset="0"/>
              <a:buChar char="•"/>
            </a:pPr>
            <a:r>
              <a:rPr lang="en-US" sz="2000" b="1" dirty="0" smtClean="0">
                <a:solidFill>
                  <a:srgbClr val="0000FF"/>
                </a:solidFill>
              </a:rPr>
              <a:t>Although direct current serves many purposes, alternating current is better for transporting the huge amounts of electricity required to meet the needs of a building or city.</a:t>
            </a:r>
          </a:p>
        </p:txBody>
      </p:sp>
      <p:pic>
        <p:nvPicPr>
          <p:cNvPr id="5" name="Picture 4" descr="http://www.cdn.sciencebuddies.org/Files/6651/9/alternating-current600_1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410200"/>
            <a:ext cx="5638800"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dn.sciencebuddies.org/Files/6636/8/direct-currents600_1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33899"/>
            <a:ext cx="5715000" cy="87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02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543800" cy="369332"/>
          </a:xfrm>
          <a:prstGeom prst="rect">
            <a:avLst/>
          </a:prstGeom>
          <a:noFill/>
        </p:spPr>
        <p:txBody>
          <a:bodyPr wrap="square" rtlCol="0">
            <a:spAutoFit/>
          </a:bodyPr>
          <a:lstStyle/>
          <a:p>
            <a:r>
              <a:rPr lang="en-US" b="1" dirty="0" smtClean="0">
                <a:solidFill>
                  <a:srgbClr val="0000FF"/>
                </a:solidFill>
              </a:rPr>
              <a:t>Complete SCALE ACTIVITY with matchbox car and black construction paper.</a:t>
            </a:r>
            <a:endParaRPr lang="en-US" b="1" dirty="0">
              <a:solidFill>
                <a:srgbClr val="0000FF"/>
              </a:solidFill>
            </a:endParaRPr>
          </a:p>
        </p:txBody>
      </p:sp>
    </p:spTree>
    <p:extLst>
      <p:ext uri="{BB962C8B-B14F-4D97-AF65-F5344CB8AC3E}">
        <p14:creationId xmlns:p14="http://schemas.microsoft.com/office/powerpoint/2010/main" val="1983772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TotalTime>
  <Words>748</Words>
  <Application>Microsoft Office PowerPoint</Application>
  <PresentationFormat>On-screen Show (4:3)</PresentationFormat>
  <Paragraphs>88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ualr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Kristy Kidd</cp:lastModifiedBy>
  <cp:revision>64</cp:revision>
  <dcterms:created xsi:type="dcterms:W3CDTF">2015-06-12T13:29:49Z</dcterms:created>
  <dcterms:modified xsi:type="dcterms:W3CDTF">2017-08-03T20:29:29Z</dcterms:modified>
</cp:coreProperties>
</file>