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FF33CC"/>
    <a:srgbClr val="FF9933"/>
    <a:srgbClr val="9933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8" y="22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204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569320-7D38-4348-9D6F-DCA2525129DA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71464-C295-4680-BFA1-9E0314599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234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71464-C295-4680-BFA1-9E03145996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42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smtClean="0"/>
              <a:t>None</a:t>
            </a:r>
            <a:r>
              <a:rPr lang="en-US" dirty="0" smtClean="0"/>
              <a:t> of that is food for plants. Plants make their OWN food. Plants do use water, and carbon dioxide to make that food.</a:t>
            </a:r>
          </a:p>
          <a:p>
            <a:endParaRPr lang="en-US" dirty="0"/>
          </a:p>
          <a:p>
            <a:r>
              <a:rPr lang="en-US" dirty="0" smtClean="0"/>
              <a:t>Official statement from </a:t>
            </a:r>
            <a:r>
              <a:rPr lang="en-US" i="1" dirty="0" smtClean="0"/>
              <a:t>Uncovering Student Ideas in Life Science</a:t>
            </a:r>
            <a:r>
              <a:rPr lang="en-US" dirty="0" smtClean="0"/>
              <a:t>, </a:t>
            </a:r>
            <a:r>
              <a:rPr lang="en-US" i="1" dirty="0" smtClean="0"/>
              <a:t>volume 1:</a:t>
            </a:r>
          </a:p>
          <a:p>
            <a:endParaRPr lang="en-US" i="1" dirty="0"/>
          </a:p>
          <a:p>
            <a:r>
              <a:rPr lang="en-US" dirty="0" smtClean="0"/>
              <a:t>“Plants take in carbon dioxide through their leaves and water through their roots and use energy from sunlight to break apart and reassemble these molecules into a carbohydrate in the form of a simple sugar.”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71464-C295-4680-BFA1-9E031459961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980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Roots- anchor the plant and take in water</a:t>
            </a:r>
          </a:p>
          <a:p>
            <a:r>
              <a:rPr lang="en-US" dirty="0" smtClean="0"/>
              <a:t>Stem- carry water to leaves and food to entire plant; provide support for the plant</a:t>
            </a:r>
          </a:p>
          <a:p>
            <a:r>
              <a:rPr lang="en-US" dirty="0" smtClean="0"/>
              <a:t>Leaves- use water, carbon dioxide and sunlight to make food for the plant</a:t>
            </a:r>
          </a:p>
          <a:p>
            <a:r>
              <a:rPr lang="en-US" dirty="0"/>
              <a:t>Flower- to make seeds; it is </a:t>
            </a:r>
            <a:r>
              <a:rPr lang="en-US" dirty="0" smtClean="0"/>
              <a:t>the reproductive </a:t>
            </a:r>
            <a:r>
              <a:rPr lang="en-US" dirty="0"/>
              <a:t>system of the </a:t>
            </a:r>
            <a:r>
              <a:rPr lang="en-US" dirty="0" smtClean="0"/>
              <a:t>plant</a:t>
            </a:r>
          </a:p>
          <a:p>
            <a:r>
              <a:rPr lang="en-US" dirty="0" smtClean="0"/>
              <a:t>Seeds- baby plant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71464-C295-4680-BFA1-9E031459961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386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132D2-ABE2-477A-B02A-D0D7419172A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3B32B-1054-4203-A632-61E3D884D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383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132D2-ABE2-477A-B02A-D0D7419172A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3B32B-1054-4203-A632-61E3D884D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950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132D2-ABE2-477A-B02A-D0D7419172A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3B32B-1054-4203-A632-61E3D884D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079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132D2-ABE2-477A-B02A-D0D7419172A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3B32B-1054-4203-A632-61E3D884D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05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132D2-ABE2-477A-B02A-D0D7419172A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3B32B-1054-4203-A632-61E3D884D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144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132D2-ABE2-477A-B02A-D0D7419172A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3B32B-1054-4203-A632-61E3D884D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445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132D2-ABE2-477A-B02A-D0D7419172A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3B32B-1054-4203-A632-61E3D884D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803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132D2-ABE2-477A-B02A-D0D7419172A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3B32B-1054-4203-A632-61E3D884D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92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132D2-ABE2-477A-B02A-D0D7419172A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3B32B-1054-4203-A632-61E3D884D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503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132D2-ABE2-477A-B02A-D0D7419172A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3B32B-1054-4203-A632-61E3D884D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76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132D2-ABE2-477A-B02A-D0D7419172A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3B32B-1054-4203-A632-61E3D884D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04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2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132D2-ABE2-477A-B02A-D0D7419172A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3B32B-1054-4203-A632-61E3D884D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883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0798" y="941293"/>
            <a:ext cx="7476565" cy="3785652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extrusionH="25400"/>
        </p:spPr>
        <p:txBody>
          <a:bodyPr wrap="square" rtlCol="0">
            <a:spAutoFit/>
            <a:sp3d contourW="19050">
              <a:bevelB w="38100" h="38100"/>
              <a:contourClr>
                <a:srgbClr val="EAEAEA"/>
              </a:contourClr>
            </a:sp3d>
          </a:bodyPr>
          <a:lstStyle/>
          <a:p>
            <a:pPr algn="ctr"/>
            <a:r>
              <a:rPr lang="en-US" sz="8000" b="1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What do you know about plants?</a:t>
            </a:r>
            <a:endParaRPr lang="en-US" sz="8000" b="1" dirty="0">
              <a:solidFill>
                <a:srgbClr val="FF33CC"/>
              </a:solidFill>
              <a:latin typeface="Arial Black" panose="020B0A04020102020204" pitchFamily="34" charset="0"/>
              <a:cs typeface="Narkisim" panose="020E050205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3154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edplace.com/userfiles/image/plant%20and%20root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7595" y="1107996"/>
            <a:ext cx="3180042" cy="526497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1008" y="1107996"/>
            <a:ext cx="5319755" cy="58785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9050">
              <a:bevelB w="38100" h="38100"/>
              <a:contourClr>
                <a:srgbClr val="EAEAEA"/>
              </a:contourClr>
            </a:sp3d>
          </a:bodyPr>
          <a:lstStyle/>
          <a:p>
            <a:pPr marL="914400" indent="-914400">
              <a:buFont typeface="+mj-lt"/>
              <a:buAutoNum type="alphaLcParenR"/>
            </a:pPr>
            <a:r>
              <a:rPr lang="en-US" sz="4000" b="1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Sunlight</a:t>
            </a:r>
          </a:p>
          <a:p>
            <a:pPr marL="914400" indent="-914400">
              <a:buFont typeface="+mj-lt"/>
              <a:buAutoNum type="alphaLcParenR"/>
            </a:pPr>
            <a:r>
              <a:rPr lang="en-US" sz="4000" b="1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Fertilizer</a:t>
            </a:r>
          </a:p>
          <a:p>
            <a:pPr marL="914400" indent="-914400">
              <a:buFont typeface="+mj-lt"/>
              <a:buAutoNum type="alphaLcParenR"/>
            </a:pPr>
            <a:r>
              <a:rPr lang="en-US" sz="4000" b="1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Soil</a:t>
            </a:r>
          </a:p>
          <a:p>
            <a:pPr marL="914400" indent="-914400">
              <a:buFont typeface="+mj-lt"/>
              <a:buAutoNum type="alphaLcParenR"/>
            </a:pPr>
            <a:r>
              <a:rPr lang="en-US" sz="4000" b="1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Sugar</a:t>
            </a:r>
            <a:endParaRPr lang="en-US" sz="4000" b="1" dirty="0" smtClean="0">
              <a:solidFill>
                <a:srgbClr val="FF33CC"/>
              </a:solidFill>
              <a:latin typeface="Arial Black" panose="020B0A04020102020204" pitchFamily="34" charset="0"/>
              <a:cs typeface="Narkisim" panose="020E0502050101010101" pitchFamily="34" charset="-79"/>
            </a:endParaRPr>
          </a:p>
          <a:p>
            <a:pPr marL="914400" indent="-914400">
              <a:buFont typeface="+mj-lt"/>
              <a:buAutoNum type="alphaLcParenR"/>
            </a:pPr>
            <a:r>
              <a:rPr lang="en-US" sz="4000" b="1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Water</a:t>
            </a:r>
          </a:p>
          <a:p>
            <a:pPr marL="914400" indent="-914400">
              <a:buFont typeface="+mj-lt"/>
              <a:buAutoNum type="alphaLcParenR"/>
            </a:pPr>
            <a:r>
              <a:rPr lang="en-US" sz="4000" b="1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Oxygen</a:t>
            </a:r>
          </a:p>
          <a:p>
            <a:pPr marL="914400" indent="-914400">
              <a:buFont typeface="+mj-lt"/>
              <a:buAutoNum type="alphaLcParenR"/>
            </a:pPr>
            <a:r>
              <a:rPr lang="en-US" sz="4000" b="1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Carbon </a:t>
            </a:r>
            <a:r>
              <a:rPr lang="en-US" sz="4000" b="1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dioxide</a:t>
            </a:r>
            <a:endParaRPr lang="en-US" sz="4000" b="1" dirty="0" smtClean="0">
              <a:solidFill>
                <a:srgbClr val="FF33CC"/>
              </a:solidFill>
              <a:latin typeface="Arial Black" panose="020B0A04020102020204" pitchFamily="34" charset="0"/>
              <a:cs typeface="Narkisim" panose="020E0502050101010101" pitchFamily="34" charset="-79"/>
            </a:endParaRPr>
          </a:p>
          <a:p>
            <a:endParaRPr lang="en-US" sz="4800" b="1" dirty="0" smtClean="0">
              <a:solidFill>
                <a:srgbClr val="9933FF"/>
              </a:solidFill>
              <a:latin typeface="Monotype Corsiva" panose="03010101010201010101" pitchFamily="66" charset="0"/>
            </a:endParaRPr>
          </a:p>
          <a:p>
            <a:endParaRPr lang="en-US" sz="4800" dirty="0">
              <a:solidFill>
                <a:srgbClr val="9933FF"/>
              </a:solidFill>
              <a:latin typeface="Snap ITC" panose="04040A07060A02020202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349620" y="92333"/>
            <a:ext cx="9695326" cy="1015663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extrusionH="25400"/>
        </p:spPr>
        <p:txBody>
          <a:bodyPr wrap="square" rtlCol="0">
            <a:spAutoFit/>
            <a:sp3d contourW="19050">
              <a:bevelB w="38100" h="38100"/>
              <a:contourClr>
                <a:srgbClr val="EAEAEA"/>
              </a:contourClr>
            </a:sp3d>
          </a:bodyPr>
          <a:lstStyle/>
          <a:p>
            <a:pPr algn="ctr"/>
            <a:r>
              <a:rPr lang="en-US" sz="6000" b="1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Is it food for </a:t>
            </a:r>
            <a:r>
              <a:rPr lang="en-US" sz="6000" b="1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a plant?</a:t>
            </a:r>
            <a:endParaRPr lang="en-US" sz="6000" b="1" dirty="0">
              <a:solidFill>
                <a:srgbClr val="FF33CC"/>
              </a:solidFill>
              <a:latin typeface="Arial Black" panose="020B0A04020102020204" pitchFamily="34" charset="0"/>
              <a:cs typeface="Narkisim" panose="020E050205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949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279" y="91332"/>
            <a:ext cx="8622456" cy="760208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9050">
              <a:bevelB w="38100" h="38100"/>
              <a:contourClr>
                <a:srgbClr val="EAEAEA"/>
              </a:contourClr>
            </a:sp3d>
          </a:bodyPr>
          <a:lstStyle/>
          <a:p>
            <a:pPr>
              <a:spcAft>
                <a:spcPts val="1800"/>
              </a:spcAft>
            </a:pPr>
            <a:r>
              <a:rPr lang="en-US" sz="4000" b="1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Plants make their own food- </a:t>
            </a:r>
            <a:r>
              <a:rPr lang="en-US" sz="4000" b="1" u="sng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sugar</a:t>
            </a:r>
            <a:r>
              <a:rPr lang="en-US" sz="4000" b="1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.</a:t>
            </a:r>
          </a:p>
          <a:p>
            <a:pPr>
              <a:spcAft>
                <a:spcPts val="1800"/>
              </a:spcAft>
            </a:pPr>
            <a:r>
              <a:rPr lang="en-US" sz="2800" b="1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Plants USE </a:t>
            </a:r>
            <a:r>
              <a:rPr lang="en-US" sz="2800" b="1" u="sng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sunlight</a:t>
            </a:r>
            <a:r>
              <a:rPr lang="en-US" sz="2800" b="1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 to change </a:t>
            </a:r>
            <a:r>
              <a:rPr lang="en-US" sz="2800" b="1" u="sng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carbon dioxide</a:t>
            </a:r>
            <a:r>
              <a:rPr lang="en-US" sz="2800" b="1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 and </a:t>
            </a:r>
            <a:r>
              <a:rPr lang="en-US" sz="2800" b="1" u="sng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water</a:t>
            </a:r>
            <a:r>
              <a:rPr lang="en-US" sz="2800" b="1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 into food. The process is called </a:t>
            </a:r>
            <a:r>
              <a:rPr lang="en-US" sz="2800" b="1" u="sng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photosynthesis</a:t>
            </a:r>
            <a:r>
              <a:rPr lang="en-US" sz="2800" b="1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. </a:t>
            </a:r>
          </a:p>
          <a:p>
            <a:pPr>
              <a:spcAft>
                <a:spcPts val="1800"/>
              </a:spcAft>
            </a:pPr>
            <a:r>
              <a:rPr lang="en-US" sz="2800" b="1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The </a:t>
            </a:r>
            <a:r>
              <a:rPr lang="en-US" sz="2800" b="1" u="sng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oxygen</a:t>
            </a:r>
            <a:r>
              <a:rPr lang="en-US" sz="2800" b="1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 is released by the plant during this process. </a:t>
            </a:r>
          </a:p>
          <a:p>
            <a:pPr>
              <a:spcAft>
                <a:spcPts val="1800"/>
              </a:spcAft>
            </a:pPr>
            <a:r>
              <a:rPr lang="en-US" sz="2800" b="1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To be considered a food the substance must contain energy that can be released. Soil and minerals (fertilizer) are nutrients but not food.</a:t>
            </a:r>
            <a:endParaRPr lang="en-US" sz="2800" b="1" dirty="0" smtClean="0">
              <a:solidFill>
                <a:srgbClr val="FF33CC"/>
              </a:solidFill>
              <a:latin typeface="Arial Black" panose="020B0A04020102020204" pitchFamily="34" charset="0"/>
              <a:cs typeface="Narkisim" panose="020E0502050101010101" pitchFamily="34" charset="-79"/>
            </a:endParaRPr>
          </a:p>
          <a:p>
            <a:endParaRPr lang="en-US" sz="4800" b="1" dirty="0" smtClean="0">
              <a:solidFill>
                <a:srgbClr val="9933FF"/>
              </a:solidFill>
              <a:latin typeface="Monotype Corsiva" panose="03010101010201010101" pitchFamily="66" charset="0"/>
            </a:endParaRPr>
          </a:p>
          <a:p>
            <a:endParaRPr lang="en-US" sz="4800" dirty="0">
              <a:solidFill>
                <a:srgbClr val="9933FF"/>
              </a:solidFill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608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89614" y="646809"/>
            <a:ext cx="4666128" cy="65556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9050">
              <a:bevelB w="38100" h="38100"/>
              <a:contourClr>
                <a:srgbClr val="EAEAEA"/>
              </a:contourClr>
            </a:sp3d>
          </a:bodyPr>
          <a:lstStyle/>
          <a:p>
            <a:r>
              <a:rPr lang="en-US" sz="5400" b="1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What are the parts of a plant? </a:t>
            </a:r>
            <a:endParaRPr lang="en-US" sz="5400" b="1" dirty="0">
              <a:solidFill>
                <a:srgbClr val="FF33CC"/>
              </a:solidFill>
              <a:latin typeface="Arial Black" panose="020B0A04020102020204" pitchFamily="34" charset="0"/>
              <a:cs typeface="Narkisim" panose="020E0502050101010101" pitchFamily="34" charset="-79"/>
            </a:endParaRPr>
          </a:p>
          <a:p>
            <a:r>
              <a:rPr lang="en-US" sz="5400" b="1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What is the function of each part?</a:t>
            </a:r>
          </a:p>
          <a:p>
            <a:endParaRPr lang="en-US" sz="4800" b="1" dirty="0" smtClean="0">
              <a:solidFill>
                <a:srgbClr val="9933FF"/>
              </a:solidFill>
              <a:latin typeface="Monotype Corsiva" panose="03010101010201010101" pitchFamily="66" charset="0"/>
            </a:endParaRPr>
          </a:p>
          <a:p>
            <a:endParaRPr lang="en-US" sz="4800" dirty="0">
              <a:solidFill>
                <a:srgbClr val="9933FF"/>
              </a:solidFill>
              <a:latin typeface="Snap ITC" panose="04040A07060A02020202" pitchFamily="82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03" r="15495"/>
          <a:stretch/>
        </p:blipFill>
        <p:spPr bwMode="auto">
          <a:xfrm>
            <a:off x="557048" y="328602"/>
            <a:ext cx="3205656" cy="60697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441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03" r="15495"/>
          <a:stretch/>
        </p:blipFill>
        <p:spPr bwMode="auto">
          <a:xfrm>
            <a:off x="557048" y="328602"/>
            <a:ext cx="3205656" cy="60697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195752" y="1450114"/>
            <a:ext cx="4666128" cy="138499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9050">
              <a:bevelB w="38100" h="38100"/>
              <a:contourClr>
                <a:srgbClr val="EAEAEA"/>
              </a:contourClr>
            </a:sp3d>
          </a:bodyPr>
          <a:lstStyle/>
          <a:p>
            <a:r>
              <a:rPr lang="en-US" sz="2800" b="1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Stem- provides support and highway for food and water</a:t>
            </a:r>
            <a:endParaRPr lang="en-US" sz="2800" b="1" dirty="0" smtClean="0">
              <a:solidFill>
                <a:srgbClr val="FF33CC"/>
              </a:solidFill>
              <a:latin typeface="Arial Black" panose="020B0A04020102020204" pitchFamily="34" charset="0"/>
              <a:cs typeface="Narkisim" panose="020E0502050101010101" pitchFamily="34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97775" y="4824279"/>
            <a:ext cx="4666128" cy="138499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9050">
              <a:bevelB w="38100" h="38100"/>
              <a:contourClr>
                <a:srgbClr val="EAEAEA"/>
              </a:contourClr>
            </a:sp3d>
          </a:bodyPr>
          <a:lstStyle/>
          <a:p>
            <a:r>
              <a:rPr lang="en-US" sz="2800" b="1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Roots- anchor the plant and absorbs nutrients</a:t>
            </a:r>
            <a:endParaRPr lang="en-US" sz="2800" b="1" dirty="0" smtClean="0">
              <a:solidFill>
                <a:srgbClr val="FF33CC"/>
              </a:solidFill>
              <a:latin typeface="Arial Black" panose="020B0A04020102020204" pitchFamily="34" charset="0"/>
              <a:cs typeface="Narkisim" panose="020E0502050101010101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24763" y="3184165"/>
            <a:ext cx="4666128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9050">
              <a:bevelB w="38100" h="38100"/>
              <a:contourClr>
                <a:srgbClr val="EAEAEA"/>
              </a:contourClr>
            </a:sp3d>
          </a:bodyPr>
          <a:lstStyle/>
          <a:p>
            <a:r>
              <a:rPr lang="en-US" sz="2800" b="1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Leaves- where the food (sugar) is made</a:t>
            </a:r>
            <a:endParaRPr lang="en-US" sz="2800" b="1" dirty="0" smtClean="0">
              <a:solidFill>
                <a:srgbClr val="FF33CC"/>
              </a:solidFill>
              <a:latin typeface="Arial Black" panose="020B0A04020102020204" pitchFamily="34" charset="0"/>
              <a:cs typeface="Narkisim" panose="020E0502050101010101" pitchFamily="34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81194" y="240888"/>
            <a:ext cx="4666128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9050">
              <a:bevelB w="38100" h="38100"/>
              <a:contourClr>
                <a:srgbClr val="EAEAEA"/>
              </a:contourClr>
            </a:sp3d>
          </a:bodyPr>
          <a:lstStyle/>
          <a:p>
            <a:r>
              <a:rPr lang="en-US" sz="2800" b="1" dirty="0" smtClean="0">
                <a:solidFill>
                  <a:srgbClr val="FF33CC"/>
                </a:solidFill>
                <a:latin typeface="Arial Black" panose="020B0A04020102020204" pitchFamily="34" charset="0"/>
                <a:cs typeface="Narkisim" panose="020E0502050101010101" pitchFamily="34" charset="-79"/>
              </a:rPr>
              <a:t>Flower- where new plants (seeds) form</a:t>
            </a:r>
            <a:endParaRPr lang="en-US" sz="2800" b="1" dirty="0" smtClean="0">
              <a:solidFill>
                <a:srgbClr val="FF33CC"/>
              </a:solidFill>
              <a:latin typeface="Arial Black" panose="020B0A04020102020204" pitchFamily="34" charset="0"/>
              <a:cs typeface="Narkisim" panose="020E050205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67071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</TotalTime>
  <Words>268</Words>
  <Application>Microsoft Office PowerPoint</Application>
  <PresentationFormat>On-screen Show (4:3)</PresentationFormat>
  <Paragraphs>32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Monotype Corsiva</vt:lpstr>
      <vt:lpstr>Narkisim</vt:lpstr>
      <vt:lpstr>Snap ITC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ualr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Kristy Kidd</dc:creator>
  <cp:lastModifiedBy>Kristy Kidd</cp:lastModifiedBy>
  <cp:revision>13</cp:revision>
  <dcterms:created xsi:type="dcterms:W3CDTF">2016-02-25T16:45:55Z</dcterms:created>
  <dcterms:modified xsi:type="dcterms:W3CDTF">2017-08-04T15:00:40Z</dcterms:modified>
</cp:coreProperties>
</file>