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3" r:id="rId2"/>
    <p:sldId id="265" r:id="rId3"/>
    <p:sldId id="266" r:id="rId4"/>
    <p:sldId id="267" r:id="rId5"/>
    <p:sldId id="268" r:id="rId6"/>
    <p:sldId id="269" r:id="rId7"/>
    <p:sldId id="270" r:id="rId8"/>
    <p:sldId id="277" r:id="rId9"/>
    <p:sldId id="274" r:id="rId10"/>
    <p:sldId id="294" r:id="rId11"/>
    <p:sldId id="275" r:id="rId12"/>
    <p:sldId id="293" r:id="rId13"/>
    <p:sldId id="295"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905E3C-156D-4313-B639-B114C6619E49}" type="datetimeFigureOut">
              <a:rPr lang="en-US" smtClean="0"/>
              <a:pPr/>
              <a:t>8/3/2017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A6630-590D-421B-B0BC-7C6A87625FD7}" type="slidenum">
              <a:rPr lang="en-US" smtClean="0"/>
              <a:pPr/>
              <a:t>‹#›</a:t>
            </a:fld>
            <a:endParaRPr lang="en-US"/>
          </a:p>
        </p:txBody>
      </p:sp>
    </p:spTree>
    <p:extLst>
      <p:ext uri="{BB962C8B-B14F-4D97-AF65-F5344CB8AC3E}">
        <p14:creationId xmlns:p14="http://schemas.microsoft.com/office/powerpoint/2010/main" val="203709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A6630-590D-421B-B0BC-7C6A87625FD7}" type="slidenum">
              <a:rPr lang="en-US" smtClean="0"/>
              <a:pPr/>
              <a:t>7</a:t>
            </a:fld>
            <a:endParaRPr lang="en-US"/>
          </a:p>
        </p:txBody>
      </p:sp>
    </p:spTree>
    <p:extLst>
      <p:ext uri="{BB962C8B-B14F-4D97-AF65-F5344CB8AC3E}">
        <p14:creationId xmlns:p14="http://schemas.microsoft.com/office/powerpoint/2010/main" val="4132304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B496A-0891-49B1-AA69-6E9419718441}"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12353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496A-0891-49B1-AA69-6E9419718441}"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141136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496A-0891-49B1-AA69-6E9419718441}"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31544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496A-0891-49B1-AA69-6E9419718441}"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01301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B496A-0891-49B1-AA69-6E9419718441}" type="datetimeFigureOut">
              <a:rPr lang="en-US" smtClean="0"/>
              <a:pPr/>
              <a:t>8/3/2017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31093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B496A-0891-49B1-AA69-6E9419718441}" type="datetimeFigureOut">
              <a:rPr lang="en-US" smtClean="0"/>
              <a:pPr/>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1195968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B496A-0891-49B1-AA69-6E9419718441}" type="datetimeFigureOut">
              <a:rPr lang="en-US" smtClean="0"/>
              <a:pPr/>
              <a:t>8/3/2017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12609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B496A-0891-49B1-AA69-6E9419718441}" type="datetimeFigureOut">
              <a:rPr lang="en-US" smtClean="0"/>
              <a:pPr/>
              <a:t>8/3/2017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03529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B496A-0891-49B1-AA69-6E9419718441}" type="datetimeFigureOut">
              <a:rPr lang="en-US" smtClean="0"/>
              <a:pPr/>
              <a:t>8/3/2017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123195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B496A-0891-49B1-AA69-6E9419718441}" type="datetimeFigureOut">
              <a:rPr lang="en-US" smtClean="0"/>
              <a:pPr/>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215079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B496A-0891-49B1-AA69-6E9419718441}" type="datetimeFigureOut">
              <a:rPr lang="en-US" smtClean="0"/>
              <a:pPr/>
              <a:t>8/3/2017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C3BAA-681B-4A99-9575-6FC2D802697F}" type="slidenum">
              <a:rPr lang="en-US" smtClean="0"/>
              <a:pPr/>
              <a:t>‹#›</a:t>
            </a:fld>
            <a:endParaRPr lang="en-US"/>
          </a:p>
        </p:txBody>
      </p:sp>
    </p:spTree>
    <p:extLst>
      <p:ext uri="{BB962C8B-B14F-4D97-AF65-F5344CB8AC3E}">
        <p14:creationId xmlns:p14="http://schemas.microsoft.com/office/powerpoint/2010/main" val="176848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B496A-0891-49B1-AA69-6E9419718441}" type="datetimeFigureOut">
              <a:rPr lang="en-US" smtClean="0"/>
              <a:pPr/>
              <a:t>8/3/2017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C3BAA-681B-4A99-9575-6FC2D802697F}" type="slidenum">
              <a:rPr lang="en-US" smtClean="0"/>
              <a:pPr/>
              <a:t>‹#›</a:t>
            </a:fld>
            <a:endParaRPr lang="en-US"/>
          </a:p>
        </p:txBody>
      </p:sp>
    </p:spTree>
    <p:extLst>
      <p:ext uri="{BB962C8B-B14F-4D97-AF65-F5344CB8AC3E}">
        <p14:creationId xmlns:p14="http://schemas.microsoft.com/office/powerpoint/2010/main" val="376473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yCX7r4c9N9c" TargetMode="External"/><Relationship Id="rId2" Type="http://schemas.openxmlformats.org/officeDocument/2006/relationships/hyperlink" Target="https://www.youtube.com/watch?v=yJdO6TrJFPY"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880504"/>
            <a:ext cx="7620000" cy="3970318"/>
          </a:xfrm>
          <a:prstGeom prst="rect">
            <a:avLst/>
          </a:prstGeom>
          <a:noFill/>
        </p:spPr>
        <p:txBody>
          <a:bodyPr wrap="square" rtlCol="0">
            <a:spAutoFit/>
          </a:bodyPr>
          <a:lstStyle/>
          <a:p>
            <a:pPr algn="ctr"/>
            <a:r>
              <a:rPr lang="en-US" sz="5400" b="1" dirty="0" smtClean="0"/>
              <a:t>Conduct Water Flow Investigation</a:t>
            </a:r>
          </a:p>
          <a:p>
            <a:pPr algn="ctr"/>
            <a:endParaRPr lang="en-US" sz="5400" b="1" dirty="0"/>
          </a:p>
          <a:p>
            <a:pPr algn="ctr"/>
            <a:r>
              <a:rPr lang="en-US" b="1" dirty="0">
                <a:hlinkClick r:id="rId2"/>
              </a:rPr>
              <a:t>https://</a:t>
            </a:r>
            <a:r>
              <a:rPr lang="en-US" b="1" dirty="0" smtClean="0">
                <a:hlinkClick r:id="rId2"/>
              </a:rPr>
              <a:t>www.youtube.com/watch?v=yJdO6TrJFPY</a:t>
            </a:r>
            <a:endParaRPr lang="en-US" b="1" dirty="0" smtClean="0"/>
          </a:p>
          <a:p>
            <a:pPr algn="ctr"/>
            <a:endParaRPr lang="en-US" b="1" dirty="0"/>
          </a:p>
          <a:p>
            <a:pPr algn="ctr"/>
            <a:r>
              <a:rPr lang="en-US" b="1">
                <a:hlinkClick r:id="rId3"/>
              </a:rPr>
              <a:t>https://</a:t>
            </a:r>
            <a:r>
              <a:rPr lang="en-US" b="1" smtClean="0">
                <a:hlinkClick r:id="rId3"/>
              </a:rPr>
              <a:t>www.youtube.com/watch?v=yCX7r4c9N9c</a:t>
            </a:r>
            <a:endParaRPr lang="en-US" b="1" smtClean="0"/>
          </a:p>
          <a:p>
            <a:pPr algn="ctr"/>
            <a:endParaRPr lang="en-US" b="1" dirty="0"/>
          </a:p>
          <a:p>
            <a:pPr algn="ctr"/>
            <a:endParaRPr lang="en-US" b="1" dirty="0"/>
          </a:p>
        </p:txBody>
      </p:sp>
    </p:spTree>
    <p:extLst>
      <p:ext uri="{BB962C8B-B14F-4D97-AF65-F5344CB8AC3E}">
        <p14:creationId xmlns:p14="http://schemas.microsoft.com/office/powerpoint/2010/main" val="3702039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s://www.indigo.com/documents/Image/pH-scale-of-things.jpg"/>
          <p:cNvPicPr>
            <a:picLocks noChangeAspect="1" noChangeArrowheads="1"/>
          </p:cNvPicPr>
          <p:nvPr/>
        </p:nvPicPr>
        <p:blipFill>
          <a:blip r:embed="rId2" cstate="print"/>
          <a:srcRect t="13158" r="75439" b="5263"/>
          <a:stretch>
            <a:fillRect/>
          </a:stretch>
        </p:blipFill>
        <p:spPr bwMode="auto">
          <a:xfrm rot="16200000">
            <a:off x="1524000" y="-381000"/>
            <a:ext cx="2133600" cy="4724400"/>
          </a:xfrm>
          <a:prstGeom prst="rect">
            <a:avLst/>
          </a:prstGeom>
          <a:noFill/>
        </p:spPr>
      </p:pic>
      <p:pic>
        <p:nvPicPr>
          <p:cNvPr id="3" name="Picture 8" descr="https://www.indigo.com/documents/Image/pH-scale-of-things.jpg"/>
          <p:cNvPicPr>
            <a:picLocks noChangeAspect="1" noChangeArrowheads="1"/>
          </p:cNvPicPr>
          <p:nvPr/>
        </p:nvPicPr>
        <p:blipFill>
          <a:blip r:embed="rId2" cstate="print"/>
          <a:srcRect l="48246" t="25000" r="28070" b="6579"/>
          <a:stretch>
            <a:fillRect/>
          </a:stretch>
        </p:blipFill>
        <p:spPr bwMode="auto">
          <a:xfrm rot="16200000">
            <a:off x="5829300" y="-38100"/>
            <a:ext cx="2057400" cy="39624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3429000" cy="5078313"/>
          </a:xfrm>
          <a:prstGeom prst="rect">
            <a:avLst/>
          </a:prstGeom>
          <a:noFill/>
        </p:spPr>
        <p:txBody>
          <a:bodyPr wrap="square" rtlCol="0">
            <a:spAutoFit/>
          </a:bodyPr>
          <a:lstStyle/>
          <a:p>
            <a:pPr marL="342900" indent="-342900">
              <a:buFont typeface="+mj-lt"/>
              <a:buAutoNum type="arabicPeriod"/>
            </a:pPr>
            <a:r>
              <a:rPr lang="en-US" dirty="0"/>
              <a:t>Predict whether each item will be an acid or a base.  </a:t>
            </a:r>
            <a:r>
              <a:rPr lang="en-US" b="1" u="sng" dirty="0"/>
              <a:t>YOU MUST PREDICT FOR </a:t>
            </a:r>
            <a:r>
              <a:rPr lang="en-US" b="1" u="sng" dirty="0" smtClean="0"/>
              <a:t>ALL SUBSTANCES </a:t>
            </a:r>
            <a:r>
              <a:rPr lang="en-US" b="1" u="sng" dirty="0"/>
              <a:t>BEFORE STARTING</a:t>
            </a:r>
            <a:r>
              <a:rPr lang="en-US" dirty="0"/>
              <a:t>.  </a:t>
            </a:r>
          </a:p>
          <a:p>
            <a:pPr marL="342900" lvl="0" indent="-342900">
              <a:buFont typeface="+mj-lt"/>
              <a:buAutoNum type="arabicPeriod"/>
            </a:pPr>
            <a:r>
              <a:rPr lang="en-US" dirty="0"/>
              <a:t>Dip an indicator strip half way into the cup labeled vinegar.  </a:t>
            </a:r>
          </a:p>
          <a:p>
            <a:pPr marL="342900" lvl="0" indent="-342900">
              <a:buFont typeface="+mj-lt"/>
              <a:buAutoNum type="arabicPeriod"/>
            </a:pPr>
            <a:r>
              <a:rPr lang="en-US" dirty="0"/>
              <a:t>Pull out strip and compare it to the indicator chart.  </a:t>
            </a:r>
          </a:p>
          <a:p>
            <a:pPr marL="342900" lvl="0" indent="-342900">
              <a:buFont typeface="+mj-lt"/>
              <a:buAutoNum type="arabicPeriod"/>
            </a:pPr>
            <a:r>
              <a:rPr lang="en-US" dirty="0"/>
              <a:t>Record the color you see in the cup and the pH number that matches that color. </a:t>
            </a:r>
          </a:p>
          <a:p>
            <a:pPr marL="342900" lvl="0" indent="-342900">
              <a:buFont typeface="+mj-lt"/>
              <a:buAutoNum type="arabicPeriod"/>
            </a:pPr>
            <a:r>
              <a:rPr lang="en-US" dirty="0"/>
              <a:t>Write whether the substance is an acid, a base, or a neutral based on the number.</a:t>
            </a:r>
          </a:p>
          <a:p>
            <a:pPr marL="342900" lvl="0" indent="-342900">
              <a:buFont typeface="+mj-lt"/>
              <a:buAutoNum type="arabicPeriod"/>
            </a:pPr>
            <a:r>
              <a:rPr lang="en-US" dirty="0"/>
              <a:t>Repeat steps 2-5 with each substance listed below.</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12083295"/>
              </p:ext>
            </p:extLst>
          </p:nvPr>
        </p:nvGraphicFramePr>
        <p:xfrm>
          <a:off x="3733800" y="381000"/>
          <a:ext cx="5252813" cy="5562602"/>
        </p:xfrm>
        <a:graphic>
          <a:graphicData uri="http://schemas.openxmlformats.org/drawingml/2006/table">
            <a:tbl>
              <a:tblPr firstRow="1" firstCol="1" lastRow="1" lastCol="1" bandRow="1" bandCol="1"/>
              <a:tblGrid>
                <a:gridCol w="1650885"/>
                <a:gridCol w="900482"/>
                <a:gridCol w="900482"/>
                <a:gridCol w="900482"/>
                <a:gridCol w="900482"/>
              </a:tblGrid>
              <a:tr h="793022">
                <a:tc>
                  <a:txBody>
                    <a:bodyPr/>
                    <a:lstStyle/>
                    <a:p>
                      <a:pPr marL="0" marR="0">
                        <a:spcBef>
                          <a:spcPts val="0"/>
                        </a:spcBef>
                        <a:spcAft>
                          <a:spcPts val="0"/>
                        </a:spcAft>
                      </a:pPr>
                      <a:r>
                        <a:rPr lang="en-US" sz="1100" dirty="0">
                          <a:effectLst/>
                          <a:latin typeface="Arial"/>
                          <a:ea typeface="Times New Roman"/>
                        </a:rPr>
                        <a:t>Substance tested</a:t>
                      </a:r>
                      <a:endParaRPr lang="en-US" sz="1100"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Prediction:  Acid, Base, or Neutral?</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Color with pH indicator</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pH number according to scale</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Results: Acid, Base, or Neutral?</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8">
                <a:tc>
                  <a:txBody>
                    <a:bodyPr/>
                    <a:lstStyle/>
                    <a:p>
                      <a:pPr marL="0" marR="0">
                        <a:spcBef>
                          <a:spcPts val="0"/>
                        </a:spcBef>
                        <a:spcAft>
                          <a:spcPts val="0"/>
                        </a:spcAft>
                      </a:pPr>
                      <a:r>
                        <a:rPr lang="en-US" sz="1100">
                          <a:effectLst/>
                          <a:latin typeface="Arial"/>
                          <a:ea typeface="Times New Roman"/>
                        </a:rPr>
                        <a:t>Vinegar</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8">
                <a:tc>
                  <a:txBody>
                    <a:bodyPr/>
                    <a:lstStyle/>
                    <a:p>
                      <a:pPr marL="0" marR="0">
                        <a:spcBef>
                          <a:spcPts val="0"/>
                        </a:spcBef>
                        <a:spcAft>
                          <a:spcPts val="0"/>
                        </a:spcAft>
                      </a:pPr>
                      <a:r>
                        <a:rPr lang="en-US" sz="1100">
                          <a:effectLst/>
                          <a:latin typeface="Arial"/>
                          <a:ea typeface="Times New Roman"/>
                        </a:rPr>
                        <a:t>Tap water</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8">
                <a:tc>
                  <a:txBody>
                    <a:bodyPr/>
                    <a:lstStyle/>
                    <a:p>
                      <a:pPr marL="0" marR="0">
                        <a:spcBef>
                          <a:spcPts val="0"/>
                        </a:spcBef>
                        <a:spcAft>
                          <a:spcPts val="0"/>
                        </a:spcAft>
                      </a:pPr>
                      <a:r>
                        <a:rPr lang="en-US" sz="1100">
                          <a:effectLst/>
                          <a:latin typeface="Arial"/>
                          <a:ea typeface="Times New Roman"/>
                        </a:rPr>
                        <a:t>Liquid soap</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8">
                <a:tc>
                  <a:txBody>
                    <a:bodyPr/>
                    <a:lstStyle/>
                    <a:p>
                      <a:pPr marL="0" marR="0">
                        <a:spcBef>
                          <a:spcPts val="0"/>
                        </a:spcBef>
                        <a:spcAft>
                          <a:spcPts val="0"/>
                        </a:spcAft>
                      </a:pPr>
                      <a:r>
                        <a:rPr lang="en-US" sz="1100">
                          <a:effectLst/>
                          <a:latin typeface="Arial"/>
                          <a:ea typeface="Times New Roman"/>
                        </a:rPr>
                        <a:t>Lemon juice</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8">
                <a:tc>
                  <a:txBody>
                    <a:bodyPr/>
                    <a:lstStyle/>
                    <a:p>
                      <a:pPr marL="0" marR="0">
                        <a:spcBef>
                          <a:spcPts val="0"/>
                        </a:spcBef>
                        <a:spcAft>
                          <a:spcPts val="0"/>
                        </a:spcAft>
                      </a:pPr>
                      <a:r>
                        <a:rPr lang="en-US" sz="1100">
                          <a:effectLst/>
                          <a:latin typeface="Arial"/>
                          <a:ea typeface="Times New Roman"/>
                        </a:rPr>
                        <a:t>Baking soda solution</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8">
                <a:tc>
                  <a:txBody>
                    <a:bodyPr/>
                    <a:lstStyle/>
                    <a:p>
                      <a:pPr marL="0" marR="0">
                        <a:spcBef>
                          <a:spcPts val="0"/>
                        </a:spcBef>
                        <a:spcAft>
                          <a:spcPts val="0"/>
                        </a:spcAft>
                      </a:pPr>
                      <a:r>
                        <a:rPr lang="en-US" sz="1100">
                          <a:effectLst/>
                          <a:latin typeface="Arial"/>
                          <a:ea typeface="Times New Roman"/>
                        </a:rPr>
                        <a:t>Shampoo</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8">
                <a:tc>
                  <a:txBody>
                    <a:bodyPr/>
                    <a:lstStyle/>
                    <a:p>
                      <a:pPr marL="0" marR="0">
                        <a:spcBef>
                          <a:spcPts val="0"/>
                        </a:spcBef>
                        <a:spcAft>
                          <a:spcPts val="0"/>
                        </a:spcAft>
                      </a:pPr>
                      <a:r>
                        <a:rPr lang="en-US" sz="1100">
                          <a:effectLst/>
                          <a:latin typeface="Arial"/>
                          <a:ea typeface="Times New Roman"/>
                        </a:rPr>
                        <a:t>Antacid</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8">
                <a:tc>
                  <a:txBody>
                    <a:bodyPr/>
                    <a:lstStyle/>
                    <a:p>
                      <a:pPr marL="0" marR="0">
                        <a:spcBef>
                          <a:spcPts val="0"/>
                        </a:spcBef>
                        <a:spcAft>
                          <a:spcPts val="0"/>
                        </a:spcAft>
                      </a:pPr>
                      <a:r>
                        <a:rPr lang="en-US" sz="1100">
                          <a:effectLst/>
                          <a:latin typeface="Arial"/>
                          <a:ea typeface="Times New Roman"/>
                        </a:rPr>
                        <a:t>Cream of tartar</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8">
                <a:tc>
                  <a:txBody>
                    <a:bodyPr/>
                    <a:lstStyle/>
                    <a:p>
                      <a:pPr marL="0" marR="0">
                        <a:spcBef>
                          <a:spcPts val="0"/>
                        </a:spcBef>
                        <a:spcAft>
                          <a:spcPts val="0"/>
                        </a:spcAft>
                      </a:pPr>
                      <a:r>
                        <a:rPr lang="en-US" sz="1100">
                          <a:effectLst/>
                          <a:latin typeface="Arial"/>
                          <a:ea typeface="Times New Roman"/>
                        </a:rPr>
                        <a:t>Ammonia</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8">
                <a:tc>
                  <a:txBody>
                    <a:bodyPr/>
                    <a:lstStyle/>
                    <a:p>
                      <a:pPr marL="0" marR="0">
                        <a:spcBef>
                          <a:spcPts val="0"/>
                        </a:spcBef>
                        <a:spcAft>
                          <a:spcPts val="0"/>
                        </a:spcAft>
                      </a:pPr>
                      <a:r>
                        <a:rPr lang="en-US" sz="1100">
                          <a:effectLst/>
                          <a:latin typeface="Arial"/>
                          <a:ea typeface="Times New Roman"/>
                        </a:rPr>
                        <a:t>River sample</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rPr>
                        <a:t> </a:t>
                      </a:r>
                      <a:endParaRPr lang="en-US" sz="1100"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0183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20" name="Picture 8" descr="https://www.indigo.com/documents/Image/pH-scale-of-things.jpg"/>
          <p:cNvPicPr>
            <a:picLocks noChangeAspect="1" noChangeArrowheads="1"/>
          </p:cNvPicPr>
          <p:nvPr/>
        </p:nvPicPr>
        <p:blipFill>
          <a:blip r:embed="rId2" cstate="print"/>
          <a:srcRect/>
          <a:stretch>
            <a:fillRect/>
          </a:stretch>
        </p:blipFill>
        <p:spPr bwMode="auto">
          <a:xfrm>
            <a:off x="228600" y="228600"/>
            <a:ext cx="8686800" cy="5791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12083295"/>
              </p:ext>
            </p:extLst>
          </p:nvPr>
        </p:nvGraphicFramePr>
        <p:xfrm>
          <a:off x="1752600" y="381000"/>
          <a:ext cx="5867401" cy="5943598"/>
        </p:xfrm>
        <a:graphic>
          <a:graphicData uri="http://schemas.openxmlformats.org/drawingml/2006/table">
            <a:tbl>
              <a:tblPr firstRow="1" firstCol="1" lastRow="1" lastCol="1" bandRow="1" bandCol="1"/>
              <a:tblGrid>
                <a:gridCol w="1844041"/>
                <a:gridCol w="1005840"/>
                <a:gridCol w="1005840"/>
                <a:gridCol w="1005840"/>
                <a:gridCol w="1005840"/>
              </a:tblGrid>
              <a:tr h="847338">
                <a:tc>
                  <a:txBody>
                    <a:bodyPr/>
                    <a:lstStyle/>
                    <a:p>
                      <a:pPr marL="0" marR="0">
                        <a:spcBef>
                          <a:spcPts val="0"/>
                        </a:spcBef>
                        <a:spcAft>
                          <a:spcPts val="0"/>
                        </a:spcAft>
                      </a:pPr>
                      <a:r>
                        <a:rPr lang="en-US" sz="1100" dirty="0">
                          <a:effectLst/>
                          <a:latin typeface="Arial"/>
                          <a:ea typeface="Times New Roman"/>
                        </a:rPr>
                        <a:t>Substance tested</a:t>
                      </a:r>
                      <a:endParaRPr lang="en-US" sz="1100"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Prediction:  Acid, Base, or Neutral?</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Color with pH indicator</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pH number according to scale</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Results: Acid, Base, or Neutral?</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26">
                <a:tc>
                  <a:txBody>
                    <a:bodyPr/>
                    <a:lstStyle/>
                    <a:p>
                      <a:pPr marL="0" marR="0">
                        <a:spcBef>
                          <a:spcPts val="0"/>
                        </a:spcBef>
                        <a:spcAft>
                          <a:spcPts val="0"/>
                        </a:spcAft>
                      </a:pPr>
                      <a:r>
                        <a:rPr lang="en-US" sz="1100">
                          <a:effectLst/>
                          <a:latin typeface="Arial"/>
                          <a:ea typeface="Times New Roman"/>
                        </a:rPr>
                        <a:t>Vinegar</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Arial"/>
                          <a:ea typeface="Times New Roman"/>
                        </a:rPr>
                        <a:t> </a:t>
                      </a:r>
                      <a:r>
                        <a:rPr lang="en-US" sz="1100" b="1" dirty="0" smtClean="0">
                          <a:effectLst/>
                          <a:latin typeface="Arial"/>
                          <a:ea typeface="Times New Roman"/>
                        </a:rPr>
                        <a:t>2</a:t>
                      </a:r>
                      <a:endParaRPr lang="en-US" sz="1100" b="1"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26">
                <a:tc>
                  <a:txBody>
                    <a:bodyPr/>
                    <a:lstStyle/>
                    <a:p>
                      <a:pPr marL="0" marR="0">
                        <a:spcBef>
                          <a:spcPts val="0"/>
                        </a:spcBef>
                        <a:spcAft>
                          <a:spcPts val="0"/>
                        </a:spcAft>
                      </a:pPr>
                      <a:r>
                        <a:rPr lang="en-US" sz="1100">
                          <a:effectLst/>
                          <a:latin typeface="Arial"/>
                          <a:ea typeface="Times New Roman"/>
                        </a:rPr>
                        <a:t>Tap water</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Arial"/>
                          <a:ea typeface="Times New Roman"/>
                        </a:rPr>
                        <a:t> </a:t>
                      </a:r>
                      <a:r>
                        <a:rPr lang="en-US" sz="1100" b="1" dirty="0" smtClean="0">
                          <a:effectLst/>
                          <a:latin typeface="Arial"/>
                          <a:ea typeface="Times New Roman"/>
                        </a:rPr>
                        <a:t>6- can be 6.5 to 9.5</a:t>
                      </a:r>
                      <a:endParaRPr lang="en-US" sz="1100" b="1"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26">
                <a:tc>
                  <a:txBody>
                    <a:bodyPr/>
                    <a:lstStyle/>
                    <a:p>
                      <a:pPr marL="0" marR="0">
                        <a:spcBef>
                          <a:spcPts val="0"/>
                        </a:spcBef>
                        <a:spcAft>
                          <a:spcPts val="0"/>
                        </a:spcAft>
                      </a:pPr>
                      <a:r>
                        <a:rPr lang="en-US" sz="1100">
                          <a:effectLst/>
                          <a:latin typeface="Arial"/>
                          <a:ea typeface="Times New Roman"/>
                        </a:rPr>
                        <a:t>Liquid soap</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latin typeface="Arial"/>
                          <a:ea typeface="Times New Roman"/>
                        </a:rPr>
                        <a:t>10</a:t>
                      </a:r>
                      <a:r>
                        <a:rPr lang="en-US" sz="1100" b="1" dirty="0">
                          <a:effectLst/>
                          <a:latin typeface="Arial"/>
                          <a:ea typeface="Times New Roman"/>
                        </a:rPr>
                        <a:t> </a:t>
                      </a:r>
                      <a:endParaRPr lang="en-US" sz="1100" b="1"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26">
                <a:tc>
                  <a:txBody>
                    <a:bodyPr/>
                    <a:lstStyle/>
                    <a:p>
                      <a:pPr marL="0" marR="0">
                        <a:spcBef>
                          <a:spcPts val="0"/>
                        </a:spcBef>
                        <a:spcAft>
                          <a:spcPts val="0"/>
                        </a:spcAft>
                      </a:pPr>
                      <a:r>
                        <a:rPr lang="en-US" sz="1100">
                          <a:effectLst/>
                          <a:latin typeface="Arial"/>
                          <a:ea typeface="Times New Roman"/>
                        </a:rPr>
                        <a:t>Lemon juice</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Arial"/>
                          <a:ea typeface="Times New Roman"/>
                        </a:rPr>
                        <a:t> </a:t>
                      </a:r>
                      <a:r>
                        <a:rPr lang="en-US" sz="1100" b="1" dirty="0" smtClean="0">
                          <a:effectLst/>
                          <a:latin typeface="Arial"/>
                          <a:ea typeface="Times New Roman"/>
                        </a:rPr>
                        <a:t>2</a:t>
                      </a:r>
                      <a:endParaRPr lang="en-US" sz="1100" b="1"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26">
                <a:tc>
                  <a:txBody>
                    <a:bodyPr/>
                    <a:lstStyle/>
                    <a:p>
                      <a:pPr marL="0" marR="0">
                        <a:spcBef>
                          <a:spcPts val="0"/>
                        </a:spcBef>
                        <a:spcAft>
                          <a:spcPts val="0"/>
                        </a:spcAft>
                      </a:pPr>
                      <a:r>
                        <a:rPr lang="en-US" sz="1100">
                          <a:effectLst/>
                          <a:latin typeface="Arial"/>
                          <a:ea typeface="Times New Roman"/>
                        </a:rPr>
                        <a:t>Baking soda solution</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Arial"/>
                          <a:ea typeface="Times New Roman"/>
                        </a:rPr>
                        <a:t> </a:t>
                      </a:r>
                      <a:r>
                        <a:rPr lang="en-US" sz="1100" b="1" dirty="0" smtClean="0">
                          <a:effectLst/>
                          <a:latin typeface="Arial"/>
                          <a:ea typeface="Times New Roman"/>
                        </a:rPr>
                        <a:t>9</a:t>
                      </a:r>
                      <a:endParaRPr lang="en-US" sz="1100" b="1"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26">
                <a:tc>
                  <a:txBody>
                    <a:bodyPr/>
                    <a:lstStyle/>
                    <a:p>
                      <a:pPr marL="0" marR="0">
                        <a:spcBef>
                          <a:spcPts val="0"/>
                        </a:spcBef>
                        <a:spcAft>
                          <a:spcPts val="0"/>
                        </a:spcAft>
                      </a:pPr>
                      <a:r>
                        <a:rPr lang="en-US" sz="1100" dirty="0" smtClean="0">
                          <a:effectLst/>
                          <a:latin typeface="Arial"/>
                          <a:ea typeface="Times New Roman"/>
                        </a:rPr>
                        <a:t>Shampoo </a:t>
                      </a:r>
                      <a:endParaRPr lang="en-US" sz="1100"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rPr>
                        <a:t> </a:t>
                      </a:r>
                      <a:endParaRPr lang="en-US"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latin typeface="Arial"/>
                          <a:ea typeface="Times New Roman"/>
                        </a:rPr>
                        <a:t>7-</a:t>
                      </a:r>
                      <a:r>
                        <a:rPr lang="en-US" sz="1100" b="1" dirty="0">
                          <a:effectLst/>
                          <a:latin typeface="Arial"/>
                          <a:ea typeface="Times New Roman"/>
                        </a:rPr>
                        <a:t> </a:t>
                      </a:r>
                      <a:r>
                        <a:rPr lang="en-US" sz="1100" b="1" dirty="0" smtClean="0">
                          <a:effectLst/>
                          <a:latin typeface="Arial"/>
                          <a:ea typeface="Times New Roman"/>
                        </a:rPr>
                        <a:t>can vary from 3.5 to 9</a:t>
                      </a:r>
                    </a:p>
                    <a:p>
                      <a:pPr marL="0" marR="0" algn="ctr">
                        <a:spcBef>
                          <a:spcPts val="0"/>
                        </a:spcBef>
                        <a:spcAft>
                          <a:spcPts val="0"/>
                        </a:spcAft>
                      </a:pPr>
                      <a:endParaRPr lang="en-US" sz="1100" b="1"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26">
                <a:tc>
                  <a:txBody>
                    <a:bodyPr/>
                    <a:lstStyle/>
                    <a:p>
                      <a:pPr marL="0" marR="0">
                        <a:spcBef>
                          <a:spcPts val="0"/>
                        </a:spcBef>
                        <a:spcAft>
                          <a:spcPts val="0"/>
                        </a:spcAft>
                      </a:pPr>
                      <a:r>
                        <a:rPr lang="en-US" sz="1100">
                          <a:effectLst/>
                          <a:latin typeface="Arial"/>
                          <a:ea typeface="Times New Roman"/>
                        </a:rPr>
                        <a:t>Antacid</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rPr>
                        <a:t> </a:t>
                      </a:r>
                      <a:endParaRPr lang="en-US"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latin typeface="Arial"/>
                          <a:ea typeface="Times New Roman"/>
                        </a:rPr>
                        <a:t>9</a:t>
                      </a:r>
                      <a:r>
                        <a:rPr lang="en-US" sz="1100" b="1" dirty="0">
                          <a:effectLst/>
                          <a:latin typeface="Arial"/>
                          <a:ea typeface="Times New Roman"/>
                        </a:rPr>
                        <a:t> </a:t>
                      </a:r>
                      <a:endParaRPr lang="en-US" sz="1100" b="1"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26">
                <a:tc>
                  <a:txBody>
                    <a:bodyPr/>
                    <a:lstStyle/>
                    <a:p>
                      <a:pPr marL="0" marR="0">
                        <a:spcBef>
                          <a:spcPts val="0"/>
                        </a:spcBef>
                        <a:spcAft>
                          <a:spcPts val="0"/>
                        </a:spcAft>
                      </a:pPr>
                      <a:r>
                        <a:rPr lang="en-US" sz="1100">
                          <a:effectLst/>
                          <a:latin typeface="Arial"/>
                          <a:ea typeface="Times New Roman"/>
                        </a:rPr>
                        <a:t>Cream of tartar</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latin typeface="Arial"/>
                          <a:ea typeface="Times New Roman"/>
                        </a:rPr>
                        <a:t>4</a:t>
                      </a:r>
                      <a:r>
                        <a:rPr lang="en-US" sz="1100" b="1" dirty="0">
                          <a:effectLst/>
                          <a:latin typeface="Arial"/>
                          <a:ea typeface="Times New Roman"/>
                        </a:rPr>
                        <a:t> </a:t>
                      </a:r>
                      <a:endParaRPr lang="en-US" sz="1100" b="1"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26">
                <a:tc>
                  <a:txBody>
                    <a:bodyPr/>
                    <a:lstStyle/>
                    <a:p>
                      <a:pPr marL="0" marR="0">
                        <a:spcBef>
                          <a:spcPts val="0"/>
                        </a:spcBef>
                        <a:spcAft>
                          <a:spcPts val="0"/>
                        </a:spcAft>
                      </a:pPr>
                      <a:r>
                        <a:rPr lang="en-US" sz="1100">
                          <a:effectLst/>
                          <a:latin typeface="Arial"/>
                          <a:ea typeface="Times New Roman"/>
                        </a:rPr>
                        <a:t>Ammonia</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rPr>
                        <a:t> </a:t>
                      </a:r>
                      <a:endParaRPr lang="en-US"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latin typeface="Arial"/>
                          <a:ea typeface="Times New Roman"/>
                        </a:rPr>
                        <a:t> </a:t>
                      </a:r>
                      <a:r>
                        <a:rPr lang="en-US" sz="1100" b="1" dirty="0" smtClean="0">
                          <a:effectLst/>
                          <a:latin typeface="Arial"/>
                          <a:ea typeface="Times New Roman"/>
                        </a:rPr>
                        <a:t>11</a:t>
                      </a:r>
                      <a:endParaRPr lang="en-US" sz="1100" b="1"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626">
                <a:tc>
                  <a:txBody>
                    <a:bodyPr/>
                    <a:lstStyle/>
                    <a:p>
                      <a:pPr marL="0" marR="0">
                        <a:spcBef>
                          <a:spcPts val="0"/>
                        </a:spcBef>
                        <a:spcAft>
                          <a:spcPts val="0"/>
                        </a:spcAft>
                      </a:pPr>
                      <a:r>
                        <a:rPr lang="en-US" sz="1100">
                          <a:effectLst/>
                          <a:latin typeface="Arial"/>
                          <a:ea typeface="Times New Roman"/>
                        </a:rPr>
                        <a:t>River sample</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a:ea typeface="Times New Roman"/>
                        </a:rPr>
                        <a:t> </a:t>
                      </a:r>
                      <a:endParaRPr lang="en-US" sz="110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rPr>
                        <a:t> </a:t>
                      </a:r>
                      <a:endParaRPr lang="en-US" sz="1100" dirty="0">
                        <a:effectLst/>
                        <a:latin typeface="Times New Roman"/>
                        <a:ea typeface="Times New Roman"/>
                      </a:endParaRPr>
                    </a:p>
                  </a:txBody>
                  <a:tcPr marL="60616" marR="606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b="1" smtClean="0">
                          <a:effectLst/>
                          <a:latin typeface="Arial"/>
                          <a:ea typeface="Times New Roman"/>
                        </a:rPr>
                        <a:t>4</a:t>
                      </a:r>
                      <a:r>
                        <a:rPr lang="en-US" sz="1100" b="1" dirty="0">
                          <a:effectLst/>
                          <a:latin typeface="Arial"/>
                          <a:ea typeface="Times New Roman"/>
                        </a:rPr>
                        <a:t> </a:t>
                      </a:r>
                      <a:endParaRPr lang="en-US" sz="1100" b="1"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rPr>
                        <a:t> </a:t>
                      </a:r>
                      <a:endParaRPr lang="en-US" sz="1100" dirty="0">
                        <a:effectLst/>
                        <a:latin typeface="Times New Roman"/>
                        <a:ea typeface="Times New Roman"/>
                      </a:endParaRPr>
                    </a:p>
                  </a:txBody>
                  <a:tcPr marL="60616" marR="606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 name="Picture 8" descr="https://www.indigo.com/documents/Image/pH-scale-of-things.jpg"/>
          <p:cNvPicPr>
            <a:picLocks noChangeAspect="1" noChangeArrowheads="1"/>
          </p:cNvPicPr>
          <p:nvPr/>
        </p:nvPicPr>
        <p:blipFill>
          <a:blip r:embed="rId2" cstate="print"/>
          <a:srcRect l="18421" t="33772" r="76316" b="57895"/>
          <a:stretch>
            <a:fillRect/>
          </a:stretch>
        </p:blipFill>
        <p:spPr bwMode="auto">
          <a:xfrm>
            <a:off x="4876800" y="1295400"/>
            <a:ext cx="401052" cy="423333"/>
          </a:xfrm>
          <a:prstGeom prst="rect">
            <a:avLst/>
          </a:prstGeom>
          <a:noFill/>
        </p:spPr>
      </p:pic>
      <p:pic>
        <p:nvPicPr>
          <p:cNvPr id="4" name="Picture 8" descr="https://www.indigo.com/documents/Image/pH-scale-of-things.jpg"/>
          <p:cNvPicPr>
            <a:picLocks noChangeAspect="1" noChangeArrowheads="1"/>
          </p:cNvPicPr>
          <p:nvPr/>
        </p:nvPicPr>
        <p:blipFill>
          <a:blip r:embed="rId2" cstate="print"/>
          <a:srcRect l="18421" t="33772" r="76316" b="57895"/>
          <a:stretch>
            <a:fillRect/>
          </a:stretch>
        </p:blipFill>
        <p:spPr bwMode="auto">
          <a:xfrm>
            <a:off x="4953000" y="2819400"/>
            <a:ext cx="401052" cy="423333"/>
          </a:xfrm>
          <a:prstGeom prst="rect">
            <a:avLst/>
          </a:prstGeom>
          <a:noFill/>
        </p:spPr>
      </p:pic>
      <p:pic>
        <p:nvPicPr>
          <p:cNvPr id="5" name="Picture 8" descr="https://www.indigo.com/documents/Image/pH-scale-of-things.jpg"/>
          <p:cNvPicPr>
            <a:picLocks noChangeAspect="1" noChangeArrowheads="1"/>
          </p:cNvPicPr>
          <p:nvPr/>
        </p:nvPicPr>
        <p:blipFill>
          <a:blip r:embed="rId2" cstate="print"/>
          <a:srcRect l="65789" t="34211" r="28071" b="57121"/>
          <a:stretch>
            <a:fillRect/>
          </a:stretch>
        </p:blipFill>
        <p:spPr bwMode="auto">
          <a:xfrm>
            <a:off x="4953000" y="3276600"/>
            <a:ext cx="457200" cy="430306"/>
          </a:xfrm>
          <a:prstGeom prst="rect">
            <a:avLst/>
          </a:prstGeom>
          <a:noFill/>
        </p:spPr>
      </p:pic>
      <p:pic>
        <p:nvPicPr>
          <p:cNvPr id="6" name="Picture 8" descr="https://www.indigo.com/documents/Image/pH-scale-of-things.jpg"/>
          <p:cNvPicPr>
            <a:picLocks noChangeAspect="1" noChangeArrowheads="1"/>
          </p:cNvPicPr>
          <p:nvPr/>
        </p:nvPicPr>
        <p:blipFill>
          <a:blip r:embed="rId2" cstate="print"/>
          <a:srcRect l="65789" t="53947" r="28071" b="36842"/>
          <a:stretch>
            <a:fillRect/>
          </a:stretch>
        </p:blipFill>
        <p:spPr bwMode="auto">
          <a:xfrm>
            <a:off x="4876800" y="5334000"/>
            <a:ext cx="457200" cy="457200"/>
          </a:xfrm>
          <a:prstGeom prst="rect">
            <a:avLst/>
          </a:prstGeom>
          <a:noFill/>
        </p:spPr>
      </p:pic>
      <p:pic>
        <p:nvPicPr>
          <p:cNvPr id="7" name="Picture 8" descr="https://www.indigo.com/documents/Image/pH-scale-of-things.jpg"/>
          <p:cNvPicPr>
            <a:picLocks noChangeAspect="1" noChangeArrowheads="1"/>
          </p:cNvPicPr>
          <p:nvPr/>
        </p:nvPicPr>
        <p:blipFill>
          <a:blip r:embed="rId2" cstate="print"/>
          <a:srcRect l="65789" t="14128" r="28071" b="77631"/>
          <a:stretch>
            <a:fillRect/>
          </a:stretch>
        </p:blipFill>
        <p:spPr bwMode="auto">
          <a:xfrm>
            <a:off x="4800600" y="3810000"/>
            <a:ext cx="510988" cy="457200"/>
          </a:xfrm>
          <a:prstGeom prst="rect">
            <a:avLst/>
          </a:prstGeom>
          <a:noFill/>
        </p:spPr>
      </p:pic>
      <p:pic>
        <p:nvPicPr>
          <p:cNvPr id="8" name="Picture 8" descr="https://www.indigo.com/documents/Image/pH-scale-of-things.jpg"/>
          <p:cNvPicPr>
            <a:picLocks noChangeAspect="1" noChangeArrowheads="1"/>
          </p:cNvPicPr>
          <p:nvPr/>
        </p:nvPicPr>
        <p:blipFill>
          <a:blip r:embed="rId2" cstate="print"/>
          <a:srcRect l="65789" t="44737" r="28071" b="47368"/>
          <a:stretch>
            <a:fillRect/>
          </a:stretch>
        </p:blipFill>
        <p:spPr bwMode="auto">
          <a:xfrm>
            <a:off x="4953000" y="2286000"/>
            <a:ext cx="457200" cy="391886"/>
          </a:xfrm>
          <a:prstGeom prst="rect">
            <a:avLst/>
          </a:prstGeom>
          <a:noFill/>
        </p:spPr>
      </p:pic>
      <p:pic>
        <p:nvPicPr>
          <p:cNvPr id="9" name="Picture 8" descr="https://www.indigo.com/documents/Image/pH-scale-of-things.jpg"/>
          <p:cNvPicPr>
            <a:picLocks noChangeAspect="1" noChangeArrowheads="1"/>
          </p:cNvPicPr>
          <p:nvPr/>
        </p:nvPicPr>
        <p:blipFill>
          <a:blip r:embed="rId2" cstate="print"/>
          <a:srcRect l="65789" t="34211" r="28071" b="57121"/>
          <a:stretch>
            <a:fillRect/>
          </a:stretch>
        </p:blipFill>
        <p:spPr bwMode="auto">
          <a:xfrm>
            <a:off x="4953000" y="4343400"/>
            <a:ext cx="485775" cy="457200"/>
          </a:xfrm>
          <a:prstGeom prst="rect">
            <a:avLst/>
          </a:prstGeom>
          <a:noFill/>
        </p:spPr>
      </p:pic>
      <p:pic>
        <p:nvPicPr>
          <p:cNvPr id="10" name="Picture 9" descr="https://www.indigo.com/documents/Image/pH-scale-of-things.jpg"/>
          <p:cNvPicPr>
            <a:picLocks noChangeAspect="1" noChangeArrowheads="1"/>
          </p:cNvPicPr>
          <p:nvPr/>
        </p:nvPicPr>
        <p:blipFill>
          <a:blip r:embed="rId2" cstate="print"/>
          <a:srcRect l="18421" t="43421" r="75439" b="47910"/>
          <a:stretch>
            <a:fillRect/>
          </a:stretch>
        </p:blipFill>
        <p:spPr bwMode="auto">
          <a:xfrm>
            <a:off x="4953000" y="4805082"/>
            <a:ext cx="533400" cy="502024"/>
          </a:xfrm>
          <a:prstGeom prst="rect">
            <a:avLst/>
          </a:prstGeom>
          <a:noFill/>
        </p:spPr>
      </p:pic>
      <p:pic>
        <p:nvPicPr>
          <p:cNvPr id="11" name="Picture 8" descr="https://www.indigo.com/documents/Image/pH-scale-of-things.jpg"/>
          <p:cNvPicPr>
            <a:picLocks noChangeAspect="1" noChangeArrowheads="1"/>
          </p:cNvPicPr>
          <p:nvPr/>
        </p:nvPicPr>
        <p:blipFill>
          <a:blip r:embed="rId2" cstate="print"/>
          <a:srcRect l="18421" t="82895" r="75439" b="7895"/>
          <a:stretch>
            <a:fillRect/>
          </a:stretch>
        </p:blipFill>
        <p:spPr bwMode="auto">
          <a:xfrm>
            <a:off x="4953000" y="1752600"/>
            <a:ext cx="457200" cy="457200"/>
          </a:xfrm>
          <a:prstGeom prst="rect">
            <a:avLst/>
          </a:prstGeom>
          <a:noFill/>
        </p:spPr>
      </p:pic>
      <p:pic>
        <p:nvPicPr>
          <p:cNvPr id="12" name="Picture 11" descr="https://www.indigo.com/documents/Image/pH-scale-of-things.jpg"/>
          <p:cNvPicPr>
            <a:picLocks noChangeAspect="1" noChangeArrowheads="1"/>
          </p:cNvPicPr>
          <p:nvPr/>
        </p:nvPicPr>
        <p:blipFill>
          <a:blip r:embed="rId2" cstate="print"/>
          <a:srcRect l="18421" t="43421" r="75439" b="47910"/>
          <a:stretch>
            <a:fillRect/>
          </a:stretch>
        </p:blipFill>
        <p:spPr bwMode="auto">
          <a:xfrm>
            <a:off x="4876800" y="5791200"/>
            <a:ext cx="533400" cy="50202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6247864"/>
          </a:xfrm>
          <a:prstGeom prst="rect">
            <a:avLst/>
          </a:prstGeom>
          <a:noFill/>
        </p:spPr>
        <p:txBody>
          <a:bodyPr wrap="square" rtlCol="0">
            <a:spAutoFit/>
          </a:bodyPr>
          <a:lstStyle/>
          <a:p>
            <a:pPr algn="ctr"/>
            <a:r>
              <a:rPr lang="en-US" sz="2800" b="1" dirty="0" smtClean="0"/>
              <a:t>Problem Log Questions on Acids and Bases</a:t>
            </a:r>
          </a:p>
          <a:p>
            <a:pPr algn="ctr"/>
            <a:endParaRPr lang="en-US" sz="1200" b="1" dirty="0" smtClean="0"/>
          </a:p>
          <a:p>
            <a:pPr marL="457200" indent="-457200">
              <a:buFont typeface="+mj-lt"/>
              <a:buAutoNum type="arabicPeriod"/>
            </a:pPr>
            <a:r>
              <a:rPr lang="en-US" sz="2800" b="1" dirty="0" smtClean="0"/>
              <a:t>Describe in your own words what the pH scale measures.</a:t>
            </a:r>
          </a:p>
          <a:p>
            <a:pPr marL="457200" indent="-457200">
              <a:buFont typeface="+mj-lt"/>
              <a:buAutoNum type="arabicPeriod"/>
            </a:pPr>
            <a:r>
              <a:rPr lang="en-US" sz="2800" b="1" dirty="0" smtClean="0"/>
              <a:t>What substance was the most basic?</a:t>
            </a:r>
          </a:p>
          <a:p>
            <a:pPr marL="457200" indent="-457200">
              <a:buFont typeface="+mj-lt"/>
              <a:buAutoNum type="arabicPeriod"/>
            </a:pPr>
            <a:r>
              <a:rPr lang="en-US" sz="2800" b="1" dirty="0" smtClean="0"/>
              <a:t>Were there any pH neutral substances?</a:t>
            </a:r>
          </a:p>
          <a:p>
            <a:pPr marL="457200" indent="-457200">
              <a:buFont typeface="+mj-lt"/>
              <a:buAutoNum type="arabicPeriod"/>
            </a:pPr>
            <a:r>
              <a:rPr lang="en-US" sz="2800" b="1" dirty="0" smtClean="0"/>
              <a:t>Did any of the results surprise you? Why?</a:t>
            </a:r>
          </a:p>
          <a:p>
            <a:pPr marL="457200" indent="-457200">
              <a:buFont typeface="+mj-lt"/>
              <a:buAutoNum type="arabicPeriod"/>
            </a:pPr>
            <a:r>
              <a:rPr lang="en-US" sz="2800" b="1" dirty="0" smtClean="0"/>
              <a:t>What was the most significant outcome of today’s investigation?</a:t>
            </a:r>
          </a:p>
          <a:p>
            <a:pPr marL="457200" indent="-457200">
              <a:buFont typeface="+mj-lt"/>
              <a:buAutoNum type="arabicPeriod"/>
            </a:pPr>
            <a:r>
              <a:rPr lang="en-US" sz="2800" b="1" dirty="0" smtClean="0"/>
              <a:t>Is this knowledge in any way useful in the investigation of the spill? Why? How might this knowledge be used?</a:t>
            </a:r>
          </a:p>
          <a:p>
            <a:pPr marL="457200" indent="-457200">
              <a:buFont typeface="+mj-lt"/>
              <a:buAutoNum type="arabicPeriod"/>
            </a:pPr>
            <a:r>
              <a:rPr lang="en-US" sz="2800" b="1" dirty="0" smtClean="0"/>
              <a:t>How do you think the pH of an acid can be altered or changed?</a:t>
            </a:r>
          </a:p>
          <a:p>
            <a:endParaRPr lang="en-US" sz="2400" b="1" dirty="0"/>
          </a:p>
        </p:txBody>
      </p:sp>
    </p:spTree>
    <p:extLst>
      <p:ext uri="{BB962C8B-B14F-4D97-AF65-F5344CB8AC3E}">
        <p14:creationId xmlns:p14="http://schemas.microsoft.com/office/powerpoint/2010/main" val="1651546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81000"/>
            <a:ext cx="7772400" cy="2308324"/>
          </a:xfrm>
          <a:prstGeom prst="rect">
            <a:avLst/>
          </a:prstGeom>
          <a:noFill/>
        </p:spPr>
        <p:txBody>
          <a:bodyPr wrap="square" rtlCol="0">
            <a:spAutoFit/>
          </a:bodyPr>
          <a:lstStyle/>
          <a:p>
            <a:pPr algn="ctr"/>
            <a:r>
              <a:rPr lang="en-US" sz="2400" b="1" dirty="0" smtClean="0"/>
              <a:t>Problem Log Questions on Flow Rate</a:t>
            </a:r>
          </a:p>
          <a:p>
            <a:r>
              <a:rPr lang="en-US" sz="2400" b="1" dirty="0" smtClean="0"/>
              <a:t>Why would it be important to know the flow rates of the river and of the dripping liquid in the problem?</a:t>
            </a:r>
          </a:p>
          <a:p>
            <a:endParaRPr lang="en-US" sz="2400" b="1" dirty="0"/>
          </a:p>
          <a:p>
            <a:r>
              <a:rPr lang="en-US" sz="2400" b="1" dirty="0" smtClean="0"/>
              <a:t>How do weather and climate affect flow rate? How might weather, climate, and the season affect our problem?</a:t>
            </a:r>
            <a:endParaRPr lang="en-US" sz="2400" b="1" dirty="0"/>
          </a:p>
        </p:txBody>
      </p:sp>
      <p:pic>
        <p:nvPicPr>
          <p:cNvPr id="5" name="Picture 4"/>
          <p:cNvPicPr/>
          <p:nvPr/>
        </p:nvPicPr>
        <p:blipFill rotWithShape="1">
          <a:blip r:embed="rId2" cstate="print"/>
          <a:srcRect l="46703" t="46117" b="28649"/>
          <a:stretch/>
        </p:blipFill>
        <p:spPr bwMode="auto">
          <a:xfrm>
            <a:off x="152400" y="3022600"/>
            <a:ext cx="8686799" cy="193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9345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raph of  Discharge, cubic feet per seco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728" y="533400"/>
            <a:ext cx="6783572"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79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rkansaswater.org/NPSmanagementPlan/Images/Chapter19/Figure19.1_Upper_Saline_Watershed_Map.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490" y="605790"/>
            <a:ext cx="8415020" cy="5646420"/>
          </a:xfrm>
          <a:prstGeom prst="rect">
            <a:avLst/>
          </a:prstGeom>
          <a:noFill/>
          <a:ln>
            <a:noFill/>
          </a:ln>
        </p:spPr>
      </p:pic>
    </p:spTree>
    <p:extLst>
      <p:ext uri="{BB962C8B-B14F-4D97-AF65-F5344CB8AC3E}">
        <p14:creationId xmlns:p14="http://schemas.microsoft.com/office/powerpoint/2010/main" val="780382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458200" cy="4801314"/>
          </a:xfrm>
          <a:prstGeom prst="rect">
            <a:avLst/>
          </a:prstGeom>
          <a:noFill/>
        </p:spPr>
        <p:txBody>
          <a:bodyPr wrap="square" rtlCol="0">
            <a:spAutoFit/>
          </a:bodyPr>
          <a:lstStyle/>
          <a:p>
            <a:r>
              <a:rPr lang="en-US" dirty="0"/>
              <a:t>The Saline </a:t>
            </a:r>
            <a:r>
              <a:rPr lang="en-US" dirty="0" smtClean="0"/>
              <a:t>River rises </a:t>
            </a:r>
            <a:r>
              <a:rPr lang="en-US" dirty="0"/>
              <a:t>north of Benton in the Ouachita Mountains and is formed by four forks that converge near Riverside </a:t>
            </a:r>
            <a:r>
              <a:rPr lang="en-US" dirty="0" smtClean="0"/>
              <a:t>in Saline </a:t>
            </a:r>
            <a:r>
              <a:rPr lang="en-US" dirty="0"/>
              <a:t>County. </a:t>
            </a:r>
            <a:endParaRPr lang="en-US" dirty="0" smtClean="0"/>
          </a:p>
          <a:p>
            <a:endParaRPr lang="en-US" dirty="0" smtClean="0"/>
          </a:p>
          <a:p>
            <a:pPr marL="285750" indent="-285750">
              <a:buFont typeface="Arial" pitchFamily="34" charset="0"/>
              <a:buChar char="•"/>
            </a:pPr>
            <a:r>
              <a:rPr lang="en-US" dirty="0" smtClean="0"/>
              <a:t>The </a:t>
            </a:r>
            <a:r>
              <a:rPr lang="en-US" dirty="0"/>
              <a:t>South Fork is thirty-eight miles long and is the only one not wholly formed in Saline County. </a:t>
            </a:r>
            <a:endParaRPr lang="en-US" dirty="0" smtClean="0"/>
          </a:p>
          <a:p>
            <a:pPr marL="285750" indent="-285750">
              <a:buFont typeface="Arial" pitchFamily="34" charset="0"/>
              <a:buChar char="•"/>
            </a:pPr>
            <a:r>
              <a:rPr lang="en-US" dirty="0" smtClean="0"/>
              <a:t>The </a:t>
            </a:r>
            <a:r>
              <a:rPr lang="en-US" dirty="0"/>
              <a:t>Middle Fork is thirty-seven miles long, and its banks are a paradise of wildflowers. </a:t>
            </a:r>
            <a:endParaRPr lang="en-US" dirty="0" smtClean="0"/>
          </a:p>
          <a:p>
            <a:pPr marL="285750" indent="-285750">
              <a:buFont typeface="Arial" pitchFamily="34" charset="0"/>
              <a:buChar char="•"/>
            </a:pPr>
            <a:r>
              <a:rPr lang="en-US" dirty="0" smtClean="0"/>
              <a:t>Alum </a:t>
            </a:r>
            <a:r>
              <a:rPr lang="en-US" dirty="0"/>
              <a:t>Fork is sixty-one miles long and is a dramatic stream, flowing at the base of towering cliffs. </a:t>
            </a:r>
            <a:endParaRPr lang="en-US" dirty="0" smtClean="0"/>
          </a:p>
          <a:p>
            <a:pPr marL="285750" indent="-285750">
              <a:buFont typeface="Arial" pitchFamily="34" charset="0"/>
              <a:buChar char="•"/>
            </a:pPr>
            <a:r>
              <a:rPr lang="en-US" dirty="0"/>
              <a:t>North Fork is the shortest at twenty-nine miles. </a:t>
            </a:r>
          </a:p>
          <a:p>
            <a:endParaRPr lang="en-US" dirty="0"/>
          </a:p>
          <a:p>
            <a:r>
              <a:rPr lang="en-US" dirty="0" smtClean="0"/>
              <a:t>The </a:t>
            </a:r>
            <a:r>
              <a:rPr lang="en-US" dirty="0"/>
              <a:t>Saline </a:t>
            </a:r>
            <a:r>
              <a:rPr lang="en-US" dirty="0" smtClean="0"/>
              <a:t>River meanders </a:t>
            </a:r>
            <a:r>
              <a:rPr lang="en-US" dirty="0"/>
              <a:t>through Saline, Grant, Dallas, Cleveland, Bradley, Drew, and Ashley counties before it empties into the Ouachita River. </a:t>
            </a:r>
            <a:endParaRPr lang="en-US" dirty="0" smtClean="0"/>
          </a:p>
          <a:p>
            <a:endParaRPr lang="en-US" dirty="0"/>
          </a:p>
          <a:p>
            <a:r>
              <a:rPr lang="en-US" dirty="0" smtClean="0"/>
              <a:t>Among </a:t>
            </a:r>
            <a:r>
              <a:rPr lang="en-US" dirty="0"/>
              <a:t>the communities located near the river are Haskell (Saline County), </a:t>
            </a:r>
            <a:r>
              <a:rPr lang="en-US" dirty="0" err="1"/>
              <a:t>Traskwood</a:t>
            </a:r>
            <a:r>
              <a:rPr lang="en-US" dirty="0"/>
              <a:t> (Saline County</a:t>
            </a:r>
            <a:r>
              <a:rPr lang="en-US" dirty="0" smtClean="0"/>
              <a:t>),</a:t>
            </a:r>
            <a:r>
              <a:rPr lang="en-US" dirty="0"/>
              <a:t> </a:t>
            </a:r>
            <a:r>
              <a:rPr lang="en-US" dirty="0" err="1" smtClean="0"/>
              <a:t>Prattsville</a:t>
            </a:r>
            <a:r>
              <a:rPr lang="en-US" dirty="0" smtClean="0"/>
              <a:t> </a:t>
            </a:r>
            <a:r>
              <a:rPr lang="en-US" dirty="0"/>
              <a:t>(Grant County), </a:t>
            </a:r>
            <a:r>
              <a:rPr lang="en-US" dirty="0" err="1"/>
              <a:t>Farindale</a:t>
            </a:r>
            <a:r>
              <a:rPr lang="en-US" dirty="0"/>
              <a:t> (Dallas County), Staves (Cleveland County), Rison (Cleveland County), Warren (Bradley County), and Longview (Ashley County).</a:t>
            </a:r>
          </a:p>
        </p:txBody>
      </p:sp>
    </p:spTree>
    <p:extLst>
      <p:ext uri="{BB962C8B-B14F-4D97-AF65-F5344CB8AC3E}">
        <p14:creationId xmlns:p14="http://schemas.microsoft.com/office/powerpoint/2010/main" val="1147679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print"/>
          <a:srcRect l="65027" t="14594" r="17526" b="7818"/>
          <a:stretch/>
        </p:blipFill>
        <p:spPr bwMode="auto">
          <a:xfrm>
            <a:off x="609600" y="304800"/>
            <a:ext cx="4876800" cy="609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4310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cstate="print"/>
          <a:srcRect l="57537" t="6302" r="28699" b="83181"/>
          <a:stretch/>
        </p:blipFill>
        <p:spPr bwMode="auto">
          <a:xfrm>
            <a:off x="1676400" y="457201"/>
            <a:ext cx="4953000" cy="914400"/>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3" cstate="print"/>
          <a:srcRect l="57537" t="28260" r="23309" b="49781"/>
          <a:stretch/>
        </p:blipFill>
        <p:spPr bwMode="auto">
          <a:xfrm>
            <a:off x="1092940" y="1634067"/>
            <a:ext cx="6298460" cy="2133600"/>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4" cstate="print"/>
          <a:srcRect l="58209" t="28689" r="21926" b="45914"/>
          <a:stretch/>
        </p:blipFill>
        <p:spPr bwMode="auto">
          <a:xfrm>
            <a:off x="1092940" y="3810000"/>
            <a:ext cx="6188393" cy="22436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8936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219200"/>
            <a:ext cx="4038600" cy="4431983"/>
          </a:xfrm>
          <a:prstGeom prst="rect">
            <a:avLst/>
          </a:prstGeom>
          <a:noFill/>
        </p:spPr>
        <p:txBody>
          <a:bodyPr wrap="square" rtlCol="0">
            <a:spAutoFit/>
          </a:bodyPr>
          <a:lstStyle/>
          <a:p>
            <a:endParaRPr lang="en-US" sz="1200" dirty="0" smtClean="0"/>
          </a:p>
          <a:p>
            <a:r>
              <a:rPr lang="en-US" sz="1050" dirty="0" smtClean="0"/>
              <a:t>John </a:t>
            </a:r>
            <a:r>
              <a:rPr lang="en-US" sz="1050" dirty="0"/>
              <a:t>Thurston</a:t>
            </a:r>
          </a:p>
          <a:p>
            <a:r>
              <a:rPr lang="en-US" sz="1050" dirty="0"/>
              <a:t>Executive Offices: State Capitol Building</a:t>
            </a:r>
          </a:p>
          <a:p>
            <a:r>
              <a:rPr lang="en-US" sz="1050" dirty="0"/>
              <a:t>500 </a:t>
            </a:r>
            <a:r>
              <a:rPr lang="en-US" sz="1050" dirty="0" err="1"/>
              <a:t>Woodlane</a:t>
            </a:r>
            <a:r>
              <a:rPr lang="en-US" sz="1050" dirty="0"/>
              <a:t> Street, STE 109</a:t>
            </a:r>
          </a:p>
          <a:p>
            <a:r>
              <a:rPr lang="en-US" sz="1050" dirty="0"/>
              <a:t>Little Rock, AR </a:t>
            </a:r>
            <a:r>
              <a:rPr lang="en-US" sz="1050" dirty="0" smtClean="0"/>
              <a:t>72201</a:t>
            </a:r>
          </a:p>
          <a:p>
            <a:endParaRPr lang="en-US" sz="1050" dirty="0"/>
          </a:p>
          <a:p>
            <a:endParaRPr lang="en-US" sz="1050" dirty="0"/>
          </a:p>
          <a:p>
            <a:r>
              <a:rPr lang="en-US" sz="1050" dirty="0"/>
              <a:t>Dear Students</a:t>
            </a:r>
            <a:r>
              <a:rPr lang="en-US" sz="1050" dirty="0" smtClean="0"/>
              <a:t>:</a:t>
            </a:r>
          </a:p>
          <a:p>
            <a:endParaRPr lang="en-US" sz="1050" dirty="0"/>
          </a:p>
          <a:p>
            <a:r>
              <a:rPr lang="en-US" sz="1050" dirty="0"/>
              <a:t>I have heard from the principal of your school that you are interested in the events which occurred on the Highway 5/ North Fork River bridge. When I was a small boy growing up in Saline </a:t>
            </a:r>
            <a:r>
              <a:rPr lang="en-US" sz="1050" dirty="0" smtClean="0"/>
              <a:t>County, </a:t>
            </a:r>
            <a:r>
              <a:rPr lang="en-US" sz="1050" dirty="0"/>
              <a:t>science fascinated me. However, I chose to study law when I entered college</a:t>
            </a:r>
            <a:r>
              <a:rPr lang="en-US" sz="1050" dirty="0" smtClean="0"/>
              <a:t>.</a:t>
            </a:r>
          </a:p>
          <a:p>
            <a:endParaRPr lang="en-US" sz="1050" dirty="0"/>
          </a:p>
          <a:p>
            <a:r>
              <a:rPr lang="en-US" sz="1050" dirty="0"/>
              <a:t>I am eager to support you in your efforts to find a solution to the problems at North Fork, so I have provided a small sample of the </a:t>
            </a:r>
            <a:r>
              <a:rPr lang="en-US" sz="1050" dirty="0" smtClean="0"/>
              <a:t>river water at the spill site for </a:t>
            </a:r>
            <a:r>
              <a:rPr lang="en-US" sz="1050" dirty="0"/>
              <a:t>you to test. If you discover a cost-saving way to keep the ecosystem at North Fork from deteriorating, I would be most anxious to hear from you</a:t>
            </a:r>
            <a:r>
              <a:rPr lang="en-US" sz="1050" dirty="0" smtClean="0"/>
              <a:t>.</a:t>
            </a:r>
          </a:p>
          <a:p>
            <a:endParaRPr lang="en-US" sz="1050" dirty="0"/>
          </a:p>
          <a:p>
            <a:r>
              <a:rPr lang="en-US" sz="1050" dirty="0"/>
              <a:t>Please tell your family to remember me when they go to vote next fall. </a:t>
            </a:r>
            <a:endParaRPr lang="en-US" sz="1050" dirty="0" smtClean="0"/>
          </a:p>
          <a:p>
            <a:endParaRPr lang="en-US" sz="1050" dirty="0"/>
          </a:p>
          <a:p>
            <a:r>
              <a:rPr lang="en-US" sz="1050" dirty="0"/>
              <a:t>Sincerely,</a:t>
            </a:r>
          </a:p>
          <a:p>
            <a:r>
              <a:rPr lang="en-US" sz="1050" dirty="0"/>
              <a:t> </a:t>
            </a:r>
          </a:p>
          <a:p>
            <a:r>
              <a:rPr lang="en-US" sz="1050" dirty="0"/>
              <a:t>Commissioner John Thurston</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79576"/>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228600"/>
            <a:ext cx="4572000" cy="617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582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001000" cy="4739759"/>
          </a:xfrm>
          <a:prstGeom prst="rect">
            <a:avLst/>
          </a:prstGeom>
        </p:spPr>
        <p:txBody>
          <a:bodyPr wrap="square">
            <a:spAutoFit/>
          </a:bodyPr>
          <a:lstStyle/>
          <a:p>
            <a:pPr algn="ctr"/>
            <a:r>
              <a:rPr lang="en-US" sz="2400" dirty="0"/>
              <a:t>Acids and Bases </a:t>
            </a:r>
            <a:r>
              <a:rPr lang="en-US" sz="1400" dirty="0"/>
              <a:t> </a:t>
            </a:r>
          </a:p>
          <a:p>
            <a:r>
              <a:rPr lang="en-US" sz="2400" b="1" u="sng" dirty="0"/>
              <a:t>Acid</a:t>
            </a:r>
            <a:r>
              <a:rPr lang="en-US" sz="2400" dirty="0"/>
              <a:t>: a group of chemical substances that have similar properties when dissolved in water.  Some of the properties they share are sourness and the ability to dissolve metals and conduct electricity.  Acids include the numbers 1-6 on the pH scale.</a:t>
            </a:r>
          </a:p>
          <a:p>
            <a:r>
              <a:rPr lang="en-US" sz="2400" b="1" u="sng" dirty="0"/>
              <a:t>Base</a:t>
            </a:r>
            <a:r>
              <a:rPr lang="en-US" sz="2400" dirty="0"/>
              <a:t>: a group of chemical substances that have similar properties when dissolved in water.  Some of the properties they share are bitterness, slipperiness or oiliness, and the ability to conduct electricity.  Another word for base is alkali.  Bases include the numbers 8-14 on the pH scale.</a:t>
            </a:r>
          </a:p>
          <a:p>
            <a:r>
              <a:rPr lang="en-US" sz="2400" b="1" u="sng" dirty="0"/>
              <a:t>Neutral</a:t>
            </a:r>
            <a:r>
              <a:rPr lang="en-US" sz="2400" dirty="0"/>
              <a:t>:  a 7 on the scale; balanced</a:t>
            </a:r>
          </a:p>
          <a:p>
            <a:r>
              <a:rPr lang="en-US" sz="1400" dirty="0"/>
              <a:t>     </a:t>
            </a:r>
          </a:p>
        </p:txBody>
      </p:sp>
    </p:spTree>
    <p:extLst>
      <p:ext uri="{BB962C8B-B14F-4D97-AF65-F5344CB8AC3E}">
        <p14:creationId xmlns:p14="http://schemas.microsoft.com/office/powerpoint/2010/main" val="2022315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670</Words>
  <Application>Microsoft Office PowerPoint</Application>
  <PresentationFormat>On-screen Show (4:3)</PresentationFormat>
  <Paragraphs>168</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ualr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Kristy Kidd</cp:lastModifiedBy>
  <cp:revision>59</cp:revision>
  <dcterms:created xsi:type="dcterms:W3CDTF">2015-07-07T14:54:47Z</dcterms:created>
  <dcterms:modified xsi:type="dcterms:W3CDTF">2017-08-03T19:38:24Z</dcterms:modified>
</cp:coreProperties>
</file>