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3" r:id="rId2"/>
    <p:sldId id="284" r:id="rId3"/>
    <p:sldId id="272" r:id="rId4"/>
    <p:sldId id="279" r:id="rId5"/>
    <p:sldId id="278" r:id="rId6"/>
    <p:sldId id="271" r:id="rId7"/>
    <p:sldId id="280" r:id="rId8"/>
    <p:sldId id="287" r:id="rId9"/>
    <p:sldId id="298" r:id="rId10"/>
    <p:sldId id="300" r:id="rId11"/>
    <p:sldId id="285" r:id="rId12"/>
    <p:sldId id="286" r:id="rId13"/>
    <p:sldId id="281" r:id="rId14"/>
    <p:sldId id="288" r:id="rId15"/>
    <p:sldId id="289"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05E3C-156D-4313-B639-B114C6619E49}" type="datetimeFigureOut">
              <a:rPr lang="en-US" smtClean="0"/>
              <a:pPr/>
              <a:t>8/3/2017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A6630-590D-421B-B0BC-7C6A87625FD7}" type="slidenum">
              <a:rPr lang="en-US" smtClean="0"/>
              <a:pPr/>
              <a:t>‹#›</a:t>
            </a:fld>
            <a:endParaRPr lang="en-US"/>
          </a:p>
        </p:txBody>
      </p:sp>
    </p:spTree>
    <p:extLst>
      <p:ext uri="{BB962C8B-B14F-4D97-AF65-F5344CB8AC3E}">
        <p14:creationId xmlns:p14="http://schemas.microsoft.com/office/powerpoint/2010/main" val="203709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B496A-0891-49B1-AA69-6E9419718441}"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12353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496A-0891-49B1-AA69-6E9419718441}"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141136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496A-0891-49B1-AA69-6E9419718441}"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31544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496A-0891-49B1-AA69-6E9419718441}"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0130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B496A-0891-49B1-AA69-6E9419718441}"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31093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B496A-0891-49B1-AA69-6E9419718441}" type="datetimeFigureOut">
              <a:rPr lang="en-US" smtClean="0"/>
              <a:pPr/>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119596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B496A-0891-49B1-AA69-6E9419718441}" type="datetimeFigureOut">
              <a:rPr lang="en-US" smtClean="0"/>
              <a:pPr/>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12609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B496A-0891-49B1-AA69-6E9419718441}" type="datetimeFigureOut">
              <a:rPr lang="en-US" smtClean="0"/>
              <a:pPr/>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03529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B496A-0891-49B1-AA69-6E9419718441}" type="datetimeFigureOut">
              <a:rPr lang="en-US" smtClean="0"/>
              <a:pPr/>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123195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B496A-0891-49B1-AA69-6E9419718441}" type="datetimeFigureOut">
              <a:rPr lang="en-US" smtClean="0"/>
              <a:pPr/>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15079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B496A-0891-49B1-AA69-6E9419718441}" type="datetimeFigureOut">
              <a:rPr lang="en-US" smtClean="0"/>
              <a:pPr/>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176848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B496A-0891-49B1-AA69-6E9419718441}" type="datetimeFigureOut">
              <a:rPr lang="en-US" smtClean="0"/>
              <a:pPr/>
              <a:t>8/3/2017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C3BAA-681B-4A99-9575-6FC2D802697F}" type="slidenum">
              <a:rPr lang="en-US" smtClean="0"/>
              <a:pPr/>
              <a:t>‹#›</a:t>
            </a:fld>
            <a:endParaRPr lang="en-US"/>
          </a:p>
        </p:txBody>
      </p:sp>
    </p:spTree>
    <p:extLst>
      <p:ext uri="{BB962C8B-B14F-4D97-AF65-F5344CB8AC3E}">
        <p14:creationId xmlns:p14="http://schemas.microsoft.com/office/powerpoint/2010/main" val="37647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9.jpeg"/><Relationship Id="rId21" Type="http://schemas.openxmlformats.org/officeDocument/2006/relationships/image" Target="../media/image24.jpeg"/><Relationship Id="rId7" Type="http://schemas.openxmlformats.org/officeDocument/2006/relationships/image" Target="../media/image6.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30.jpeg"/><Relationship Id="rId2" Type="http://schemas.openxmlformats.org/officeDocument/2006/relationships/image" Target="../media/image25.jpe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4.jpeg"/><Relationship Id="rId24" Type="http://schemas.openxmlformats.org/officeDocument/2006/relationships/image" Target="../media/image29.png"/><Relationship Id="rId5" Type="http://schemas.openxmlformats.org/officeDocument/2006/relationships/image" Target="../media/image26.jpeg"/><Relationship Id="rId15" Type="http://schemas.openxmlformats.org/officeDocument/2006/relationships/image" Target="../media/image18.jpeg"/><Relationship Id="rId23" Type="http://schemas.openxmlformats.org/officeDocument/2006/relationships/image" Target="../media/image2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10.jpeg"/><Relationship Id="rId9" Type="http://schemas.openxmlformats.org/officeDocument/2006/relationships/image" Target="../media/image4.jpeg"/><Relationship Id="rId14" Type="http://schemas.openxmlformats.org/officeDocument/2006/relationships/image" Target="../media/image17.jpeg"/><Relationship Id="rId22"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9.jpeg"/><Relationship Id="rId21" Type="http://schemas.openxmlformats.org/officeDocument/2006/relationships/image" Target="../media/image24.jpeg"/><Relationship Id="rId7" Type="http://schemas.openxmlformats.org/officeDocument/2006/relationships/image" Target="../media/image6.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8.jpe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10.jpeg"/><Relationship Id="rId9" Type="http://schemas.openxmlformats.org/officeDocument/2006/relationships/image" Target="../media/image4.jpe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494085"/>
          </a:xfrm>
          <a:prstGeom prst="rect">
            <a:avLst/>
          </a:prstGeom>
        </p:spPr>
        <p:txBody>
          <a:bodyPr wrap="square">
            <a:spAutoFit/>
          </a:bodyPr>
          <a:lstStyle/>
          <a:p>
            <a:pPr algn="ctr"/>
            <a:r>
              <a:rPr lang="en-US" b="1" dirty="0" smtClean="0"/>
              <a:t>Does Acid Affect Plants?</a:t>
            </a:r>
            <a:endParaRPr lang="en-US" dirty="0"/>
          </a:p>
          <a:p>
            <a:r>
              <a:rPr lang="en-US" dirty="0"/>
              <a:t>How does acid affect plants? How does strength of acid solution affect number of radish seeds to sprout?</a:t>
            </a:r>
          </a:p>
          <a:p>
            <a:r>
              <a:rPr lang="en-US" b="1" dirty="0"/>
              <a:t> </a:t>
            </a:r>
            <a:endParaRPr lang="en-US" dirty="0"/>
          </a:p>
          <a:p>
            <a:r>
              <a:rPr lang="en-US" b="1" u="sng" dirty="0"/>
              <a:t>Prediction</a:t>
            </a:r>
            <a:r>
              <a:rPr lang="en-US" b="1" u="sng" dirty="0" smtClean="0"/>
              <a:t>:</a:t>
            </a:r>
            <a:endParaRPr lang="en-US" u="sng" dirty="0"/>
          </a:p>
          <a:p>
            <a:endParaRPr lang="en-US" b="1" u="sng" dirty="0" smtClean="0"/>
          </a:p>
          <a:p>
            <a:endParaRPr lang="en-US" u="sng" dirty="0"/>
          </a:p>
          <a:p>
            <a:r>
              <a:rPr lang="en-US" b="1" u="sng" dirty="0"/>
              <a:t>Independent variable</a:t>
            </a:r>
            <a:r>
              <a:rPr lang="en-US" b="1" u="sng" dirty="0" smtClean="0"/>
              <a:t>:</a:t>
            </a:r>
          </a:p>
          <a:p>
            <a:endParaRPr lang="en-US" u="sng" dirty="0" smtClean="0"/>
          </a:p>
          <a:p>
            <a:endParaRPr lang="en-US" u="sng" dirty="0"/>
          </a:p>
          <a:p>
            <a:r>
              <a:rPr lang="en-US" b="1" u="sng" dirty="0"/>
              <a:t>Dependent variable</a:t>
            </a:r>
            <a:r>
              <a:rPr lang="en-US" b="1" u="sng" dirty="0" smtClean="0"/>
              <a:t>:</a:t>
            </a:r>
          </a:p>
          <a:p>
            <a:endParaRPr lang="en-US" u="sng" dirty="0" smtClean="0"/>
          </a:p>
          <a:p>
            <a:endParaRPr lang="en-US" u="sng" dirty="0"/>
          </a:p>
          <a:p>
            <a:r>
              <a:rPr lang="en-US" b="1" u="sng" dirty="0"/>
              <a:t>Procedure:</a:t>
            </a:r>
            <a:endParaRPr lang="en-US" u="sng" dirty="0"/>
          </a:p>
          <a:p>
            <a:pPr marL="342900" lvl="0" indent="-342900">
              <a:buFont typeface="+mj-lt"/>
              <a:buAutoNum type="arabicPeriod"/>
            </a:pPr>
            <a:r>
              <a:rPr lang="en-US" sz="1600" b="1" dirty="0" smtClean="0"/>
              <a:t>Place 10 radish seeds on a wet paper towel in a zipper bag. Mist the seeds with the 0% vinegar solution daily for 14 days. Observe the number of seeds that sprout during that time.</a:t>
            </a:r>
          </a:p>
          <a:p>
            <a:pPr marL="342900" indent="-342900">
              <a:buFont typeface="+mj-lt"/>
              <a:buAutoNum type="arabicPeriod"/>
            </a:pPr>
            <a:r>
              <a:rPr lang="en-US" sz="1600" b="1" dirty="0"/>
              <a:t>Place 10 radish seeds on a wet paper towel in a zipper bag. Mist the seeds with the 10% vinegar solution daily for 14 days. Observe the number of seeds that sprout during that time</a:t>
            </a:r>
            <a:r>
              <a:rPr lang="en-US" sz="1600" b="1" dirty="0" smtClean="0"/>
              <a:t>.</a:t>
            </a:r>
          </a:p>
          <a:p>
            <a:pPr marL="342900" lvl="0" indent="-342900">
              <a:buFont typeface="+mj-lt"/>
              <a:buAutoNum type="arabicPeriod"/>
            </a:pPr>
            <a:r>
              <a:rPr lang="en-US" sz="1600" b="1" dirty="0"/>
              <a:t>Place 10 radish seeds on a wet paper towel in a zipper bag. Mist the seeds with the </a:t>
            </a:r>
            <a:r>
              <a:rPr lang="en-US" sz="1600" b="1" dirty="0" smtClean="0"/>
              <a:t>50</a:t>
            </a:r>
            <a:r>
              <a:rPr lang="en-US" sz="1600" b="1" dirty="0"/>
              <a:t>% vinegar solution daily for 14 days. Observe the number of seeds that sprout during that time</a:t>
            </a:r>
            <a:r>
              <a:rPr lang="en-US" sz="1600" b="1" dirty="0" smtClean="0"/>
              <a:t>.</a:t>
            </a:r>
          </a:p>
          <a:p>
            <a:pPr marL="342900" indent="-342900">
              <a:buFont typeface="+mj-lt"/>
              <a:buAutoNum type="arabicPeriod"/>
            </a:pPr>
            <a:r>
              <a:rPr lang="en-US" sz="1600" b="1" dirty="0"/>
              <a:t>Place 10 radish seeds on a wet paper towel in a zipper bag. Mist the seeds with the </a:t>
            </a:r>
            <a:r>
              <a:rPr lang="en-US" sz="1600" b="1" dirty="0" smtClean="0"/>
              <a:t>100% </a:t>
            </a:r>
            <a:r>
              <a:rPr lang="en-US" sz="1600" b="1" dirty="0"/>
              <a:t>vinegar solution daily for 14 days. Observe the number of seeds that sprout during that time</a:t>
            </a:r>
            <a:r>
              <a:rPr lang="en-US" sz="1600" b="1" dirty="0" smtClean="0"/>
              <a:t>.</a:t>
            </a:r>
            <a:endParaRPr lang="en-US" sz="1600" dirty="0" smtClean="0"/>
          </a:p>
          <a:p>
            <a:endParaRPr lang="en-US" dirty="0"/>
          </a:p>
          <a:p>
            <a:r>
              <a:rPr lang="en-US" b="1" u="sng" dirty="0"/>
              <a:t>Results:</a:t>
            </a:r>
            <a:endParaRPr lang="en-US" u="sng" dirty="0"/>
          </a:p>
        </p:txBody>
      </p:sp>
    </p:spTree>
    <p:extLst>
      <p:ext uri="{BB962C8B-B14F-4D97-AF65-F5344CB8AC3E}">
        <p14:creationId xmlns:p14="http://schemas.microsoft.com/office/powerpoint/2010/main" val="1719906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saacszabophotography.com/NANFA/longear.jpg"/>
          <p:cNvPicPr/>
          <p:nvPr/>
        </p:nvPicPr>
        <p:blipFill rotWithShape="1">
          <a:blip r:embed="rId2" cstate="print">
            <a:extLst>
              <a:ext uri="{28A0092B-C50C-407E-A947-70E740481C1C}">
                <a14:useLocalDpi xmlns:a14="http://schemas.microsoft.com/office/drawing/2010/main" val="0"/>
              </a:ext>
            </a:extLst>
          </a:blip>
          <a:srcRect l="13625" t="29197" r="28954" b="18978"/>
          <a:stretch/>
        </p:blipFill>
        <p:spPr bwMode="auto">
          <a:xfrm>
            <a:off x="304801" y="457200"/>
            <a:ext cx="1447800" cy="885825"/>
          </a:xfrm>
          <a:prstGeom prst="rect">
            <a:avLst/>
          </a:prstGeom>
          <a:noFill/>
          <a:ln>
            <a:noFill/>
          </a:ln>
          <a:extLst>
            <a:ext uri="{53640926-AAD7-44D8-BBD7-CCE9431645EC}">
              <a14:shadowObscured xmlns:a14="http://schemas.microsoft.com/office/drawing/2010/main"/>
            </a:ext>
          </a:extLst>
        </p:spPr>
      </p:pic>
      <p:pic>
        <p:nvPicPr>
          <p:cNvPr id="3" name="Picture 2" descr="http://morningmoss.com/wp-content/uploads/2013/07/smallmouth-bass.jpg"/>
          <p:cNvPicPr/>
          <p:nvPr/>
        </p:nvPicPr>
        <p:blipFill rotWithShape="1">
          <a:blip r:embed="rId3" cstate="print">
            <a:extLst>
              <a:ext uri="{28A0092B-C50C-407E-A947-70E740481C1C}">
                <a14:useLocalDpi xmlns:a14="http://schemas.microsoft.com/office/drawing/2010/main" val="0"/>
              </a:ext>
            </a:extLst>
          </a:blip>
          <a:srcRect l="25641" t="20879" b="18132"/>
          <a:stretch/>
        </p:blipFill>
        <p:spPr bwMode="auto">
          <a:xfrm>
            <a:off x="2133600" y="609600"/>
            <a:ext cx="1517650" cy="933450"/>
          </a:xfrm>
          <a:prstGeom prst="rect">
            <a:avLst/>
          </a:prstGeom>
          <a:noFill/>
          <a:ln>
            <a:noFill/>
          </a:ln>
          <a:extLst>
            <a:ext uri="{53640926-AAD7-44D8-BBD7-CCE9431645EC}">
              <a14:shadowObscured xmlns:a14="http://schemas.microsoft.com/office/drawing/2010/main"/>
            </a:ext>
          </a:extLst>
        </p:spPr>
      </p:pic>
      <p:pic>
        <p:nvPicPr>
          <p:cNvPr id="4" name="Picture 3" descr="http://www.saco.ca/images/walleye.jpg"/>
          <p:cNvPicPr/>
          <p:nvPr/>
        </p:nvPicPr>
        <p:blipFill rotWithShape="1">
          <a:blip r:embed="rId4" cstate="print">
            <a:extLst>
              <a:ext uri="{28A0092B-C50C-407E-A947-70E740481C1C}">
                <a14:useLocalDpi xmlns:a14="http://schemas.microsoft.com/office/drawing/2010/main" val="0"/>
              </a:ext>
            </a:extLst>
          </a:blip>
          <a:srcRect l="14772" t="24809" b="9019"/>
          <a:stretch/>
        </p:blipFill>
        <p:spPr bwMode="auto">
          <a:xfrm>
            <a:off x="457200" y="1524000"/>
            <a:ext cx="1608654" cy="747712"/>
          </a:xfrm>
          <a:prstGeom prst="rect">
            <a:avLst/>
          </a:prstGeom>
          <a:noFill/>
          <a:ln>
            <a:noFill/>
          </a:ln>
          <a:extLst>
            <a:ext uri="{53640926-AAD7-44D8-BBD7-CCE9431645EC}">
              <a14:shadowObscured xmlns:a14="http://schemas.microsoft.com/office/drawing/2010/main"/>
            </a:ext>
          </a:extLst>
        </p:spPr>
      </p:pic>
      <p:pic>
        <p:nvPicPr>
          <p:cNvPr id="5" name="Picture 4" descr="http://www.virginiaherpetologicalsociety.com/reptiles/turtles/eastern-river-cooter/Pseudemys%20concinna%20basking%20May%202008%20Pittsyvania%20Co.jpg"/>
          <p:cNvPicPr/>
          <p:nvPr/>
        </p:nvPicPr>
        <p:blipFill rotWithShape="1">
          <a:blip r:embed="rId5" cstate="print">
            <a:extLst>
              <a:ext uri="{28A0092B-C50C-407E-A947-70E740481C1C}">
                <a14:useLocalDpi xmlns:a14="http://schemas.microsoft.com/office/drawing/2010/main" val="0"/>
              </a:ext>
            </a:extLst>
          </a:blip>
          <a:srcRect l="5498" t="16904" r="25119" b="20713"/>
          <a:stretch/>
        </p:blipFill>
        <p:spPr bwMode="auto">
          <a:xfrm>
            <a:off x="5638800" y="4648200"/>
            <a:ext cx="1371600" cy="914400"/>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1981200" y="152400"/>
            <a:ext cx="2209800" cy="369332"/>
          </a:xfrm>
          <a:prstGeom prst="rect">
            <a:avLst/>
          </a:prstGeom>
          <a:noFill/>
        </p:spPr>
        <p:txBody>
          <a:bodyPr wrap="square" rtlCol="0">
            <a:spAutoFit/>
          </a:bodyPr>
          <a:lstStyle/>
          <a:p>
            <a:r>
              <a:rPr lang="en-US" b="1" dirty="0" smtClean="0"/>
              <a:t>Carnivores</a:t>
            </a:r>
            <a:endParaRPr lang="en-US" b="1" dirty="0"/>
          </a:p>
        </p:txBody>
      </p:sp>
      <p:pic>
        <p:nvPicPr>
          <p:cNvPr id="8" name="Picture 7"/>
          <p:cNvPicPr/>
          <p:nvPr/>
        </p:nvPicPr>
        <p:blipFill rotWithShape="1">
          <a:blip r:embed="rId6" cstate="print"/>
          <a:srcRect l="68058" t="35942" r="21991" b="37309"/>
          <a:stretch/>
        </p:blipFill>
        <p:spPr bwMode="auto">
          <a:xfrm>
            <a:off x="381000" y="4495800"/>
            <a:ext cx="1371600" cy="1127330"/>
          </a:xfrm>
          <a:prstGeom prst="rect">
            <a:avLst/>
          </a:prstGeom>
          <a:ln>
            <a:noFill/>
          </a:ln>
          <a:extLst>
            <a:ext uri="{53640926-AAD7-44D8-BBD7-CCE9431645EC}">
              <a14:shadowObscured xmlns:a14="http://schemas.microsoft.com/office/drawing/2010/main"/>
            </a:ext>
          </a:extLst>
        </p:spPr>
      </p:pic>
      <p:pic>
        <p:nvPicPr>
          <p:cNvPr id="10" name="Picture 9" descr="species photo"/>
          <p:cNvPicPr/>
          <p:nvPr/>
        </p:nvPicPr>
        <p:blipFill rotWithShape="1">
          <a:blip r:embed="rId7" cstate="print">
            <a:extLst>
              <a:ext uri="{28A0092B-C50C-407E-A947-70E740481C1C}">
                <a14:useLocalDpi xmlns:a14="http://schemas.microsoft.com/office/drawing/2010/main" val="0"/>
              </a:ext>
            </a:extLst>
          </a:blip>
          <a:srcRect l="11885" t="1429" r="12559" b="-1429"/>
          <a:stretch/>
        </p:blipFill>
        <p:spPr bwMode="auto">
          <a:xfrm>
            <a:off x="914400" y="5562600"/>
            <a:ext cx="1371600" cy="1123950"/>
          </a:xfrm>
          <a:prstGeom prst="rect">
            <a:avLst/>
          </a:prstGeom>
          <a:noFill/>
          <a:ln>
            <a:noFill/>
          </a:ln>
          <a:extLst>
            <a:ext uri="{53640926-AAD7-44D8-BBD7-CCE9431645EC}">
              <a14:shadowObscured xmlns:a14="http://schemas.microsoft.com/office/drawing/2010/main"/>
            </a:ext>
          </a:extLst>
        </p:spPr>
      </p:pic>
      <p:pic>
        <p:nvPicPr>
          <p:cNvPr id="11" name="Picture 10" descr="http://www.agfc.com/speciesPhotos/mammals_raccoon.jpg"/>
          <p:cNvPicPr/>
          <p:nvPr/>
        </p:nvPicPr>
        <p:blipFill rotWithShape="1">
          <a:blip r:embed="rId8" cstate="print">
            <a:extLst>
              <a:ext uri="{28A0092B-C50C-407E-A947-70E740481C1C}">
                <a14:useLocalDpi xmlns:a14="http://schemas.microsoft.com/office/drawing/2010/main" val="0"/>
              </a:ext>
            </a:extLst>
          </a:blip>
          <a:srcRect l="13878" t="5285"/>
          <a:stretch/>
        </p:blipFill>
        <p:spPr bwMode="auto">
          <a:xfrm>
            <a:off x="7543800" y="5410200"/>
            <a:ext cx="1223963" cy="1186431"/>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7086600" y="228600"/>
            <a:ext cx="1676400" cy="369332"/>
          </a:xfrm>
          <a:prstGeom prst="rect">
            <a:avLst/>
          </a:prstGeom>
          <a:noFill/>
        </p:spPr>
        <p:txBody>
          <a:bodyPr wrap="square" rtlCol="0">
            <a:spAutoFit/>
          </a:bodyPr>
          <a:lstStyle/>
          <a:p>
            <a:r>
              <a:rPr lang="en-US" b="1" dirty="0" smtClean="0"/>
              <a:t>Herbivores</a:t>
            </a:r>
            <a:endParaRPr lang="en-US" b="1" dirty="0"/>
          </a:p>
        </p:txBody>
      </p:sp>
      <p:pic>
        <p:nvPicPr>
          <p:cNvPr id="14" name="Picture 13" descr="http://www.agfc.com/speciesPhotos/mammals_mink.jpg"/>
          <p:cNvPicPr/>
          <p:nvPr/>
        </p:nvPicPr>
        <p:blipFill rotWithShape="1">
          <a:blip r:embed="rId9" cstate="print">
            <a:extLst>
              <a:ext uri="{28A0092B-C50C-407E-A947-70E740481C1C}">
                <a14:useLocalDpi xmlns:a14="http://schemas.microsoft.com/office/drawing/2010/main" val="0"/>
              </a:ext>
            </a:extLst>
          </a:blip>
          <a:srcRect t="17768"/>
          <a:stretch/>
        </p:blipFill>
        <p:spPr bwMode="auto">
          <a:xfrm>
            <a:off x="3962400" y="685800"/>
            <a:ext cx="1323781" cy="914400"/>
          </a:xfrm>
          <a:prstGeom prst="rect">
            <a:avLst/>
          </a:prstGeom>
          <a:noFill/>
          <a:ln>
            <a:noFill/>
          </a:ln>
          <a:extLst>
            <a:ext uri="{53640926-AAD7-44D8-BBD7-CCE9431645EC}">
              <a14:shadowObscured xmlns:a14="http://schemas.microsoft.com/office/drawing/2010/main"/>
            </a:ext>
          </a:extLst>
        </p:spPr>
      </p:pic>
      <p:pic>
        <p:nvPicPr>
          <p:cNvPr id="15" name="Picture 14" descr="http://www.agfc.com/speciesPhotos/mammals_muskrat.jpg"/>
          <p:cNvPicPr/>
          <p:nvPr/>
        </p:nvPicPr>
        <p:blipFill rotWithShape="1">
          <a:blip r:embed="rId10" cstate="print">
            <a:extLst>
              <a:ext uri="{28A0092B-C50C-407E-A947-70E740481C1C}">
                <a14:useLocalDpi xmlns:a14="http://schemas.microsoft.com/office/drawing/2010/main" val="0"/>
              </a:ext>
            </a:extLst>
          </a:blip>
          <a:srcRect t="16326" b="8163"/>
          <a:stretch/>
        </p:blipFill>
        <p:spPr bwMode="auto">
          <a:xfrm>
            <a:off x="7391400" y="4572000"/>
            <a:ext cx="1326291" cy="800100"/>
          </a:xfrm>
          <a:prstGeom prst="rect">
            <a:avLst/>
          </a:prstGeom>
          <a:noFill/>
          <a:ln>
            <a:noFill/>
          </a:ln>
          <a:extLst>
            <a:ext uri="{53640926-AAD7-44D8-BBD7-CCE9431645EC}">
              <a14:shadowObscured xmlns:a14="http://schemas.microsoft.com/office/drawing/2010/main"/>
            </a:ext>
          </a:extLst>
        </p:spPr>
      </p:pic>
      <p:pic>
        <p:nvPicPr>
          <p:cNvPr id="16" name="Picture 15" descr="http://www.biokids.umich.edu/collections/contributors/ryan_rehmeier/Bhylophaga2/large.jpg"/>
          <p:cNvPicPr/>
          <p:nvPr/>
        </p:nvPicPr>
        <p:blipFill rotWithShape="1">
          <a:blip r:embed="rId11" cstate="print">
            <a:extLst>
              <a:ext uri="{28A0092B-C50C-407E-A947-70E740481C1C}">
                <a14:useLocalDpi xmlns:a14="http://schemas.microsoft.com/office/drawing/2010/main" val="0"/>
              </a:ext>
            </a:extLst>
          </a:blip>
          <a:srcRect l="23891" t="13735" r="11929" b="19870"/>
          <a:stretch/>
        </p:blipFill>
        <p:spPr bwMode="auto">
          <a:xfrm>
            <a:off x="4191000" y="1752600"/>
            <a:ext cx="1248173" cy="914400"/>
          </a:xfrm>
          <a:prstGeom prst="rect">
            <a:avLst/>
          </a:prstGeom>
          <a:noFill/>
          <a:ln>
            <a:noFill/>
          </a:ln>
          <a:extLst>
            <a:ext uri="{53640926-AAD7-44D8-BBD7-CCE9431645EC}">
              <a14:shadowObscured xmlns:a14="http://schemas.microsoft.com/office/drawing/2010/main"/>
            </a:ext>
          </a:extLst>
        </p:spPr>
      </p:pic>
      <p:pic>
        <p:nvPicPr>
          <p:cNvPr id="17" name="Picture 16" descr="http://file1.answcdn.com/answ-cld/image/upload/w_726,c_fill,g_faces:center,q_60/v1/tk/view/getty/lesson-plans/9df045dd/114724205.jpg"/>
          <p:cNvPicPr/>
          <p:nvPr/>
        </p:nvPicPr>
        <p:blipFill rotWithShape="1">
          <a:blip r:embed="rId12" cstate="print">
            <a:extLst>
              <a:ext uri="{28A0092B-C50C-407E-A947-70E740481C1C}">
                <a14:useLocalDpi xmlns:a14="http://schemas.microsoft.com/office/drawing/2010/main" val="0"/>
              </a:ext>
            </a:extLst>
          </a:blip>
          <a:srcRect l="11529" t="9604" r="11791"/>
          <a:stretch/>
        </p:blipFill>
        <p:spPr bwMode="auto">
          <a:xfrm>
            <a:off x="228600" y="2438400"/>
            <a:ext cx="1143000" cy="914400"/>
          </a:xfrm>
          <a:prstGeom prst="rect">
            <a:avLst/>
          </a:prstGeom>
          <a:noFill/>
          <a:ln>
            <a:noFill/>
          </a:ln>
          <a:extLst>
            <a:ext uri="{53640926-AAD7-44D8-BBD7-CCE9431645EC}">
              <a14:shadowObscured xmlns:a14="http://schemas.microsoft.com/office/drawing/2010/main"/>
            </a:ext>
          </a:extLst>
        </p:spPr>
      </p:pic>
      <p:pic>
        <p:nvPicPr>
          <p:cNvPr id="20" name="Picture 19" descr="http://www.fcps.edu/islandcreekes/ecology/Arthropods/Six-spotted%20Fishing%20Spider/2004-04-07_BL_SFS.jpg"/>
          <p:cNvPicPr/>
          <p:nvPr/>
        </p:nvPicPr>
        <p:blipFill rotWithShape="1">
          <a:blip r:embed="rId13" cstate="print">
            <a:extLst>
              <a:ext uri="{28A0092B-C50C-407E-A947-70E740481C1C}">
                <a14:useLocalDpi xmlns:a14="http://schemas.microsoft.com/office/drawing/2010/main" val="0"/>
              </a:ext>
            </a:extLst>
          </a:blip>
          <a:srcRect l="15159" t="15425" r="11086" b="15957"/>
          <a:stretch/>
        </p:blipFill>
        <p:spPr bwMode="auto">
          <a:xfrm>
            <a:off x="1752600" y="2438400"/>
            <a:ext cx="1009650" cy="827564"/>
          </a:xfrm>
          <a:prstGeom prst="rect">
            <a:avLst/>
          </a:prstGeom>
          <a:noFill/>
          <a:ln>
            <a:noFill/>
          </a:ln>
          <a:extLst>
            <a:ext uri="{53640926-AAD7-44D8-BBD7-CCE9431645EC}">
              <a14:shadowObscured xmlns:a14="http://schemas.microsoft.com/office/drawing/2010/main"/>
            </a:ext>
          </a:extLst>
        </p:spPr>
      </p:pic>
      <p:pic>
        <p:nvPicPr>
          <p:cNvPr id="21" name="Picture 20" descr="Parsleyworm with exposed osmeteria "/>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72400" y="685800"/>
            <a:ext cx="1062038" cy="985837"/>
          </a:xfrm>
          <a:prstGeom prst="rect">
            <a:avLst/>
          </a:prstGeom>
          <a:noFill/>
          <a:ln>
            <a:noFill/>
          </a:ln>
        </p:spPr>
      </p:pic>
      <p:pic>
        <p:nvPicPr>
          <p:cNvPr id="22" name="Picture 21" descr="http://www.biosurvey.ou.edu/okwild/misc/images/cathunt.jpg"/>
          <p:cNvPicPr/>
          <p:nvPr/>
        </p:nvPicPr>
        <p:blipFill rotWithShape="1">
          <a:blip r:embed="rId15" cstate="print">
            <a:extLst>
              <a:ext uri="{28A0092B-C50C-407E-A947-70E740481C1C}">
                <a14:useLocalDpi xmlns:a14="http://schemas.microsoft.com/office/drawing/2010/main" val="0"/>
              </a:ext>
            </a:extLst>
          </a:blip>
          <a:srcRect t="20345" b="9524"/>
          <a:stretch/>
        </p:blipFill>
        <p:spPr bwMode="auto">
          <a:xfrm>
            <a:off x="2209800" y="3505200"/>
            <a:ext cx="1157425" cy="538480"/>
          </a:xfrm>
          <a:prstGeom prst="rect">
            <a:avLst/>
          </a:prstGeom>
          <a:noFill/>
          <a:ln>
            <a:noFill/>
          </a:ln>
          <a:extLst>
            <a:ext uri="{53640926-AAD7-44D8-BBD7-CCE9431645EC}">
              <a14:shadowObscured xmlns:a14="http://schemas.microsoft.com/office/drawing/2010/main"/>
            </a:ext>
          </a:extLst>
        </p:spPr>
      </p:pic>
      <p:pic>
        <p:nvPicPr>
          <p:cNvPr id="23" name="Picture 22" descr="https://upload.wikimedia.org/wikipedia/commons/2/29/Amblyomma_americanum_tick.jpg"/>
          <p:cNvPicPr/>
          <p:nvPr/>
        </p:nvPicPr>
        <p:blipFill rotWithShape="1">
          <a:blip r:embed="rId16" cstate="print">
            <a:extLst>
              <a:ext uri="{28A0092B-C50C-407E-A947-70E740481C1C}">
                <a14:useLocalDpi xmlns:a14="http://schemas.microsoft.com/office/drawing/2010/main" val="0"/>
              </a:ext>
            </a:extLst>
          </a:blip>
          <a:srcRect l="11826" t="8242" r="9043" b="5495"/>
          <a:stretch/>
        </p:blipFill>
        <p:spPr bwMode="auto">
          <a:xfrm>
            <a:off x="7696200" y="3276600"/>
            <a:ext cx="876300" cy="985995"/>
          </a:xfrm>
          <a:prstGeom prst="rect">
            <a:avLst/>
          </a:prstGeom>
          <a:noFill/>
          <a:ln>
            <a:noFill/>
          </a:ln>
          <a:extLst>
            <a:ext uri="{53640926-AAD7-44D8-BBD7-CCE9431645EC}">
              <a14:shadowObscured xmlns:a14="http://schemas.microsoft.com/office/drawing/2010/main"/>
            </a:ext>
          </a:extLst>
        </p:spPr>
      </p:pic>
      <p:pic>
        <p:nvPicPr>
          <p:cNvPr id="24" name="Picture 23" descr="https://www.audubon.org/sites/default/files/Belted_Kingfisher_s52-13-028_l.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48000" y="1676400"/>
            <a:ext cx="990600" cy="1098023"/>
          </a:xfrm>
          <a:prstGeom prst="rect">
            <a:avLst/>
          </a:prstGeom>
          <a:noFill/>
          <a:ln>
            <a:noFill/>
          </a:ln>
        </p:spPr>
      </p:pic>
      <p:pic>
        <p:nvPicPr>
          <p:cNvPr id="25" name="Picture 24" descr="https://upload.wikimedia.org/wikipedia/commons/3/31/Great_Blue_Heron_Wading_2.jpg"/>
          <p:cNvPicPr/>
          <p:nvPr/>
        </p:nvPicPr>
        <p:blipFill rotWithShape="1">
          <a:blip r:embed="rId18" cstate="print">
            <a:extLst>
              <a:ext uri="{28A0092B-C50C-407E-A947-70E740481C1C}">
                <a14:useLocalDpi xmlns:a14="http://schemas.microsoft.com/office/drawing/2010/main" val="0"/>
              </a:ext>
            </a:extLst>
          </a:blip>
          <a:srcRect l="18216" r="13118"/>
          <a:stretch/>
        </p:blipFill>
        <p:spPr bwMode="auto">
          <a:xfrm>
            <a:off x="3429000" y="4191000"/>
            <a:ext cx="851792" cy="1110932"/>
          </a:xfrm>
          <a:prstGeom prst="rect">
            <a:avLst/>
          </a:prstGeom>
          <a:noFill/>
          <a:ln>
            <a:noFill/>
          </a:ln>
          <a:extLst>
            <a:ext uri="{53640926-AAD7-44D8-BBD7-CCE9431645EC}">
              <a14:shadowObscured xmlns:a14="http://schemas.microsoft.com/office/drawing/2010/main"/>
            </a:ext>
          </a:extLst>
        </p:spPr>
      </p:pic>
      <p:pic>
        <p:nvPicPr>
          <p:cNvPr id="26" name="Picture 25" descr="http://www.owlpages.com/owls/species/images/great_horned_owl_ashley_h-3.jpg"/>
          <p:cNvPicPr/>
          <p:nvPr/>
        </p:nvPicPr>
        <p:blipFill rotWithShape="1">
          <a:blip r:embed="rId19" cstate="print">
            <a:extLst>
              <a:ext uri="{28A0092B-C50C-407E-A947-70E740481C1C}">
                <a14:useLocalDpi xmlns:a14="http://schemas.microsoft.com/office/drawing/2010/main" val="0"/>
              </a:ext>
            </a:extLst>
          </a:blip>
          <a:srcRect t="8215" b="7700"/>
          <a:stretch/>
        </p:blipFill>
        <p:spPr bwMode="auto">
          <a:xfrm>
            <a:off x="1905000" y="4343400"/>
            <a:ext cx="1219200" cy="1351280"/>
          </a:xfrm>
          <a:prstGeom prst="rect">
            <a:avLst/>
          </a:prstGeom>
          <a:noFill/>
          <a:ln>
            <a:noFill/>
          </a:ln>
          <a:extLst>
            <a:ext uri="{53640926-AAD7-44D8-BBD7-CCE9431645EC}">
              <a14:shadowObscured xmlns:a14="http://schemas.microsoft.com/office/drawing/2010/main"/>
            </a:ext>
          </a:extLst>
        </p:spPr>
      </p:pic>
      <p:pic>
        <p:nvPicPr>
          <p:cNvPr id="27" name="Picture 26" descr="https://www.allaboutbirds.org/guide/PHOTO/LARGE/great_egret_jimmcree.jpg"/>
          <p:cNvPicPr/>
          <p:nvPr/>
        </p:nvPicPr>
        <p:blipFill rotWithShape="1">
          <a:blip r:embed="rId20" cstate="print">
            <a:extLst>
              <a:ext uri="{28A0092B-C50C-407E-A947-70E740481C1C}">
                <a14:useLocalDpi xmlns:a14="http://schemas.microsoft.com/office/drawing/2010/main" val="0"/>
              </a:ext>
            </a:extLst>
          </a:blip>
          <a:srcRect l="13177" t="14063" r="13177" b="11875"/>
          <a:stretch/>
        </p:blipFill>
        <p:spPr bwMode="auto">
          <a:xfrm>
            <a:off x="381000" y="3581400"/>
            <a:ext cx="1262063" cy="727019"/>
          </a:xfrm>
          <a:prstGeom prst="rect">
            <a:avLst/>
          </a:prstGeom>
          <a:noFill/>
          <a:ln>
            <a:noFill/>
          </a:ln>
          <a:extLst>
            <a:ext uri="{53640926-AAD7-44D8-BBD7-CCE9431645EC}">
              <a14:shadowObscured xmlns:a14="http://schemas.microsoft.com/office/drawing/2010/main"/>
            </a:ext>
          </a:extLst>
        </p:spPr>
      </p:pic>
      <p:pic>
        <p:nvPicPr>
          <p:cNvPr id="28" name="Picture 27" descr="http://www.larkwire.com/static/content/images/ipad/LBNA1/Red-shoulderedHawk.jpg"/>
          <p:cNvPicPr/>
          <p:nvPr/>
        </p:nvPicPr>
        <p:blipFill rotWithShape="1">
          <a:blip r:embed="rId21" cstate="print">
            <a:extLst>
              <a:ext uri="{28A0092B-C50C-407E-A947-70E740481C1C}">
                <a14:useLocalDpi xmlns:a14="http://schemas.microsoft.com/office/drawing/2010/main" val="0"/>
              </a:ext>
            </a:extLst>
          </a:blip>
          <a:srcRect r="28662"/>
          <a:stretch/>
        </p:blipFill>
        <p:spPr bwMode="auto">
          <a:xfrm>
            <a:off x="3429000" y="5638800"/>
            <a:ext cx="838200" cy="885190"/>
          </a:xfrm>
          <a:prstGeom prst="rect">
            <a:avLst/>
          </a:prstGeom>
          <a:noFill/>
          <a:ln>
            <a:noFill/>
          </a:ln>
          <a:extLst>
            <a:ext uri="{53640926-AAD7-44D8-BBD7-CCE9431645EC}">
              <a14:shadowObscured xmlns:a14="http://schemas.microsoft.com/office/drawing/2010/main"/>
            </a:ext>
          </a:extLst>
        </p:spPr>
      </p:pic>
      <p:sp>
        <p:nvSpPr>
          <p:cNvPr id="29" name="TextBox 28"/>
          <p:cNvSpPr txBox="1"/>
          <p:nvPr/>
        </p:nvSpPr>
        <p:spPr>
          <a:xfrm>
            <a:off x="5867400" y="4267200"/>
            <a:ext cx="1676400" cy="369332"/>
          </a:xfrm>
          <a:prstGeom prst="rect">
            <a:avLst/>
          </a:prstGeom>
          <a:noFill/>
        </p:spPr>
        <p:txBody>
          <a:bodyPr wrap="square" rtlCol="0">
            <a:spAutoFit/>
          </a:bodyPr>
          <a:lstStyle/>
          <a:p>
            <a:r>
              <a:rPr lang="en-US" b="1" dirty="0" smtClean="0"/>
              <a:t>Omnivores</a:t>
            </a:r>
            <a:endParaRPr lang="en-US" b="1" dirty="0"/>
          </a:p>
        </p:txBody>
      </p:sp>
      <p:sp>
        <p:nvSpPr>
          <p:cNvPr id="30" name="TextBox 29"/>
          <p:cNvSpPr txBox="1"/>
          <p:nvPr/>
        </p:nvSpPr>
        <p:spPr>
          <a:xfrm>
            <a:off x="7239000" y="2895600"/>
            <a:ext cx="1676400" cy="369332"/>
          </a:xfrm>
          <a:prstGeom prst="rect">
            <a:avLst/>
          </a:prstGeom>
          <a:noFill/>
        </p:spPr>
        <p:txBody>
          <a:bodyPr wrap="square" rtlCol="0">
            <a:spAutoFit/>
          </a:bodyPr>
          <a:lstStyle/>
          <a:p>
            <a:r>
              <a:rPr lang="en-US" b="1" dirty="0" smtClean="0"/>
              <a:t>Parasite</a:t>
            </a:r>
            <a:endParaRPr lang="en-US" b="1" dirty="0"/>
          </a:p>
        </p:txBody>
      </p:sp>
      <p:pic>
        <p:nvPicPr>
          <p:cNvPr id="31" name="Picture 30" descr="http://www.agfc.com/speciesPhotos/mammals_deer.jpg"/>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477000" y="685800"/>
            <a:ext cx="995998" cy="938172"/>
          </a:xfrm>
          <a:prstGeom prst="rect">
            <a:avLst/>
          </a:prstGeom>
          <a:noFill/>
          <a:ln>
            <a:noFill/>
          </a:ln>
        </p:spPr>
      </p:pic>
      <p:pic>
        <p:nvPicPr>
          <p:cNvPr id="32" name="Picture 31" descr="http://www.agfc.com/speciesPhotos/mammals_beaver.jpg"/>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248400" y="1752600"/>
            <a:ext cx="1371600" cy="1009650"/>
          </a:xfrm>
          <a:prstGeom prst="rect">
            <a:avLst/>
          </a:prstGeom>
          <a:noFill/>
          <a:ln>
            <a:noFill/>
          </a:ln>
        </p:spPr>
      </p:pic>
      <p:pic>
        <p:nvPicPr>
          <p:cNvPr id="33" name="Picture 32"/>
          <p:cNvPicPr/>
          <p:nvPr/>
        </p:nvPicPr>
        <p:blipFill rotWithShape="1">
          <a:blip r:embed="rId24" cstate="print"/>
          <a:srcRect l="70709" t="33115" r="15037" b="16667"/>
          <a:stretch/>
        </p:blipFill>
        <p:spPr bwMode="auto">
          <a:xfrm>
            <a:off x="7848600" y="1828800"/>
            <a:ext cx="752475" cy="803937"/>
          </a:xfrm>
          <a:prstGeom prst="rect">
            <a:avLst/>
          </a:prstGeom>
          <a:ln>
            <a:noFill/>
          </a:ln>
          <a:extLst>
            <a:ext uri="{53640926-AAD7-44D8-BBD7-CCE9431645EC}">
              <a14:shadowObscured xmlns:a14="http://schemas.microsoft.com/office/drawing/2010/main"/>
            </a:ext>
          </a:extLst>
        </p:spPr>
      </p:pic>
      <p:pic>
        <p:nvPicPr>
          <p:cNvPr id="34" name="Picture 33" descr="http://www.agfc.com/speciesPhotos/mammals_bear.jpg"/>
          <p:cNvPicPr/>
          <p:nvPr/>
        </p:nvPicPr>
        <p:blipFill>
          <a:blip r:embed="rId25" cstate="print">
            <a:extLst>
              <a:ext uri="{28A0092B-C50C-407E-A947-70E740481C1C}">
                <a14:useLocalDpi xmlns:a14="http://schemas.microsoft.com/office/drawing/2010/main" val="0"/>
              </a:ext>
            </a:extLst>
          </a:blip>
          <a:srcRect l="12750" t="4000" r="10117"/>
          <a:stretch>
            <a:fillRect/>
          </a:stretch>
        </p:blipFill>
        <p:spPr bwMode="auto">
          <a:xfrm>
            <a:off x="6096000" y="5638800"/>
            <a:ext cx="871538" cy="949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5669"/>
            <a:ext cx="7467600" cy="738664"/>
          </a:xfrm>
          <a:prstGeom prst="rect">
            <a:avLst/>
          </a:prstGeom>
          <a:noFill/>
        </p:spPr>
        <p:txBody>
          <a:bodyPr wrap="square" rtlCol="0">
            <a:spAutoFit/>
          </a:bodyPr>
          <a:lstStyle/>
          <a:p>
            <a:pPr algn="ctr"/>
            <a:r>
              <a:rPr lang="en-US" sz="2400" b="1" dirty="0" smtClean="0"/>
              <a:t>ECOSYSTEMS</a:t>
            </a:r>
          </a:p>
          <a:p>
            <a:endParaRPr lang="en-US" dirty="0"/>
          </a:p>
        </p:txBody>
      </p:sp>
      <p:pic>
        <p:nvPicPr>
          <p:cNvPr id="3" name="Picture 2"/>
          <p:cNvPicPr/>
          <p:nvPr/>
        </p:nvPicPr>
        <p:blipFill rotWithShape="1">
          <a:blip r:embed="rId2" cstate="print"/>
          <a:srcRect l="64193" t="21534" r="19258" b="14932"/>
          <a:stretch/>
        </p:blipFill>
        <p:spPr bwMode="auto">
          <a:xfrm>
            <a:off x="122490" y="609600"/>
            <a:ext cx="4666716" cy="5709138"/>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4876800" y="762000"/>
            <a:ext cx="3886200" cy="4801314"/>
          </a:xfrm>
          <a:prstGeom prst="rect">
            <a:avLst/>
          </a:prstGeom>
          <a:noFill/>
        </p:spPr>
        <p:txBody>
          <a:bodyPr wrap="square" rtlCol="0">
            <a:spAutoFit/>
          </a:bodyPr>
          <a:lstStyle/>
          <a:p>
            <a:pPr marL="457200" indent="-457200">
              <a:buFont typeface="+mj-lt"/>
              <a:buAutoNum type="arabicPeriod"/>
            </a:pPr>
            <a:r>
              <a:rPr lang="en-US" sz="2400" b="1" dirty="0" smtClean="0"/>
              <a:t>What are the boundaries of the river ecosystem?</a:t>
            </a:r>
          </a:p>
          <a:p>
            <a:pPr marL="457200" indent="-457200">
              <a:buFont typeface="+mj-lt"/>
              <a:buAutoNum type="arabicPeriod"/>
            </a:pPr>
            <a:r>
              <a:rPr lang="en-US" sz="2400" b="1" dirty="0" smtClean="0"/>
              <a:t>What are some of the elements of the river ecosystem?</a:t>
            </a:r>
          </a:p>
          <a:p>
            <a:pPr marL="457200" indent="-457200">
              <a:buFont typeface="+mj-lt"/>
              <a:buAutoNum type="arabicPeriod"/>
            </a:pPr>
            <a:r>
              <a:rPr lang="en-US" sz="2400" b="1" dirty="0" smtClean="0"/>
              <a:t>Would the spill be considered an input to the system? How do you know?</a:t>
            </a:r>
          </a:p>
          <a:p>
            <a:pPr marL="457200" indent="-457200">
              <a:buFont typeface="+mj-lt"/>
              <a:buAutoNum type="arabicPeriod"/>
            </a:pPr>
            <a:r>
              <a:rPr lang="en-US" sz="2400" b="1" dirty="0" smtClean="0"/>
              <a:t>What are some interactions between the elements of the system?</a:t>
            </a:r>
          </a:p>
          <a:p>
            <a:endParaRPr lang="en-US" dirty="0"/>
          </a:p>
        </p:txBody>
      </p:sp>
    </p:spTree>
    <p:extLst>
      <p:ext uri="{BB962C8B-B14F-4D97-AF65-F5344CB8AC3E}">
        <p14:creationId xmlns:p14="http://schemas.microsoft.com/office/powerpoint/2010/main" val="362451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077200" cy="3139321"/>
          </a:xfrm>
          <a:prstGeom prst="rect">
            <a:avLst/>
          </a:prstGeom>
          <a:noFill/>
        </p:spPr>
        <p:txBody>
          <a:bodyPr wrap="square" rtlCol="0">
            <a:spAutoFit/>
          </a:bodyPr>
          <a:lstStyle/>
          <a:p>
            <a:r>
              <a:rPr lang="en-US" dirty="0" smtClean="0"/>
              <a:t>To: State Highway Patrol Supervisor</a:t>
            </a:r>
          </a:p>
          <a:p>
            <a:r>
              <a:rPr lang="en-US" dirty="0" smtClean="0"/>
              <a:t>From: Arkansas Public Works Central Office</a:t>
            </a:r>
          </a:p>
          <a:p>
            <a:endParaRPr lang="en-US" dirty="0" smtClean="0"/>
          </a:p>
          <a:p>
            <a:r>
              <a:rPr lang="en-US" dirty="0" smtClean="0"/>
              <a:t>An ecological awareness group calling itself Friends of Saline River System has sent us the email below. They claim that if the corrosive spill is not immediately addressed, they will alert the local and national media and start a boycott of </a:t>
            </a:r>
            <a:r>
              <a:rPr lang="en-US" i="1" dirty="0" smtClean="0"/>
              <a:t>Coleman Chemicals</a:t>
            </a:r>
            <a:r>
              <a:rPr lang="en-US" dirty="0" smtClean="0"/>
              <a:t>. They are also initiating a lawsuit against the state of Arkansas for improperly handling the spill and another lawsuit against </a:t>
            </a:r>
            <a:r>
              <a:rPr lang="en-US" i="1" dirty="0"/>
              <a:t>Coleman </a:t>
            </a:r>
            <a:r>
              <a:rPr lang="en-US" i="1" dirty="0" smtClean="0"/>
              <a:t>Chemicals </a:t>
            </a:r>
            <a:r>
              <a:rPr lang="en-US" dirty="0" smtClean="0"/>
              <a:t>for transporting materials of an acidic nature on a public highway.</a:t>
            </a:r>
          </a:p>
          <a:p>
            <a:endParaRPr lang="en-US" dirty="0"/>
          </a:p>
          <a:p>
            <a:r>
              <a:rPr lang="en-US" dirty="0" smtClean="0"/>
              <a:t>Please inform us of your cleanup efforts immediately.</a:t>
            </a:r>
          </a:p>
        </p:txBody>
      </p:sp>
      <p:sp>
        <p:nvSpPr>
          <p:cNvPr id="3" name="TextBox 2"/>
          <p:cNvSpPr txBox="1"/>
          <p:nvPr/>
        </p:nvSpPr>
        <p:spPr>
          <a:xfrm>
            <a:off x="1600200" y="3581400"/>
            <a:ext cx="5791200" cy="2800767"/>
          </a:xfrm>
          <a:prstGeom prst="rect">
            <a:avLst/>
          </a:prstGeom>
          <a:noFill/>
          <a:ln>
            <a:solidFill>
              <a:schemeClr val="tx1"/>
            </a:solidFill>
          </a:ln>
        </p:spPr>
        <p:txBody>
          <a:bodyPr wrap="square" rtlCol="0">
            <a:spAutoFit/>
          </a:bodyPr>
          <a:lstStyle/>
          <a:p>
            <a:r>
              <a:rPr lang="en-US" sz="1600" b="1" dirty="0" smtClean="0"/>
              <a:t>ALERT! ALERT! ALERT! ALERT!</a:t>
            </a:r>
          </a:p>
          <a:p>
            <a:r>
              <a:rPr lang="en-US" sz="1600" b="1" dirty="0" smtClean="0"/>
              <a:t>North Fork River is getting more and more polluted by the second… the water is becoming more dangerous for all living things. No one is taking action to halt the spread of the acid spill. Call your elected representatives. Call the highway patrol. Let them know how you feel about dangerous materials being transported on your highways. Put the pressure on and SAVE NORTH FORK RIVER!</a:t>
            </a:r>
          </a:p>
          <a:p>
            <a:r>
              <a:rPr lang="en-US" sz="1600" b="1" dirty="0"/>
              <a:t/>
            </a:r>
            <a:br>
              <a:rPr lang="en-US" sz="1600" b="1" dirty="0"/>
            </a:br>
            <a:r>
              <a:rPr lang="en-US" sz="1600" b="1" dirty="0" smtClean="0"/>
              <a:t>Signed,</a:t>
            </a:r>
          </a:p>
          <a:p>
            <a:r>
              <a:rPr lang="en-US" sz="1600" b="1" dirty="0" smtClean="0"/>
              <a:t>Friends of Saline River System</a:t>
            </a:r>
            <a:endParaRPr lang="en-US" sz="1600" b="1" dirty="0"/>
          </a:p>
        </p:txBody>
      </p:sp>
    </p:spTree>
    <p:extLst>
      <p:ext uri="{BB962C8B-B14F-4D97-AF65-F5344CB8AC3E}">
        <p14:creationId xmlns:p14="http://schemas.microsoft.com/office/powerpoint/2010/main" val="4276586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8991600" cy="3970318"/>
          </a:xfrm>
          <a:prstGeom prst="rect">
            <a:avLst/>
          </a:prstGeom>
          <a:noFill/>
        </p:spPr>
        <p:txBody>
          <a:bodyPr wrap="square" rtlCol="0">
            <a:spAutoFit/>
          </a:bodyPr>
          <a:lstStyle/>
          <a:p>
            <a:pPr algn="ctr"/>
            <a:r>
              <a:rPr lang="en-US" sz="2400" b="1" dirty="0" smtClean="0"/>
              <a:t>Problem Log Questions on Ecosystems</a:t>
            </a:r>
          </a:p>
          <a:p>
            <a:pPr algn="ctr"/>
            <a:endParaRPr lang="en-US" sz="1200" b="1" dirty="0" smtClean="0"/>
          </a:p>
          <a:p>
            <a:pPr marL="457200" indent="-457200">
              <a:buFont typeface="+mj-lt"/>
              <a:buAutoNum type="arabicPeriod"/>
            </a:pPr>
            <a:r>
              <a:rPr lang="en-US" sz="2400" b="1" dirty="0" smtClean="0"/>
              <a:t>Are the ecology group’s concerns legitimate? Why or why not?</a:t>
            </a:r>
          </a:p>
          <a:p>
            <a:pPr marL="457200" indent="-457200">
              <a:buFont typeface="+mj-lt"/>
              <a:buAutoNum type="arabicPeriod"/>
            </a:pPr>
            <a:r>
              <a:rPr lang="en-US" sz="2400" b="1" dirty="0" smtClean="0"/>
              <a:t>What information do we already know that will help us answer the ecology group’s questions?</a:t>
            </a:r>
          </a:p>
          <a:p>
            <a:pPr marL="457200" indent="-457200">
              <a:buFont typeface="+mj-lt"/>
              <a:buAutoNum type="arabicPeriod"/>
            </a:pPr>
            <a:r>
              <a:rPr lang="en-US" sz="2400" b="1" dirty="0" smtClean="0"/>
              <a:t>Are there other stakeholders whose concerns should be taken into consideration? Which ones? Why?</a:t>
            </a:r>
          </a:p>
          <a:p>
            <a:pPr marL="457200" indent="-457200">
              <a:buFont typeface="+mj-lt"/>
              <a:buAutoNum type="arabicPeriod"/>
            </a:pPr>
            <a:endParaRPr lang="en-US" sz="2400" b="1" dirty="0" smtClean="0"/>
          </a:p>
          <a:p>
            <a:endParaRPr lang="en-US" sz="2400" b="1" dirty="0"/>
          </a:p>
          <a:p>
            <a:endParaRPr lang="en-US" sz="2400" b="1" dirty="0" smtClean="0"/>
          </a:p>
          <a:p>
            <a:endParaRPr lang="en-US" sz="2400" b="1" dirty="0"/>
          </a:p>
        </p:txBody>
      </p:sp>
    </p:spTree>
    <p:extLst>
      <p:ext uri="{BB962C8B-B14F-4D97-AF65-F5344CB8AC3E}">
        <p14:creationId xmlns:p14="http://schemas.microsoft.com/office/powerpoint/2010/main" val="45102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8991600" cy="5447645"/>
          </a:xfrm>
          <a:prstGeom prst="rect">
            <a:avLst/>
          </a:prstGeom>
          <a:noFill/>
        </p:spPr>
        <p:txBody>
          <a:bodyPr wrap="square" rtlCol="0">
            <a:spAutoFit/>
          </a:bodyPr>
          <a:lstStyle/>
          <a:p>
            <a:pPr algn="ctr"/>
            <a:r>
              <a:rPr lang="en-US" sz="2400" b="1" dirty="0" smtClean="0"/>
              <a:t>Problem Log Questions on Effects of Acids on Plants and on Various Materials</a:t>
            </a:r>
          </a:p>
          <a:p>
            <a:pPr algn="ctr"/>
            <a:endParaRPr lang="en-US" sz="1200" b="1" dirty="0" smtClean="0"/>
          </a:p>
          <a:p>
            <a:pPr marL="457200" indent="-457200">
              <a:buFont typeface="+mj-lt"/>
              <a:buAutoNum type="arabicPeriod"/>
            </a:pPr>
            <a:r>
              <a:rPr lang="en-US" sz="2400" b="1" dirty="0" smtClean="0"/>
              <a:t>What effect did acid have on the radish seeds?</a:t>
            </a:r>
          </a:p>
          <a:p>
            <a:pPr marL="457200" indent="-457200">
              <a:buFont typeface="+mj-lt"/>
              <a:buAutoNum type="arabicPeriod"/>
            </a:pPr>
            <a:r>
              <a:rPr lang="en-US" sz="2400" b="1" dirty="0" smtClean="0"/>
              <a:t>How does this new information affect our problem?</a:t>
            </a:r>
          </a:p>
          <a:p>
            <a:pPr marL="457200" indent="-457200">
              <a:buFont typeface="+mj-lt"/>
              <a:buAutoNum type="arabicPeriod"/>
            </a:pPr>
            <a:r>
              <a:rPr lang="en-US" sz="2400" b="1" dirty="0" smtClean="0"/>
              <a:t>Why is it important to know the effect of acid on different materials from the spill site?</a:t>
            </a:r>
          </a:p>
          <a:p>
            <a:pPr marL="457200" indent="-457200">
              <a:buFont typeface="+mj-lt"/>
              <a:buAutoNum type="arabicPeriod"/>
            </a:pPr>
            <a:r>
              <a:rPr lang="en-US" sz="2400" b="1" dirty="0" smtClean="0"/>
              <a:t>Will changes to the material be instantaneous or will they occur over time? How do you know?</a:t>
            </a:r>
          </a:p>
          <a:p>
            <a:pPr marL="457200" indent="-457200">
              <a:buFont typeface="+mj-lt"/>
              <a:buAutoNum type="arabicPeriod"/>
            </a:pPr>
            <a:r>
              <a:rPr lang="en-US" sz="2400" b="1" dirty="0" smtClean="0"/>
              <a:t>How does this information change the way you think about our problem?</a:t>
            </a:r>
          </a:p>
          <a:p>
            <a:pPr marL="457200" indent="-457200">
              <a:buFont typeface="+mj-lt"/>
              <a:buAutoNum type="arabicPeriod"/>
            </a:pPr>
            <a:endParaRPr lang="en-US" sz="2400" b="1" dirty="0" smtClean="0"/>
          </a:p>
          <a:p>
            <a:endParaRPr lang="en-US" sz="2400" b="1" dirty="0"/>
          </a:p>
          <a:p>
            <a:endParaRPr lang="en-US" sz="2400" b="1" dirty="0" smtClean="0"/>
          </a:p>
          <a:p>
            <a:endParaRPr lang="en-US" sz="2400" b="1" dirty="0"/>
          </a:p>
        </p:txBody>
      </p:sp>
    </p:spTree>
    <p:extLst>
      <p:ext uri="{BB962C8B-B14F-4D97-AF65-F5344CB8AC3E}">
        <p14:creationId xmlns:p14="http://schemas.microsoft.com/office/powerpoint/2010/main" val="402195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4038600" cy="5693866"/>
          </a:xfrm>
          <a:prstGeom prst="rect">
            <a:avLst/>
          </a:prstGeom>
          <a:ln w="19050">
            <a:solidFill>
              <a:srgbClr val="0000FF"/>
            </a:solidFill>
          </a:ln>
        </p:spPr>
        <p:txBody>
          <a:bodyPr wrap="square">
            <a:spAutoFit/>
          </a:bodyPr>
          <a:lstStyle/>
          <a:p>
            <a:endParaRPr lang="en-US" sz="1400" b="1" dirty="0">
              <a:solidFill>
                <a:srgbClr val="0000FF"/>
              </a:solidFill>
            </a:endParaRPr>
          </a:p>
          <a:p>
            <a:pPr algn="ctr"/>
            <a:r>
              <a:rPr lang="en-US" sz="1400" b="1" dirty="0">
                <a:solidFill>
                  <a:srgbClr val="0000FF"/>
                </a:solidFill>
              </a:rPr>
              <a:t>Weather Report</a:t>
            </a:r>
          </a:p>
          <a:p>
            <a:endParaRPr lang="en-US" sz="1400" b="1" dirty="0">
              <a:solidFill>
                <a:srgbClr val="0000FF"/>
              </a:solidFill>
            </a:endParaRPr>
          </a:p>
          <a:p>
            <a:r>
              <a:rPr lang="en-US" sz="1400" b="1" dirty="0">
                <a:solidFill>
                  <a:srgbClr val="0000FF"/>
                </a:solidFill>
              </a:rPr>
              <a:t>The long-range forecast</a:t>
            </a:r>
            <a:r>
              <a:rPr lang="en-US" sz="1400" b="1" dirty="0" smtClean="0">
                <a:solidFill>
                  <a:srgbClr val="0000FF"/>
                </a:solidFill>
              </a:rPr>
              <a:t>:</a:t>
            </a:r>
          </a:p>
          <a:p>
            <a:endParaRPr lang="en-US" sz="1400" b="1" dirty="0">
              <a:solidFill>
                <a:srgbClr val="0000FF"/>
              </a:solidFill>
            </a:endParaRPr>
          </a:p>
          <a:p>
            <a:r>
              <a:rPr lang="en-US" sz="1400" b="1" u="sng" dirty="0">
                <a:solidFill>
                  <a:srgbClr val="0000FF"/>
                </a:solidFill>
              </a:rPr>
              <a:t>Tuesday</a:t>
            </a:r>
            <a:r>
              <a:rPr lang="en-US" sz="1400" b="1" dirty="0">
                <a:solidFill>
                  <a:srgbClr val="0000FF"/>
                </a:solidFill>
              </a:rPr>
              <a:t>-High temperature in the 60's, low in the 40's; clear skies, winds from the northwest at 10 </a:t>
            </a:r>
            <a:r>
              <a:rPr lang="en-US" sz="1400" b="1" dirty="0" smtClean="0">
                <a:solidFill>
                  <a:srgbClr val="0000FF"/>
                </a:solidFill>
              </a:rPr>
              <a:t>miles </a:t>
            </a:r>
            <a:r>
              <a:rPr lang="en-US" sz="1400" b="1" dirty="0">
                <a:solidFill>
                  <a:srgbClr val="0000FF"/>
                </a:solidFill>
              </a:rPr>
              <a:t>an hour.</a:t>
            </a:r>
          </a:p>
          <a:p>
            <a:endParaRPr lang="en-US" sz="1400" b="1" dirty="0">
              <a:solidFill>
                <a:srgbClr val="0000FF"/>
              </a:solidFill>
            </a:endParaRPr>
          </a:p>
          <a:p>
            <a:r>
              <a:rPr lang="en-US" sz="1400" b="1" u="sng" dirty="0" smtClean="0">
                <a:solidFill>
                  <a:srgbClr val="0000FF"/>
                </a:solidFill>
              </a:rPr>
              <a:t>Wednesday</a:t>
            </a:r>
            <a:r>
              <a:rPr lang="en-US" sz="1400" b="1" dirty="0" smtClean="0">
                <a:solidFill>
                  <a:srgbClr val="0000FF"/>
                </a:solidFill>
              </a:rPr>
              <a:t>-Starting </a:t>
            </a:r>
            <a:r>
              <a:rPr lang="en-US" sz="1400" b="1" dirty="0">
                <a:solidFill>
                  <a:srgbClr val="0000FF"/>
                </a:solidFill>
              </a:rPr>
              <a:t>out the same  as Tuesday, with highs in the mid-60's, clouding over in the </a:t>
            </a:r>
          </a:p>
          <a:p>
            <a:r>
              <a:rPr lang="en-US" sz="1400" b="1" dirty="0">
                <a:solidFill>
                  <a:srgbClr val="0000FF"/>
                </a:solidFill>
              </a:rPr>
              <a:t>afternoon and winds shifting to the southwest. Chance of showers 20%. Low temperatures in the </a:t>
            </a:r>
            <a:r>
              <a:rPr lang="en-US" sz="1400" b="1" dirty="0" smtClean="0">
                <a:solidFill>
                  <a:srgbClr val="0000FF"/>
                </a:solidFill>
              </a:rPr>
              <a:t>mid-40's</a:t>
            </a:r>
            <a:r>
              <a:rPr lang="en-US" sz="1400" b="1" dirty="0">
                <a:solidFill>
                  <a:srgbClr val="0000FF"/>
                </a:solidFill>
              </a:rPr>
              <a:t>.</a:t>
            </a:r>
          </a:p>
          <a:p>
            <a:endParaRPr lang="en-US" sz="1400" b="1" dirty="0">
              <a:solidFill>
                <a:srgbClr val="0000FF"/>
              </a:solidFill>
            </a:endParaRPr>
          </a:p>
          <a:p>
            <a:r>
              <a:rPr lang="en-US" sz="1400" b="1" u="sng" dirty="0">
                <a:solidFill>
                  <a:srgbClr val="0000FF"/>
                </a:solidFill>
              </a:rPr>
              <a:t>Thursday</a:t>
            </a:r>
            <a:r>
              <a:rPr lang="en-US" sz="1400" b="1" dirty="0">
                <a:solidFill>
                  <a:srgbClr val="0000FF"/>
                </a:solidFill>
              </a:rPr>
              <a:t>-Cloud cover increasing as the day progresses. Highs  in the upper</a:t>
            </a:r>
          </a:p>
          <a:p>
            <a:r>
              <a:rPr lang="en-US" sz="1400" b="1" dirty="0">
                <a:solidFill>
                  <a:srgbClr val="0000FF"/>
                </a:solidFill>
              </a:rPr>
              <a:t>60's, with </a:t>
            </a:r>
            <a:r>
              <a:rPr lang="en-US" sz="1400" b="1" dirty="0" smtClean="0">
                <a:solidFill>
                  <a:srgbClr val="0000FF"/>
                </a:solidFill>
              </a:rPr>
              <a:t>winds </a:t>
            </a:r>
            <a:r>
              <a:rPr lang="en-US" sz="1400" b="1" dirty="0">
                <a:solidFill>
                  <a:srgbClr val="0000FF"/>
                </a:solidFill>
              </a:rPr>
              <a:t>from the southwest at 20-30 miles  an hour. Chance </a:t>
            </a:r>
            <a:r>
              <a:rPr lang="en-US" sz="1400" b="1" dirty="0" smtClean="0">
                <a:solidFill>
                  <a:srgbClr val="0000FF"/>
                </a:solidFill>
              </a:rPr>
              <a:t>of </a:t>
            </a:r>
            <a:r>
              <a:rPr lang="en-US" sz="1400" b="1" dirty="0">
                <a:solidFill>
                  <a:srgbClr val="0000FF"/>
                </a:solidFill>
              </a:rPr>
              <a:t>heavy thunderstorms in the </a:t>
            </a:r>
            <a:r>
              <a:rPr lang="en-US" sz="1400" b="1" dirty="0" smtClean="0">
                <a:solidFill>
                  <a:srgbClr val="0000FF"/>
                </a:solidFill>
              </a:rPr>
              <a:t>afternoon</a:t>
            </a:r>
            <a:r>
              <a:rPr lang="en-US" sz="1400" b="1" dirty="0">
                <a:solidFill>
                  <a:srgbClr val="0000FF"/>
                </a:solidFill>
              </a:rPr>
              <a:t>. Chance </a:t>
            </a:r>
            <a:r>
              <a:rPr lang="en-US" sz="1400" b="1" dirty="0" smtClean="0">
                <a:solidFill>
                  <a:srgbClr val="0000FF"/>
                </a:solidFill>
              </a:rPr>
              <a:t>of </a:t>
            </a:r>
            <a:r>
              <a:rPr lang="en-US" sz="1400" b="1" dirty="0">
                <a:solidFill>
                  <a:srgbClr val="0000FF"/>
                </a:solidFill>
              </a:rPr>
              <a:t>rain 30% in the morning and increasing to 80% in the afternoon.</a:t>
            </a:r>
          </a:p>
          <a:p>
            <a:endParaRPr lang="en-US" sz="1400" b="1" dirty="0">
              <a:solidFill>
                <a:srgbClr val="0000FF"/>
              </a:solidFill>
            </a:endParaRPr>
          </a:p>
          <a:p>
            <a:r>
              <a:rPr lang="en-US" sz="1400" b="1" u="sng" dirty="0" smtClean="0">
                <a:solidFill>
                  <a:srgbClr val="0000FF"/>
                </a:solidFill>
              </a:rPr>
              <a:t>Friday</a:t>
            </a:r>
            <a:r>
              <a:rPr lang="en-US" sz="1400" b="1" dirty="0" smtClean="0">
                <a:solidFill>
                  <a:srgbClr val="0000FF"/>
                </a:solidFill>
              </a:rPr>
              <a:t>- Heavy </a:t>
            </a:r>
            <a:r>
              <a:rPr lang="en-US" sz="1400" b="1" dirty="0">
                <a:solidFill>
                  <a:srgbClr val="0000FF"/>
                </a:solidFill>
              </a:rPr>
              <a:t>thunderstorms likely, with strong winds from the southwest </a:t>
            </a:r>
            <a:r>
              <a:rPr lang="en-US" sz="1400" b="1" dirty="0" smtClean="0">
                <a:solidFill>
                  <a:srgbClr val="0000FF"/>
                </a:solidFill>
              </a:rPr>
              <a:t>at 40 </a:t>
            </a:r>
            <a:r>
              <a:rPr lang="en-US" sz="1400" b="1" dirty="0">
                <a:solidFill>
                  <a:srgbClr val="0000FF"/>
                </a:solidFill>
              </a:rPr>
              <a:t>miles an hour. Highs in the low 70's; chance of rain 90%.</a:t>
            </a:r>
          </a:p>
        </p:txBody>
      </p:sp>
      <p:sp>
        <p:nvSpPr>
          <p:cNvPr id="3" name="TextBox 2"/>
          <p:cNvSpPr txBox="1"/>
          <p:nvPr/>
        </p:nvSpPr>
        <p:spPr>
          <a:xfrm>
            <a:off x="4572000" y="228600"/>
            <a:ext cx="4267200" cy="5632311"/>
          </a:xfrm>
          <a:prstGeom prst="rect">
            <a:avLst/>
          </a:prstGeom>
          <a:noFill/>
        </p:spPr>
        <p:txBody>
          <a:bodyPr wrap="square" rtlCol="0">
            <a:spAutoFit/>
          </a:bodyPr>
          <a:lstStyle/>
          <a:p>
            <a:pPr marL="457200" indent="-457200">
              <a:buFont typeface="+mj-lt"/>
              <a:buAutoNum type="arabicPeriod"/>
            </a:pPr>
            <a:r>
              <a:rPr lang="en-US" sz="2400" b="1" dirty="0" smtClean="0"/>
              <a:t>What are the implications of the weather report?</a:t>
            </a:r>
            <a:endParaRPr lang="en-US" sz="2400" b="1" dirty="0"/>
          </a:p>
          <a:p>
            <a:pPr marL="457200" indent="-457200">
              <a:buFont typeface="+mj-lt"/>
              <a:buAutoNum type="arabicPeriod"/>
            </a:pPr>
            <a:r>
              <a:rPr lang="en-US" sz="2400" b="1" dirty="0" smtClean="0"/>
              <a:t>How does this relate to the solution of our problem?</a:t>
            </a:r>
          </a:p>
          <a:p>
            <a:pPr marL="457200" indent="-457200">
              <a:buFont typeface="+mj-lt"/>
              <a:buAutoNum type="arabicPeriod"/>
            </a:pPr>
            <a:r>
              <a:rPr lang="en-US" sz="2400" b="1" dirty="0" smtClean="0"/>
              <a:t>What are the implications of having acid in the area for four more days?</a:t>
            </a:r>
          </a:p>
          <a:p>
            <a:pPr marL="457200" indent="-457200">
              <a:buFont typeface="+mj-lt"/>
              <a:buAutoNum type="arabicPeriod"/>
            </a:pPr>
            <a:r>
              <a:rPr lang="en-US" sz="2400" b="1" dirty="0" smtClean="0"/>
              <a:t>What is the best solution to the problem? </a:t>
            </a:r>
          </a:p>
          <a:p>
            <a:pPr marL="457200" indent="-457200">
              <a:buFont typeface="+mj-lt"/>
              <a:buAutoNum type="arabicPeriod"/>
            </a:pPr>
            <a:r>
              <a:rPr lang="en-US" sz="2400" b="1" dirty="0" smtClean="0"/>
              <a:t>Are there secondary effects of this solution?</a:t>
            </a:r>
          </a:p>
          <a:p>
            <a:pPr marL="457200" indent="-457200">
              <a:buFont typeface="+mj-lt"/>
              <a:buAutoNum type="arabicPeriod"/>
            </a:pPr>
            <a:r>
              <a:rPr lang="en-US" sz="2400" b="1" dirty="0" smtClean="0"/>
              <a:t>How is the solution affected by the increase in wind?</a:t>
            </a:r>
          </a:p>
          <a:p>
            <a:pPr marL="457200" indent="-457200">
              <a:buFont typeface="+mj-lt"/>
              <a:buAutoNum type="arabicPeriod"/>
            </a:pPr>
            <a:r>
              <a:rPr lang="en-US" sz="2400" b="1" dirty="0" smtClean="0"/>
              <a:t>What options are no longer possible? Why?</a:t>
            </a:r>
            <a:endParaRPr lang="en-US" sz="2400" b="1" dirty="0"/>
          </a:p>
        </p:txBody>
      </p:sp>
    </p:spTree>
    <p:extLst>
      <p:ext uri="{BB962C8B-B14F-4D97-AF65-F5344CB8AC3E}">
        <p14:creationId xmlns:p14="http://schemas.microsoft.com/office/powerpoint/2010/main" val="1795642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7078861"/>
          </a:xfrm>
          <a:prstGeom prst="rect">
            <a:avLst/>
          </a:prstGeom>
          <a:noFill/>
        </p:spPr>
        <p:txBody>
          <a:bodyPr wrap="square" rtlCol="0">
            <a:spAutoFit/>
          </a:bodyPr>
          <a:lstStyle/>
          <a:p>
            <a:r>
              <a:rPr lang="en-US" sz="4000" b="1" dirty="0" smtClean="0"/>
              <a:t>What is </a:t>
            </a:r>
            <a:r>
              <a:rPr lang="en-US" sz="4000" b="1" smtClean="0"/>
              <a:t>the problem?</a:t>
            </a:r>
            <a:r>
              <a:rPr lang="en-US" sz="4000" b="1" dirty="0" smtClean="0"/>
              <a:t/>
            </a:r>
            <a:br>
              <a:rPr lang="en-US" sz="4000" b="1" dirty="0" smtClean="0"/>
            </a:br>
            <a:r>
              <a:rPr lang="en-US" sz="4000" b="1" dirty="0" smtClean="0"/>
              <a:t/>
            </a:r>
            <a:br>
              <a:rPr lang="en-US" sz="4000" b="1" dirty="0" smtClean="0"/>
            </a:br>
            <a:r>
              <a:rPr lang="en-US" sz="4000" b="1" dirty="0" smtClean="0"/>
              <a:t>What is your solution? </a:t>
            </a:r>
            <a:endParaRPr lang="en-US" sz="4000" b="1" dirty="0"/>
          </a:p>
          <a:p>
            <a:endParaRPr lang="en-US" sz="4000" b="1" dirty="0" smtClean="0"/>
          </a:p>
          <a:p>
            <a:r>
              <a:rPr lang="en-US" sz="4000" b="1" dirty="0" smtClean="0"/>
              <a:t>What criteria will you use to judge the success of your solution?</a:t>
            </a:r>
          </a:p>
          <a:p>
            <a:endParaRPr lang="en-US" sz="4000" b="1" dirty="0"/>
          </a:p>
          <a:p>
            <a:r>
              <a:rPr lang="en-US" sz="4000" b="1" dirty="0" smtClean="0"/>
              <a:t>What sacrifices did you have to make in order to come up with the best possible solution?</a:t>
            </a:r>
          </a:p>
          <a:p>
            <a:endParaRPr lang="en-US" dirty="0"/>
          </a:p>
          <a:p>
            <a:endParaRPr lang="en-US" dirty="0" smtClean="0"/>
          </a:p>
          <a:p>
            <a:endParaRPr lang="en-US" dirty="0"/>
          </a:p>
        </p:txBody>
      </p:sp>
    </p:spTree>
    <p:extLst>
      <p:ext uri="{BB962C8B-B14F-4D97-AF65-F5344CB8AC3E}">
        <p14:creationId xmlns:p14="http://schemas.microsoft.com/office/powerpoint/2010/main" val="224393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839200" cy="3016210"/>
          </a:xfrm>
          <a:prstGeom prst="rect">
            <a:avLst/>
          </a:prstGeom>
        </p:spPr>
        <p:txBody>
          <a:bodyPr wrap="square">
            <a:spAutoFit/>
          </a:bodyPr>
          <a:lstStyle/>
          <a:p>
            <a:pPr algn="ctr"/>
            <a:r>
              <a:rPr lang="en-US" b="1" dirty="0" smtClean="0"/>
              <a:t>The Effect of Acid on Various Materials</a:t>
            </a:r>
            <a:endParaRPr lang="en-US" dirty="0"/>
          </a:p>
          <a:p>
            <a:r>
              <a:rPr lang="en-US" dirty="0"/>
              <a:t>How does acid affect </a:t>
            </a:r>
            <a:r>
              <a:rPr lang="en-US" dirty="0" smtClean="0"/>
              <a:t>the following materials: asphalt, concrete, fabric, metal, plastic, leaves?</a:t>
            </a:r>
            <a:endParaRPr lang="en-US" dirty="0"/>
          </a:p>
          <a:p>
            <a:r>
              <a:rPr lang="en-US" b="1" dirty="0"/>
              <a:t> </a:t>
            </a:r>
            <a:endParaRPr lang="en-US" dirty="0"/>
          </a:p>
          <a:p>
            <a:r>
              <a:rPr lang="en-US" b="1" u="sng" dirty="0"/>
              <a:t>Prediction</a:t>
            </a:r>
            <a:r>
              <a:rPr lang="en-US" b="1" u="sng" dirty="0" smtClean="0"/>
              <a:t>:</a:t>
            </a:r>
            <a:endParaRPr lang="en-US" u="sng" dirty="0"/>
          </a:p>
          <a:p>
            <a:endParaRPr lang="en-US" u="sng" dirty="0" smtClean="0"/>
          </a:p>
          <a:p>
            <a:endParaRPr lang="en-US" u="sng" dirty="0"/>
          </a:p>
          <a:p>
            <a:r>
              <a:rPr lang="en-US" b="1" u="sng" dirty="0"/>
              <a:t>Procedure:</a:t>
            </a:r>
            <a:endParaRPr lang="en-US" u="sng" dirty="0"/>
          </a:p>
          <a:p>
            <a:pPr marL="342900" lvl="0" indent="-342900">
              <a:buFont typeface="+mj-lt"/>
              <a:buAutoNum type="arabicPeriod"/>
            </a:pPr>
            <a:r>
              <a:rPr lang="en-US" sz="1600" b="1" dirty="0" smtClean="0"/>
              <a:t>Immerse each sample material in a vial of vinegar. Observe each material daily for 10 days and record observations each day.</a:t>
            </a:r>
          </a:p>
          <a:p>
            <a:pPr marL="342900" lvl="0" indent="-342900">
              <a:buFont typeface="+mj-lt"/>
              <a:buAutoNum type="arabicPeriod"/>
            </a:pPr>
            <a:r>
              <a:rPr lang="en-US" sz="1600" b="1" dirty="0" smtClean="0"/>
              <a:t>After 10 days remove the materials from the vinegar and rinse each material. Compare the materials that have been immersed in the acid to untreated samples of the same materials. </a:t>
            </a:r>
            <a:endParaRPr lang="en-US" sz="16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2207554481"/>
              </p:ext>
            </p:extLst>
          </p:nvPr>
        </p:nvGraphicFramePr>
        <p:xfrm>
          <a:off x="1600200" y="3200400"/>
          <a:ext cx="5638800" cy="3505200"/>
        </p:xfrm>
        <a:graphic>
          <a:graphicData uri="http://schemas.openxmlformats.org/presentationml/2006/ole">
            <mc:AlternateContent xmlns:mc="http://schemas.openxmlformats.org/markup-compatibility/2006">
              <mc:Choice xmlns:v="urn:schemas-microsoft-com:vml" Requires="v">
                <p:oleObj spid="_x0000_s1044" name="Document" r:id="rId4" imgW="9422481" imgH="6147602" progId="Word.Document.12">
                  <p:embed/>
                </p:oleObj>
              </mc:Choice>
              <mc:Fallback>
                <p:oleObj name="Document" r:id="rId4" imgW="9422481" imgH="6147602" progId="Word.Document.12">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00400"/>
                        <a:ext cx="56388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01246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28600"/>
            <a:ext cx="8534400" cy="6678751"/>
          </a:xfrm>
          <a:prstGeom prst="rect">
            <a:avLst/>
          </a:prstGeom>
          <a:noFill/>
        </p:spPr>
        <p:txBody>
          <a:bodyPr wrap="square" rtlCol="0">
            <a:spAutoFit/>
          </a:bodyPr>
          <a:lstStyle/>
          <a:p>
            <a:r>
              <a:rPr lang="en-US" sz="1600" b="1" dirty="0"/>
              <a:t>Table of Contents and Heading</a:t>
            </a:r>
            <a:r>
              <a:rPr lang="en-US" sz="1600" b="1" dirty="0" smtClean="0"/>
              <a:t>: </a:t>
            </a:r>
            <a:r>
              <a:rPr lang="en-US" sz="1600" dirty="0" smtClean="0"/>
              <a:t>Neutralizing Vinegar</a:t>
            </a:r>
            <a:r>
              <a:rPr lang="en-US" sz="1600" b="1" dirty="0"/>
              <a:t>			Date:							</a:t>
            </a:r>
            <a:endParaRPr lang="en-US" sz="1600" dirty="0"/>
          </a:p>
          <a:p>
            <a:r>
              <a:rPr lang="en-US" sz="1600" b="1" dirty="0"/>
              <a:t>Question(s):  </a:t>
            </a:r>
            <a:r>
              <a:rPr lang="en-US" sz="1600" dirty="0" smtClean="0"/>
              <a:t>Can adding baking soda to vinegar change the pH of vinegar? If so, </a:t>
            </a:r>
            <a:r>
              <a:rPr lang="en-US" sz="1600" dirty="0"/>
              <a:t>h</a:t>
            </a:r>
            <a:r>
              <a:rPr lang="en-US" sz="1600" dirty="0" smtClean="0"/>
              <a:t>ow </a:t>
            </a:r>
            <a:r>
              <a:rPr lang="en-US" sz="1600" dirty="0"/>
              <a:t>much baking soda is needed to raise the pH of vinegar to a 7</a:t>
            </a:r>
            <a:r>
              <a:rPr lang="en-US" sz="1600" dirty="0" smtClean="0"/>
              <a:t>?</a:t>
            </a:r>
          </a:p>
          <a:p>
            <a:endParaRPr lang="en-US" sz="1600" dirty="0"/>
          </a:p>
          <a:p>
            <a:r>
              <a:rPr lang="en-US" sz="1600" b="1" dirty="0"/>
              <a:t>Prediction:</a:t>
            </a:r>
            <a:endParaRPr lang="en-US" sz="1600" dirty="0"/>
          </a:p>
          <a:p>
            <a:r>
              <a:rPr lang="en-US" sz="1600" dirty="0"/>
              <a:t>If </a:t>
            </a:r>
            <a:r>
              <a:rPr lang="en-US" sz="1600" dirty="0" smtClean="0"/>
              <a:t>___________________________ </a:t>
            </a:r>
            <a:r>
              <a:rPr lang="en-US" sz="1600" dirty="0"/>
              <a:t>then </a:t>
            </a:r>
            <a:r>
              <a:rPr lang="en-US" sz="1600" dirty="0" smtClean="0"/>
              <a:t>__________________ </a:t>
            </a:r>
            <a:r>
              <a:rPr lang="en-US" sz="1600" dirty="0"/>
              <a:t>because </a:t>
            </a:r>
            <a:r>
              <a:rPr lang="en-US" sz="1600" dirty="0" smtClean="0"/>
              <a:t>______________________.</a:t>
            </a:r>
            <a:endParaRPr lang="en-US" sz="1600" dirty="0"/>
          </a:p>
          <a:p>
            <a:endParaRPr lang="en-US" sz="1600" b="1" dirty="0" smtClean="0"/>
          </a:p>
          <a:p>
            <a:r>
              <a:rPr lang="en-US" sz="1600" b="1" dirty="0" smtClean="0"/>
              <a:t>Materials</a:t>
            </a:r>
            <a:r>
              <a:rPr lang="en-US" sz="1600" dirty="0"/>
              <a:t>:   </a:t>
            </a:r>
          </a:p>
          <a:p>
            <a:r>
              <a:rPr lang="en-US" sz="1600" dirty="0"/>
              <a:t> </a:t>
            </a:r>
          </a:p>
          <a:p>
            <a:r>
              <a:rPr lang="en-US" sz="1600" b="1" dirty="0"/>
              <a:t>Data/Observations:</a:t>
            </a:r>
            <a:endParaRPr lang="en-US" sz="1600" dirty="0"/>
          </a:p>
          <a:p>
            <a:r>
              <a:rPr lang="en-US" sz="1600" b="1" dirty="0"/>
              <a:t> </a:t>
            </a:r>
            <a:endParaRPr lang="en-US" sz="1600" dirty="0"/>
          </a:p>
          <a:p>
            <a:r>
              <a:rPr lang="en-US" sz="1600" b="1" dirty="0"/>
              <a:t>Claims and Evidence</a:t>
            </a:r>
            <a:r>
              <a:rPr lang="en-US" sz="1600" b="1" dirty="0" smtClean="0"/>
              <a:t>:</a:t>
            </a:r>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r>
              <a:rPr lang="en-US" sz="1600" b="1" dirty="0" smtClean="0"/>
              <a:t>Conclusion:</a:t>
            </a:r>
            <a:endParaRPr lang="en-US" sz="1600" dirty="0"/>
          </a:p>
          <a:p>
            <a:r>
              <a:rPr lang="en-US" sz="1200" i="1" dirty="0"/>
              <a:t>Turn the question or prediction/hypothesis into a statement to be used as a topic sentence.  Support your topic sentence with 3/5 supporting statements to create a paragraph.  </a:t>
            </a:r>
            <a:endParaRPr lang="en-US" sz="1200" dirty="0"/>
          </a:p>
          <a:p>
            <a:endParaRPr lang="en-US" sz="1600" b="1" dirty="0" smtClean="0"/>
          </a:p>
          <a:p>
            <a:r>
              <a:rPr lang="en-US" sz="1600" b="1" dirty="0" smtClean="0"/>
              <a:t>WOW/Wonderings</a:t>
            </a:r>
            <a:r>
              <a:rPr lang="en-US" sz="1600" b="1" dirty="0"/>
              <a:t>:</a:t>
            </a:r>
            <a:endParaRPr lang="en-US" sz="1600" dirty="0"/>
          </a:p>
          <a:p>
            <a:r>
              <a:rPr lang="en-US" sz="1600" dirty="0"/>
              <a:t>What do you WONDER now?</a:t>
            </a:r>
          </a:p>
          <a:p>
            <a:endParaRPr lang="en-US" dirty="0"/>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896343911"/>
              </p:ext>
            </p:extLst>
          </p:nvPr>
        </p:nvGraphicFramePr>
        <p:xfrm>
          <a:off x="381000" y="3505200"/>
          <a:ext cx="6080760" cy="1286256"/>
        </p:xfrm>
        <a:graphic>
          <a:graphicData uri="http://schemas.openxmlformats.org/drawingml/2006/table">
            <a:tbl>
              <a:tblPr firstRow="1" firstCol="1" bandRow="1"/>
              <a:tblGrid>
                <a:gridCol w="3040380"/>
                <a:gridCol w="3040380"/>
              </a:tblGrid>
              <a:tr h="208976">
                <a:tc>
                  <a:txBody>
                    <a:bodyPr/>
                    <a:lstStyle/>
                    <a:p>
                      <a:pPr marL="0" marR="0" algn="ctr">
                        <a:lnSpc>
                          <a:spcPct val="115000"/>
                        </a:lnSpc>
                        <a:spcBef>
                          <a:spcPts val="0"/>
                        </a:spcBef>
                        <a:spcAft>
                          <a:spcPts val="0"/>
                        </a:spcAft>
                      </a:pPr>
                      <a:r>
                        <a:rPr lang="en-US" sz="1600" dirty="0">
                          <a:effectLst/>
                          <a:latin typeface="Calibri"/>
                          <a:ea typeface="Times New Roman"/>
                          <a:cs typeface="Times New Roman"/>
                        </a:rPr>
                        <a:t>Claims</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Times New Roman"/>
                          <a:cs typeface="Times New Roman"/>
                        </a:rPr>
                        <a:t>Evidence</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840">
                <a:tc>
                  <a:txBody>
                    <a:bodyPr/>
                    <a:lstStyle/>
                    <a:p>
                      <a:pPr marL="0" marR="0">
                        <a:lnSpc>
                          <a:spcPct val="115000"/>
                        </a:lnSpc>
                        <a:spcBef>
                          <a:spcPts val="0"/>
                        </a:spcBef>
                        <a:spcAft>
                          <a:spcPts val="0"/>
                        </a:spcAft>
                      </a:pPr>
                      <a:r>
                        <a:rPr lang="en-US" sz="1400" i="1" dirty="0">
                          <a:effectLst/>
                          <a:latin typeface="Calibri"/>
                          <a:ea typeface="Times New Roman"/>
                          <a:cs typeface="Times New Roman"/>
                        </a:rPr>
                        <a:t> </a:t>
                      </a:r>
                      <a:endParaRPr lang="en-US" sz="1100" dirty="0">
                        <a:effectLst/>
                        <a:latin typeface="Calibri"/>
                        <a:ea typeface="Times New Roman"/>
                        <a:cs typeface="Times New Roman"/>
                      </a:endParaRPr>
                    </a:p>
                    <a:p>
                      <a:pPr marL="0" marR="0">
                        <a:lnSpc>
                          <a:spcPct val="115000"/>
                        </a:lnSpc>
                        <a:spcBef>
                          <a:spcPts val="0"/>
                        </a:spcBef>
                        <a:spcAft>
                          <a:spcPts val="0"/>
                        </a:spcAft>
                      </a:pPr>
                      <a:r>
                        <a:rPr lang="en-US" sz="1400" dirty="0">
                          <a:solidFill>
                            <a:srgbClr val="FFFFFF"/>
                          </a:solidFill>
                          <a:effectLst/>
                          <a:latin typeface="Calibri"/>
                          <a:ea typeface="Times New Roman"/>
                          <a:cs typeface="Times New Roman"/>
                        </a:rPr>
                        <a:t>Honey was the densest liquid.</a:t>
                      </a:r>
                      <a:endParaRPr lang="en-US" sz="1100" dirty="0">
                        <a:effectLst/>
                        <a:latin typeface="Calibri"/>
                        <a:ea typeface="Times New Roman"/>
                        <a:cs typeface="Times New Roman"/>
                      </a:endParaRPr>
                    </a:p>
                    <a:p>
                      <a:pPr marL="0" marR="0">
                        <a:lnSpc>
                          <a:spcPct val="115000"/>
                        </a:lnSpc>
                        <a:spcBef>
                          <a:spcPts val="0"/>
                        </a:spcBef>
                        <a:spcAft>
                          <a:spcPts val="0"/>
                        </a:spcAft>
                      </a:pPr>
                      <a:r>
                        <a:rPr lang="en-US" sz="1400" dirty="0">
                          <a:effectLst/>
                          <a:latin typeface="Calibri"/>
                          <a:ea typeface="Times New Roman"/>
                          <a:cs typeface="Times New Roman"/>
                        </a:rPr>
                        <a:t> </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dirty="0">
                          <a:effectLst/>
                          <a:latin typeface="Calibri"/>
                          <a:ea typeface="Times New Roman"/>
                          <a:cs typeface="Times New Roman"/>
                        </a:rPr>
                        <a:t> </a:t>
                      </a:r>
                      <a:endParaRPr lang="en-US" sz="1100" dirty="0">
                        <a:effectLst/>
                        <a:latin typeface="Calibri"/>
                        <a:ea typeface="Times New Roman"/>
                        <a:cs typeface="Times New Roman"/>
                      </a:endParaRPr>
                    </a:p>
                    <a:p>
                      <a:pPr marL="0" marR="0">
                        <a:lnSpc>
                          <a:spcPct val="115000"/>
                        </a:lnSpc>
                        <a:spcBef>
                          <a:spcPts val="0"/>
                        </a:spcBef>
                        <a:spcAft>
                          <a:spcPts val="0"/>
                        </a:spcAft>
                      </a:pPr>
                      <a:r>
                        <a:rPr lang="en-US" sz="1400" dirty="0">
                          <a:solidFill>
                            <a:srgbClr val="FFFFFF"/>
                          </a:solidFill>
                          <a:effectLst/>
                          <a:latin typeface="Calibri"/>
                          <a:ea typeface="Times New Roman"/>
                          <a:cs typeface="Times New Roman"/>
                        </a:rPr>
                        <a:t>The honey sunk to the bottom of the other liquids.</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4799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305800" cy="3785652"/>
          </a:xfrm>
          <a:prstGeom prst="rect">
            <a:avLst/>
          </a:prstGeom>
          <a:noFill/>
        </p:spPr>
        <p:txBody>
          <a:bodyPr wrap="square" rtlCol="0">
            <a:spAutoFit/>
          </a:bodyPr>
          <a:lstStyle/>
          <a:p>
            <a:pPr algn="ctr"/>
            <a:r>
              <a:rPr lang="en-US" sz="2400" b="1" dirty="0" smtClean="0"/>
              <a:t>Procedures for Neutralizing Vinegar (an acid)</a:t>
            </a:r>
          </a:p>
          <a:p>
            <a:endParaRPr lang="en-US" sz="1200" b="1" dirty="0" smtClean="0"/>
          </a:p>
          <a:p>
            <a:r>
              <a:rPr lang="en-US" sz="2400" b="1" dirty="0" smtClean="0"/>
              <a:t>Vinegar is neutralized when it reaches a pH of 7.</a:t>
            </a:r>
            <a:endParaRPr lang="en-US" sz="2400" b="1" dirty="0"/>
          </a:p>
          <a:p>
            <a:endParaRPr lang="en-US" sz="1200" b="1" dirty="0"/>
          </a:p>
          <a:p>
            <a:pPr marL="457200" indent="-457200">
              <a:buFont typeface="+mj-lt"/>
              <a:buAutoNum type="arabicPeriod"/>
            </a:pPr>
            <a:r>
              <a:rPr lang="en-US" sz="2400" b="1" dirty="0" smtClean="0"/>
              <a:t>Measure 5 milliliters of vinegar into a plastic cup. Take the pH of the vinegar and record your number.</a:t>
            </a:r>
          </a:p>
          <a:p>
            <a:pPr marL="457200" indent="-457200">
              <a:buFont typeface="+mj-lt"/>
              <a:buAutoNum type="arabicPeriod"/>
            </a:pPr>
            <a:r>
              <a:rPr lang="en-US" sz="2400" b="1" dirty="0" smtClean="0"/>
              <a:t>Add 1 milliliter of baking soda solution to the vinegar. Stir and take the temperature of the mixture. </a:t>
            </a:r>
          </a:p>
          <a:p>
            <a:pPr marL="457200" indent="-457200">
              <a:buFont typeface="+mj-lt"/>
              <a:buAutoNum type="arabicPeriod"/>
            </a:pPr>
            <a:r>
              <a:rPr lang="en-US" sz="2400" b="1" dirty="0" smtClean="0"/>
              <a:t>Use a pH strip to test and record the pH of the mixture. </a:t>
            </a:r>
          </a:p>
          <a:p>
            <a:pPr marL="457200" indent="-457200">
              <a:buFont typeface="+mj-lt"/>
              <a:buAutoNum type="arabicPeriod"/>
            </a:pPr>
            <a:r>
              <a:rPr lang="en-US" sz="2400" b="1" dirty="0" smtClean="0"/>
              <a:t>Repeat steps 2 and 3 until the pH of the vinegar reaches 8.</a:t>
            </a:r>
          </a:p>
          <a:p>
            <a:pPr marL="457200" indent="-457200">
              <a:buFont typeface="+mj-lt"/>
              <a:buAutoNum type="arabicPeriod"/>
            </a:pPr>
            <a:r>
              <a:rPr lang="en-US" sz="2400" b="1" dirty="0" smtClean="0"/>
              <a:t>Graph your results.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1324650126"/>
              </p:ext>
            </p:extLst>
          </p:nvPr>
        </p:nvGraphicFramePr>
        <p:xfrm>
          <a:off x="3429000" y="3581400"/>
          <a:ext cx="4953000" cy="2225040"/>
        </p:xfrm>
        <a:graphic>
          <a:graphicData uri="http://schemas.openxmlformats.org/drawingml/2006/table">
            <a:tbl>
              <a:tblPr firstRow="1" bandRow="1">
                <a:tableStyleId>{5940675A-B579-460E-94D1-54222C63F5DA}</a:tableStyleId>
              </a:tblPr>
              <a:tblGrid>
                <a:gridCol w="3581400"/>
                <a:gridCol w="1371600"/>
              </a:tblGrid>
              <a:tr h="370840">
                <a:tc>
                  <a:txBody>
                    <a:bodyPr/>
                    <a:lstStyle/>
                    <a:p>
                      <a:pPr algn="ctr"/>
                      <a:r>
                        <a:rPr lang="en-US" dirty="0" smtClean="0"/>
                        <a:t>Mixture</a:t>
                      </a:r>
                      <a:endParaRPr lang="en-US" dirty="0"/>
                    </a:p>
                  </a:txBody>
                  <a:tcPr/>
                </a:tc>
                <a:tc>
                  <a:txBody>
                    <a:bodyPr/>
                    <a:lstStyle/>
                    <a:p>
                      <a:r>
                        <a:rPr lang="en-US" dirty="0" smtClean="0"/>
                        <a:t>pH number</a:t>
                      </a:r>
                      <a:endParaRPr lang="en-US" dirty="0"/>
                    </a:p>
                  </a:txBody>
                  <a:tcPr/>
                </a:tc>
              </a:tr>
              <a:tr h="370840">
                <a:tc>
                  <a:txBody>
                    <a:bodyPr/>
                    <a:lstStyle/>
                    <a:p>
                      <a:r>
                        <a:rPr lang="en-US" dirty="0" smtClean="0"/>
                        <a:t>Vinegar only</a:t>
                      </a:r>
                      <a:endParaRPr lang="en-US" dirty="0"/>
                    </a:p>
                  </a:txBody>
                  <a:tcPr/>
                </a:tc>
                <a:tc>
                  <a:txBody>
                    <a:bodyPr/>
                    <a:lstStyle/>
                    <a:p>
                      <a:endParaRPr lang="en-US" dirty="0"/>
                    </a:p>
                  </a:txBody>
                  <a:tcPr/>
                </a:tc>
              </a:tr>
              <a:tr h="370840">
                <a:tc>
                  <a:txBody>
                    <a:bodyPr/>
                    <a:lstStyle/>
                    <a:p>
                      <a:r>
                        <a:rPr lang="en-US" dirty="0" smtClean="0"/>
                        <a:t>Vinegar</a:t>
                      </a:r>
                      <a:r>
                        <a:rPr lang="en-US" baseline="0" dirty="0" smtClean="0"/>
                        <a:t> plus 1 mL of soda solution</a:t>
                      </a:r>
                      <a:endParaRPr lang="en-US" dirty="0"/>
                    </a:p>
                  </a:txBody>
                  <a:tcPr/>
                </a:tc>
                <a:tc>
                  <a:txBody>
                    <a:bodyPr/>
                    <a:lstStyle/>
                    <a:p>
                      <a:endParaRPr lang="en-US" dirty="0"/>
                    </a:p>
                  </a:txBody>
                  <a:tcPr/>
                </a:tc>
              </a:tr>
              <a:tr h="370840">
                <a:tc>
                  <a:txBody>
                    <a:bodyPr/>
                    <a:lstStyle/>
                    <a:p>
                      <a:r>
                        <a:rPr lang="en-US" dirty="0" smtClean="0"/>
                        <a:t>Vinegar plus 2 mL of soda solution</a:t>
                      </a:r>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58157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8915400" cy="5632311"/>
          </a:xfrm>
          <a:prstGeom prst="rect">
            <a:avLst/>
          </a:prstGeom>
          <a:noFill/>
        </p:spPr>
        <p:txBody>
          <a:bodyPr wrap="square" rtlCol="0">
            <a:spAutoFit/>
          </a:bodyPr>
          <a:lstStyle/>
          <a:p>
            <a:pPr algn="ctr"/>
            <a:r>
              <a:rPr lang="en-US" sz="2400" b="1" dirty="0" smtClean="0"/>
              <a:t>Problem Log Questions on Neutralizing an Acid</a:t>
            </a:r>
          </a:p>
          <a:p>
            <a:pPr algn="ctr"/>
            <a:endParaRPr lang="en-US" sz="1200" b="1" dirty="0" smtClean="0"/>
          </a:p>
          <a:p>
            <a:pPr marL="457200" indent="-457200">
              <a:buFont typeface="+mj-lt"/>
              <a:buAutoNum type="arabicPeriod"/>
            </a:pPr>
            <a:r>
              <a:rPr lang="en-US" sz="2400" b="1" dirty="0" smtClean="0"/>
              <a:t>How does the information gained from this experiment help clarify or offer a solution to the problem?</a:t>
            </a:r>
          </a:p>
          <a:p>
            <a:pPr marL="457200" indent="-457200">
              <a:buFont typeface="+mj-lt"/>
              <a:buAutoNum type="arabicPeriod"/>
            </a:pPr>
            <a:r>
              <a:rPr lang="en-US" sz="2400" b="1" dirty="0"/>
              <a:t>What did you notice about the temperature of the vinegar solution as you added a base to it? What outputs will likely occur by adding a base to the spill</a:t>
            </a:r>
            <a:r>
              <a:rPr lang="en-US" sz="2400" b="1" dirty="0" smtClean="0"/>
              <a:t>?</a:t>
            </a:r>
          </a:p>
          <a:p>
            <a:pPr marL="457200" indent="-457200">
              <a:buFont typeface="+mj-lt"/>
              <a:buAutoNum type="arabicPeriod"/>
            </a:pPr>
            <a:r>
              <a:rPr lang="en-US" sz="2400" b="1" dirty="0" smtClean="0"/>
              <a:t>The acid in the spill is much more concentrated than the vinegar used in the class. What does that suggest about the amount of base needed to neutralize the acid spill?</a:t>
            </a:r>
          </a:p>
          <a:p>
            <a:pPr marL="457200" indent="-457200">
              <a:buFont typeface="+mj-lt"/>
              <a:buAutoNum type="arabicPeriod"/>
            </a:pPr>
            <a:r>
              <a:rPr lang="en-US" sz="2400" b="1" dirty="0" smtClean="0"/>
              <a:t>Would it be safe to clean up the acid spill by adding a base to it? Why or why not?</a:t>
            </a:r>
          </a:p>
          <a:p>
            <a:endParaRPr lang="en-US" sz="2400" b="1" dirty="0"/>
          </a:p>
          <a:p>
            <a:endParaRPr lang="en-US" sz="2400" b="1" dirty="0" smtClean="0"/>
          </a:p>
          <a:p>
            <a:endParaRPr lang="en-US" sz="2400" b="1" dirty="0"/>
          </a:p>
        </p:txBody>
      </p:sp>
    </p:spTree>
    <p:extLst>
      <p:ext uri="{BB962C8B-B14F-4D97-AF65-F5344CB8AC3E}">
        <p14:creationId xmlns:p14="http://schemas.microsoft.com/office/powerpoint/2010/main" val="3323930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077200" cy="6370975"/>
          </a:xfrm>
          <a:prstGeom prst="rect">
            <a:avLst/>
          </a:prstGeom>
        </p:spPr>
        <p:txBody>
          <a:bodyPr wrap="square">
            <a:spAutoFit/>
          </a:bodyPr>
          <a:lstStyle/>
          <a:p>
            <a:pPr algn="ctr"/>
            <a:r>
              <a:rPr lang="en-US" sz="2400" b="1" dirty="0"/>
              <a:t>Diluting an Acid</a:t>
            </a:r>
            <a:endParaRPr lang="en-US" sz="2400" dirty="0"/>
          </a:p>
          <a:p>
            <a:r>
              <a:rPr lang="en-US" sz="2400" b="1" dirty="0"/>
              <a:t>How much water is needed to dilute vinegar?</a:t>
            </a:r>
            <a:endParaRPr lang="en-US" sz="2400" dirty="0"/>
          </a:p>
          <a:p>
            <a:r>
              <a:rPr lang="en-US" sz="2400" b="1" dirty="0"/>
              <a:t> </a:t>
            </a:r>
            <a:endParaRPr lang="en-US" sz="2400" dirty="0"/>
          </a:p>
          <a:p>
            <a:r>
              <a:rPr lang="en-US" sz="2400" b="1" dirty="0"/>
              <a:t>Prediction:</a:t>
            </a:r>
            <a:endParaRPr lang="en-US" sz="2400" dirty="0"/>
          </a:p>
          <a:p>
            <a:r>
              <a:rPr lang="en-US" sz="2400" b="1" dirty="0"/>
              <a:t> </a:t>
            </a:r>
            <a:endParaRPr lang="en-US" sz="2400" dirty="0"/>
          </a:p>
          <a:p>
            <a:r>
              <a:rPr lang="en-US" sz="2400" b="1" dirty="0"/>
              <a:t>Independent variable</a:t>
            </a:r>
            <a:r>
              <a:rPr lang="en-US" sz="2400" b="1" dirty="0" smtClean="0"/>
              <a:t>:</a:t>
            </a:r>
          </a:p>
          <a:p>
            <a:endParaRPr lang="en-US" sz="2400" dirty="0"/>
          </a:p>
          <a:p>
            <a:r>
              <a:rPr lang="en-US" sz="2400" b="1" dirty="0"/>
              <a:t>Dependent variable:</a:t>
            </a:r>
            <a:endParaRPr lang="en-US" sz="2400" dirty="0"/>
          </a:p>
          <a:p>
            <a:r>
              <a:rPr lang="en-US" sz="2400" b="1" dirty="0"/>
              <a:t> </a:t>
            </a:r>
            <a:endParaRPr lang="en-US" sz="2400" dirty="0"/>
          </a:p>
          <a:p>
            <a:r>
              <a:rPr lang="en-US" sz="2400" b="1" dirty="0"/>
              <a:t>Procedure:</a:t>
            </a:r>
            <a:endParaRPr lang="en-US" sz="2400" dirty="0"/>
          </a:p>
          <a:p>
            <a:pPr marL="342900" lvl="0" indent="-342900">
              <a:buFont typeface="+mj-lt"/>
              <a:buAutoNum type="arabicPeriod"/>
            </a:pPr>
            <a:r>
              <a:rPr lang="en-US" sz="2400" b="1" dirty="0"/>
              <a:t>Measure 1 ml of vinegar into a plastic cup.</a:t>
            </a:r>
            <a:endParaRPr lang="en-US" sz="2400" dirty="0"/>
          </a:p>
          <a:p>
            <a:pPr marL="342900" lvl="0" indent="-342900">
              <a:buFont typeface="+mj-lt"/>
              <a:buAutoNum type="arabicPeriod"/>
            </a:pPr>
            <a:r>
              <a:rPr lang="en-US" sz="2400" b="1" dirty="0"/>
              <a:t>Add 1 ml of water to the vinegar. </a:t>
            </a:r>
            <a:endParaRPr lang="en-US" sz="2400" dirty="0"/>
          </a:p>
          <a:p>
            <a:pPr marL="342900" lvl="0" indent="-342900">
              <a:buFont typeface="+mj-lt"/>
              <a:buAutoNum type="arabicPeriod"/>
            </a:pPr>
            <a:r>
              <a:rPr lang="en-US" sz="2400" b="1" dirty="0" smtClean="0"/>
              <a:t>Stir</a:t>
            </a:r>
            <a:r>
              <a:rPr lang="en-US" sz="2400" b="1" dirty="0"/>
              <a:t> </a:t>
            </a:r>
            <a:r>
              <a:rPr lang="en-US" sz="2400" b="1" dirty="0" smtClean="0"/>
              <a:t>and take the temperature of the solution.</a:t>
            </a:r>
            <a:endParaRPr lang="en-US" sz="2400" dirty="0"/>
          </a:p>
          <a:p>
            <a:pPr marL="342900" lvl="0" indent="-342900">
              <a:buFont typeface="+mj-lt"/>
              <a:buAutoNum type="arabicPeriod"/>
            </a:pPr>
            <a:r>
              <a:rPr lang="en-US" sz="2400" b="1" dirty="0"/>
              <a:t>Test the pH of the solution in the cup.</a:t>
            </a:r>
            <a:endParaRPr lang="en-US" sz="2400" dirty="0"/>
          </a:p>
          <a:p>
            <a:pPr marL="342900" lvl="0" indent="-342900">
              <a:buFont typeface="+mj-lt"/>
              <a:buAutoNum type="arabicPeriod"/>
            </a:pPr>
            <a:r>
              <a:rPr lang="en-US" sz="2400" b="1" dirty="0"/>
              <a:t>Repeat steps 2- 4 until the pH reaches 7.</a:t>
            </a:r>
            <a:endParaRPr lang="en-US" sz="2400" dirty="0"/>
          </a:p>
          <a:p>
            <a:r>
              <a:rPr lang="en-US" sz="2400" b="1" dirty="0"/>
              <a:t> </a:t>
            </a:r>
            <a:endParaRPr lang="en-US" sz="2400" dirty="0"/>
          </a:p>
          <a:p>
            <a:r>
              <a:rPr lang="en-US" sz="2400" b="1" dirty="0"/>
              <a:t>Results:</a:t>
            </a:r>
            <a:endParaRPr lang="en-US" sz="2400" dirty="0"/>
          </a:p>
        </p:txBody>
      </p:sp>
    </p:spTree>
    <p:extLst>
      <p:ext uri="{BB962C8B-B14F-4D97-AF65-F5344CB8AC3E}">
        <p14:creationId xmlns:p14="http://schemas.microsoft.com/office/powerpoint/2010/main" val="753475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8915400" cy="4708981"/>
          </a:xfrm>
          <a:prstGeom prst="rect">
            <a:avLst/>
          </a:prstGeom>
          <a:noFill/>
        </p:spPr>
        <p:txBody>
          <a:bodyPr wrap="square" rtlCol="0">
            <a:spAutoFit/>
          </a:bodyPr>
          <a:lstStyle/>
          <a:p>
            <a:pPr algn="ctr"/>
            <a:r>
              <a:rPr lang="en-US" sz="2400" b="1" dirty="0" smtClean="0"/>
              <a:t>Problem Log Questions on Diluting an Acid</a:t>
            </a:r>
          </a:p>
          <a:p>
            <a:pPr algn="ctr"/>
            <a:endParaRPr lang="en-US" sz="1200" b="1" dirty="0" smtClean="0"/>
          </a:p>
          <a:p>
            <a:pPr marL="457200" indent="-457200">
              <a:buFont typeface="+mj-lt"/>
              <a:buAutoNum type="arabicPeriod"/>
            </a:pPr>
            <a:r>
              <a:rPr lang="en-US" sz="2400" b="1" dirty="0" smtClean="0"/>
              <a:t>How do you know if the acid was diluted?</a:t>
            </a:r>
          </a:p>
          <a:p>
            <a:pPr marL="457200" indent="-457200">
              <a:buFont typeface="+mj-lt"/>
              <a:buAutoNum type="arabicPeriod"/>
            </a:pPr>
            <a:r>
              <a:rPr lang="en-US" sz="2400" b="1" dirty="0" smtClean="0"/>
              <a:t>What did you notice about the temperature of the vinegar solution as water was added to the solution?</a:t>
            </a:r>
          </a:p>
          <a:p>
            <a:pPr marL="457200" indent="-457200">
              <a:buFont typeface="+mj-lt"/>
              <a:buAutoNum type="arabicPeriod"/>
            </a:pPr>
            <a:r>
              <a:rPr lang="en-US" sz="2400" b="1" dirty="0" smtClean="0"/>
              <a:t>What are the consequences of diluting the acid at the spill?</a:t>
            </a:r>
          </a:p>
          <a:p>
            <a:pPr marL="457200" indent="-457200">
              <a:buFont typeface="+mj-lt"/>
              <a:buAutoNum type="arabicPeriod"/>
            </a:pPr>
            <a:r>
              <a:rPr lang="en-US" sz="2400" b="1" dirty="0" smtClean="0"/>
              <a:t>How much water did it take to raise the pH to 7?</a:t>
            </a:r>
          </a:p>
          <a:p>
            <a:pPr marL="457200" indent="-457200">
              <a:buFont typeface="+mj-lt"/>
              <a:buAutoNum type="arabicPeriod"/>
            </a:pPr>
            <a:r>
              <a:rPr lang="en-US" sz="2400" b="1" dirty="0" smtClean="0"/>
              <a:t>How do your results change your understanding of the problem?</a:t>
            </a:r>
          </a:p>
          <a:p>
            <a:pPr marL="457200" indent="-457200">
              <a:buFont typeface="+mj-lt"/>
              <a:buAutoNum type="arabicPeriod"/>
            </a:pPr>
            <a:r>
              <a:rPr lang="en-US" sz="2400" b="1" dirty="0" smtClean="0"/>
              <a:t>Would it be safe to clean up the acid spill by adding water to it? Why or why not?</a:t>
            </a:r>
          </a:p>
          <a:p>
            <a:pPr marL="457200" indent="-457200">
              <a:buFont typeface="+mj-lt"/>
              <a:buAutoNum type="arabicPeriod"/>
            </a:pPr>
            <a:r>
              <a:rPr lang="en-US" sz="2400" b="1" dirty="0" smtClean="0"/>
              <a:t>What is the difference between neutralizing an acid and diluting an acid?</a:t>
            </a:r>
          </a:p>
          <a:p>
            <a:endParaRPr lang="en-US" sz="2400" b="1" dirty="0"/>
          </a:p>
        </p:txBody>
      </p:sp>
    </p:spTree>
    <p:extLst>
      <p:ext uri="{BB962C8B-B14F-4D97-AF65-F5344CB8AC3E}">
        <p14:creationId xmlns:p14="http://schemas.microsoft.com/office/powerpoint/2010/main" val="997327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7772400" cy="5078313"/>
          </a:xfrm>
          <a:prstGeom prst="rect">
            <a:avLst/>
          </a:prstGeom>
          <a:noFill/>
        </p:spPr>
        <p:txBody>
          <a:bodyPr wrap="square" rtlCol="0">
            <a:spAutoFit/>
          </a:bodyPr>
          <a:lstStyle/>
          <a:p>
            <a:pPr algn="ctr"/>
            <a:r>
              <a:rPr lang="en-US" sz="2400" b="1" dirty="0" smtClean="0"/>
              <a:t>Organism Research</a:t>
            </a:r>
          </a:p>
          <a:p>
            <a:pPr algn="ctr"/>
            <a:endParaRPr lang="en-US" sz="1200" b="1" dirty="0" smtClean="0"/>
          </a:p>
          <a:p>
            <a:pPr marL="457200" indent="-457200">
              <a:buFont typeface="+mj-lt"/>
              <a:buAutoNum type="arabicPeriod"/>
            </a:pPr>
            <a:r>
              <a:rPr lang="en-US" sz="2400" b="1" dirty="0" smtClean="0"/>
              <a:t>Where does your organism live?</a:t>
            </a:r>
          </a:p>
          <a:p>
            <a:pPr marL="457200" indent="-457200">
              <a:buFont typeface="+mj-lt"/>
              <a:buAutoNum type="arabicPeriod"/>
            </a:pPr>
            <a:r>
              <a:rPr lang="en-US" sz="2400" b="1" dirty="0" smtClean="0"/>
              <a:t>What is the diet of your organism?</a:t>
            </a:r>
          </a:p>
          <a:p>
            <a:pPr marL="457200" indent="-457200">
              <a:buFont typeface="+mj-lt"/>
              <a:buAutoNum type="arabicPeriod"/>
            </a:pPr>
            <a:r>
              <a:rPr lang="en-US" sz="2400" b="1" dirty="0" smtClean="0"/>
              <a:t>What interactions with other organisms does your organism need to survive?</a:t>
            </a:r>
          </a:p>
          <a:p>
            <a:pPr marL="457200" indent="-457200">
              <a:buFont typeface="+mj-lt"/>
              <a:buAutoNum type="arabicPeriod"/>
            </a:pPr>
            <a:r>
              <a:rPr lang="en-US" sz="2400" b="1" dirty="0" smtClean="0"/>
              <a:t>What output does your organism produce?</a:t>
            </a:r>
          </a:p>
          <a:p>
            <a:pPr marL="457200" indent="-457200">
              <a:buFont typeface="+mj-lt"/>
              <a:buAutoNum type="arabicPeriod"/>
            </a:pPr>
            <a:r>
              <a:rPr lang="en-US" sz="2400" b="1" dirty="0" smtClean="0"/>
              <a:t>What input into the system does your organism need?</a:t>
            </a:r>
          </a:p>
          <a:p>
            <a:pPr marL="457200" indent="-457200">
              <a:buFont typeface="+mj-lt"/>
              <a:buAutoNum type="arabicPeriod"/>
            </a:pPr>
            <a:r>
              <a:rPr lang="en-US" sz="2400" b="1" dirty="0" smtClean="0"/>
              <a:t>What makes your organism an important part of the ecosystem?</a:t>
            </a:r>
          </a:p>
          <a:p>
            <a:pPr marL="457200" indent="-457200">
              <a:buFont typeface="+mj-lt"/>
              <a:buAutoNum type="arabicPeriod"/>
            </a:pPr>
            <a:endParaRPr lang="en-US" sz="2400" b="1" dirty="0" smtClean="0"/>
          </a:p>
          <a:p>
            <a:endParaRPr lang="en-US" sz="2400" b="1" dirty="0"/>
          </a:p>
          <a:p>
            <a:endParaRPr lang="en-US" sz="2400" b="1" dirty="0" smtClean="0"/>
          </a:p>
          <a:p>
            <a:endParaRPr lang="en-US" sz="2400" b="1" dirty="0"/>
          </a:p>
        </p:txBody>
      </p:sp>
      <p:pic>
        <p:nvPicPr>
          <p:cNvPr id="4" name="Picture 3" descr="http://www.agfc.com/speciesPhotos/fish_bream_longear_sunfis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334000"/>
            <a:ext cx="1621631" cy="1029848"/>
          </a:xfrm>
          <a:prstGeom prst="rect">
            <a:avLst/>
          </a:prstGeom>
          <a:noFill/>
          <a:ln>
            <a:noFill/>
          </a:ln>
        </p:spPr>
      </p:pic>
      <p:pic>
        <p:nvPicPr>
          <p:cNvPr id="5" name="Picture 4" descr="http://www.fcps.edu/islandcreekes/ecology/Plants/Skunk%20Cabbage/skunkcab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986057"/>
            <a:ext cx="2247900" cy="1524000"/>
          </a:xfrm>
          <a:prstGeom prst="rect">
            <a:avLst/>
          </a:prstGeom>
          <a:noFill/>
          <a:ln>
            <a:noFill/>
          </a:ln>
        </p:spPr>
      </p:pic>
      <p:pic>
        <p:nvPicPr>
          <p:cNvPr id="6" name="Picture 5" descr="http://www.agfc.com/speciesPhotos/mammals_min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5114925"/>
            <a:ext cx="1589088" cy="1352550"/>
          </a:xfrm>
          <a:prstGeom prst="rect">
            <a:avLst/>
          </a:prstGeom>
          <a:noFill/>
          <a:ln>
            <a:noFill/>
          </a:ln>
        </p:spPr>
      </p:pic>
      <p:pic>
        <p:nvPicPr>
          <p:cNvPr id="7" name="Picture 6" descr="http://www.agfc.com/speciesPhotos/mammals_raccoo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228600"/>
            <a:ext cx="1747044" cy="1319212"/>
          </a:xfrm>
          <a:prstGeom prst="rect">
            <a:avLst/>
          </a:prstGeom>
          <a:noFill/>
          <a:ln>
            <a:noFill/>
          </a:ln>
        </p:spPr>
      </p:pic>
      <p:pic>
        <p:nvPicPr>
          <p:cNvPr id="8" name="Picture 7" descr="species phot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3876675"/>
            <a:ext cx="1947863" cy="1152525"/>
          </a:xfrm>
          <a:prstGeom prst="rect">
            <a:avLst/>
          </a:prstGeom>
          <a:noFill/>
          <a:ln>
            <a:noFill/>
          </a:ln>
        </p:spPr>
      </p:pic>
      <p:pic>
        <p:nvPicPr>
          <p:cNvPr id="9" name="Picture 8"/>
          <p:cNvPicPr/>
          <p:nvPr/>
        </p:nvPicPr>
        <p:blipFill rotWithShape="1">
          <a:blip r:embed="rId7" cstate="print"/>
          <a:srcRect l="67588" t="35008" r="20963" b="38212"/>
          <a:stretch/>
        </p:blipFill>
        <p:spPr bwMode="auto">
          <a:xfrm>
            <a:off x="284285" y="5525012"/>
            <a:ext cx="1392115" cy="9477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337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saacszabophotography.com/NANFA/longear.jpg"/>
          <p:cNvPicPr/>
          <p:nvPr/>
        </p:nvPicPr>
        <p:blipFill rotWithShape="1">
          <a:blip r:embed="rId2" cstate="print">
            <a:extLst>
              <a:ext uri="{28A0092B-C50C-407E-A947-70E740481C1C}">
                <a14:useLocalDpi xmlns:a14="http://schemas.microsoft.com/office/drawing/2010/main" val="0"/>
              </a:ext>
            </a:extLst>
          </a:blip>
          <a:srcRect l="13625" t="29197" r="28954" b="18978"/>
          <a:stretch/>
        </p:blipFill>
        <p:spPr bwMode="auto">
          <a:xfrm>
            <a:off x="304800" y="228600"/>
            <a:ext cx="1650373" cy="1114425"/>
          </a:xfrm>
          <a:prstGeom prst="rect">
            <a:avLst/>
          </a:prstGeom>
          <a:noFill/>
          <a:ln>
            <a:noFill/>
          </a:ln>
          <a:extLst>
            <a:ext uri="{53640926-AAD7-44D8-BBD7-CCE9431645EC}">
              <a14:shadowObscured xmlns:a14="http://schemas.microsoft.com/office/drawing/2010/main"/>
            </a:ext>
          </a:extLst>
        </p:spPr>
      </p:pic>
      <p:pic>
        <p:nvPicPr>
          <p:cNvPr id="3" name="Picture 2" descr="http://morningmoss.com/wp-content/uploads/2013/07/smallmouth-bass.jpg"/>
          <p:cNvPicPr/>
          <p:nvPr/>
        </p:nvPicPr>
        <p:blipFill rotWithShape="1">
          <a:blip r:embed="rId3" cstate="print">
            <a:extLst>
              <a:ext uri="{28A0092B-C50C-407E-A947-70E740481C1C}">
                <a14:useLocalDpi xmlns:a14="http://schemas.microsoft.com/office/drawing/2010/main" val="0"/>
              </a:ext>
            </a:extLst>
          </a:blip>
          <a:srcRect l="25641" t="20879" b="18132"/>
          <a:stretch/>
        </p:blipFill>
        <p:spPr bwMode="auto">
          <a:xfrm>
            <a:off x="2133600" y="1066800"/>
            <a:ext cx="1517650" cy="933450"/>
          </a:xfrm>
          <a:prstGeom prst="rect">
            <a:avLst/>
          </a:prstGeom>
          <a:noFill/>
          <a:ln>
            <a:noFill/>
          </a:ln>
          <a:extLst>
            <a:ext uri="{53640926-AAD7-44D8-BBD7-CCE9431645EC}">
              <a14:shadowObscured xmlns:a14="http://schemas.microsoft.com/office/drawing/2010/main"/>
            </a:ext>
          </a:extLst>
        </p:spPr>
      </p:pic>
      <p:pic>
        <p:nvPicPr>
          <p:cNvPr id="4" name="Picture 3" descr="http://www.saco.ca/images/walleye.jpg"/>
          <p:cNvPicPr/>
          <p:nvPr/>
        </p:nvPicPr>
        <p:blipFill rotWithShape="1">
          <a:blip r:embed="rId4" cstate="print">
            <a:extLst>
              <a:ext uri="{28A0092B-C50C-407E-A947-70E740481C1C}">
                <a14:useLocalDpi xmlns:a14="http://schemas.microsoft.com/office/drawing/2010/main" val="0"/>
              </a:ext>
            </a:extLst>
          </a:blip>
          <a:srcRect l="14772" t="24809" b="9019"/>
          <a:stretch/>
        </p:blipFill>
        <p:spPr bwMode="auto">
          <a:xfrm>
            <a:off x="457200" y="1524000"/>
            <a:ext cx="1608654" cy="747712"/>
          </a:xfrm>
          <a:prstGeom prst="rect">
            <a:avLst/>
          </a:prstGeom>
          <a:noFill/>
          <a:ln>
            <a:noFill/>
          </a:ln>
          <a:extLst>
            <a:ext uri="{53640926-AAD7-44D8-BBD7-CCE9431645EC}">
              <a14:shadowObscured xmlns:a14="http://schemas.microsoft.com/office/drawing/2010/main"/>
            </a:ext>
          </a:extLst>
        </p:spPr>
      </p:pic>
      <p:pic>
        <p:nvPicPr>
          <p:cNvPr id="5" name="Picture 4" descr="http://www.virginiaherpetologicalsociety.com/reptiles/turtles/eastern-river-cooter/Pseudemys%20concinna%20basking%20May%202008%20Pittsyvania%20Co.jpg"/>
          <p:cNvPicPr/>
          <p:nvPr/>
        </p:nvPicPr>
        <p:blipFill rotWithShape="1">
          <a:blip r:embed="rId5" cstate="print">
            <a:extLst>
              <a:ext uri="{28A0092B-C50C-407E-A947-70E740481C1C}">
                <a14:useLocalDpi xmlns:a14="http://schemas.microsoft.com/office/drawing/2010/main" val="0"/>
              </a:ext>
            </a:extLst>
          </a:blip>
          <a:srcRect l="5498" t="16904" r="25119" b="20713"/>
          <a:stretch/>
        </p:blipFill>
        <p:spPr bwMode="auto">
          <a:xfrm>
            <a:off x="228600" y="5257800"/>
            <a:ext cx="2080895" cy="1304925"/>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2133600" y="457200"/>
            <a:ext cx="685800" cy="369332"/>
          </a:xfrm>
          <a:prstGeom prst="rect">
            <a:avLst/>
          </a:prstGeom>
          <a:noFill/>
        </p:spPr>
        <p:txBody>
          <a:bodyPr wrap="square" rtlCol="0">
            <a:spAutoFit/>
          </a:bodyPr>
          <a:lstStyle/>
          <a:p>
            <a:r>
              <a:rPr lang="en-US" b="1" dirty="0" smtClean="0"/>
              <a:t>Fish</a:t>
            </a:r>
            <a:endParaRPr lang="en-US" b="1" dirty="0"/>
          </a:p>
        </p:txBody>
      </p:sp>
      <p:sp>
        <p:nvSpPr>
          <p:cNvPr id="7" name="TextBox 6"/>
          <p:cNvSpPr txBox="1"/>
          <p:nvPr/>
        </p:nvSpPr>
        <p:spPr>
          <a:xfrm>
            <a:off x="609600" y="4953000"/>
            <a:ext cx="1676400" cy="369332"/>
          </a:xfrm>
          <a:prstGeom prst="rect">
            <a:avLst/>
          </a:prstGeom>
          <a:noFill/>
        </p:spPr>
        <p:txBody>
          <a:bodyPr wrap="square" rtlCol="0">
            <a:spAutoFit/>
          </a:bodyPr>
          <a:lstStyle/>
          <a:p>
            <a:r>
              <a:rPr lang="en-US" b="1" dirty="0" smtClean="0"/>
              <a:t>Reptiles</a:t>
            </a:r>
          </a:p>
        </p:txBody>
      </p:sp>
      <p:pic>
        <p:nvPicPr>
          <p:cNvPr id="8" name="Picture 7"/>
          <p:cNvPicPr/>
          <p:nvPr/>
        </p:nvPicPr>
        <p:blipFill rotWithShape="1">
          <a:blip r:embed="rId6" cstate="print"/>
          <a:srcRect l="68058" t="35942" r="21991" b="37309"/>
          <a:stretch/>
        </p:blipFill>
        <p:spPr bwMode="auto">
          <a:xfrm>
            <a:off x="7543800" y="3962400"/>
            <a:ext cx="1371600" cy="112733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7467600" y="3581400"/>
            <a:ext cx="1676400" cy="369332"/>
          </a:xfrm>
          <a:prstGeom prst="rect">
            <a:avLst/>
          </a:prstGeom>
          <a:noFill/>
        </p:spPr>
        <p:txBody>
          <a:bodyPr wrap="square" rtlCol="0">
            <a:spAutoFit/>
          </a:bodyPr>
          <a:lstStyle/>
          <a:p>
            <a:r>
              <a:rPr lang="en-US" b="1" dirty="0" smtClean="0"/>
              <a:t>Amphibians</a:t>
            </a:r>
            <a:endParaRPr lang="en-US" b="1" dirty="0"/>
          </a:p>
        </p:txBody>
      </p:sp>
      <p:pic>
        <p:nvPicPr>
          <p:cNvPr id="10" name="Picture 9" descr="species photo"/>
          <p:cNvPicPr/>
          <p:nvPr/>
        </p:nvPicPr>
        <p:blipFill rotWithShape="1">
          <a:blip r:embed="rId7" cstate="print">
            <a:extLst>
              <a:ext uri="{28A0092B-C50C-407E-A947-70E740481C1C}">
                <a14:useLocalDpi xmlns:a14="http://schemas.microsoft.com/office/drawing/2010/main" val="0"/>
              </a:ext>
            </a:extLst>
          </a:blip>
          <a:srcRect l="11885" t="1429" r="12559" b="-1429"/>
          <a:stretch/>
        </p:blipFill>
        <p:spPr bwMode="auto">
          <a:xfrm>
            <a:off x="7391400" y="5181600"/>
            <a:ext cx="1578998" cy="1276350"/>
          </a:xfrm>
          <a:prstGeom prst="rect">
            <a:avLst/>
          </a:prstGeom>
          <a:noFill/>
          <a:ln>
            <a:noFill/>
          </a:ln>
          <a:extLst>
            <a:ext uri="{53640926-AAD7-44D8-BBD7-CCE9431645EC}">
              <a14:shadowObscured xmlns:a14="http://schemas.microsoft.com/office/drawing/2010/main"/>
            </a:ext>
          </a:extLst>
        </p:spPr>
      </p:pic>
      <p:pic>
        <p:nvPicPr>
          <p:cNvPr id="11" name="Picture 10" descr="http://www.agfc.com/speciesPhotos/mammals_raccoon.jpg"/>
          <p:cNvPicPr/>
          <p:nvPr/>
        </p:nvPicPr>
        <p:blipFill rotWithShape="1">
          <a:blip r:embed="rId8" cstate="print">
            <a:extLst>
              <a:ext uri="{28A0092B-C50C-407E-A947-70E740481C1C}">
                <a14:useLocalDpi xmlns:a14="http://schemas.microsoft.com/office/drawing/2010/main" val="0"/>
              </a:ext>
            </a:extLst>
          </a:blip>
          <a:srcRect l="13878" t="5285"/>
          <a:stretch/>
        </p:blipFill>
        <p:spPr bwMode="auto">
          <a:xfrm>
            <a:off x="7696200" y="609600"/>
            <a:ext cx="1223963" cy="1186431"/>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7086600" y="228600"/>
            <a:ext cx="1676400" cy="369332"/>
          </a:xfrm>
          <a:prstGeom prst="rect">
            <a:avLst/>
          </a:prstGeom>
          <a:noFill/>
        </p:spPr>
        <p:txBody>
          <a:bodyPr wrap="square" rtlCol="0">
            <a:spAutoFit/>
          </a:bodyPr>
          <a:lstStyle/>
          <a:p>
            <a:r>
              <a:rPr lang="en-US" b="1" dirty="0" smtClean="0"/>
              <a:t>Mammals</a:t>
            </a:r>
            <a:endParaRPr lang="en-US" b="1" dirty="0"/>
          </a:p>
        </p:txBody>
      </p:sp>
      <p:sp>
        <p:nvSpPr>
          <p:cNvPr id="13" name="TextBox 12"/>
          <p:cNvSpPr txBox="1"/>
          <p:nvPr/>
        </p:nvSpPr>
        <p:spPr>
          <a:xfrm>
            <a:off x="3352800" y="4724400"/>
            <a:ext cx="1676400" cy="369332"/>
          </a:xfrm>
          <a:prstGeom prst="rect">
            <a:avLst/>
          </a:prstGeom>
          <a:noFill/>
        </p:spPr>
        <p:txBody>
          <a:bodyPr wrap="square" rtlCol="0">
            <a:spAutoFit/>
          </a:bodyPr>
          <a:lstStyle/>
          <a:p>
            <a:r>
              <a:rPr lang="en-US" b="1" dirty="0" smtClean="0"/>
              <a:t>Birds</a:t>
            </a:r>
            <a:endParaRPr lang="en-US" b="1" dirty="0"/>
          </a:p>
        </p:txBody>
      </p:sp>
      <p:pic>
        <p:nvPicPr>
          <p:cNvPr id="14" name="Picture 13" descr="http://www.agfc.com/speciesPhotos/mammals_mink.jpg"/>
          <p:cNvPicPr/>
          <p:nvPr/>
        </p:nvPicPr>
        <p:blipFill rotWithShape="1">
          <a:blip r:embed="rId9" cstate="print">
            <a:extLst>
              <a:ext uri="{28A0092B-C50C-407E-A947-70E740481C1C}">
                <a14:useLocalDpi xmlns:a14="http://schemas.microsoft.com/office/drawing/2010/main" val="0"/>
              </a:ext>
            </a:extLst>
          </a:blip>
          <a:srcRect t="17768"/>
          <a:stretch/>
        </p:blipFill>
        <p:spPr bwMode="auto">
          <a:xfrm>
            <a:off x="6019800" y="914400"/>
            <a:ext cx="1323781" cy="914400"/>
          </a:xfrm>
          <a:prstGeom prst="rect">
            <a:avLst/>
          </a:prstGeom>
          <a:noFill/>
          <a:ln>
            <a:noFill/>
          </a:ln>
          <a:extLst>
            <a:ext uri="{53640926-AAD7-44D8-BBD7-CCE9431645EC}">
              <a14:shadowObscured xmlns:a14="http://schemas.microsoft.com/office/drawing/2010/main"/>
            </a:ext>
          </a:extLst>
        </p:spPr>
      </p:pic>
      <p:pic>
        <p:nvPicPr>
          <p:cNvPr id="15" name="Picture 14" descr="http://www.agfc.com/speciesPhotos/mammals_muskrat.jpg"/>
          <p:cNvPicPr/>
          <p:nvPr/>
        </p:nvPicPr>
        <p:blipFill rotWithShape="1">
          <a:blip r:embed="rId10" cstate="print">
            <a:extLst>
              <a:ext uri="{28A0092B-C50C-407E-A947-70E740481C1C}">
                <a14:useLocalDpi xmlns:a14="http://schemas.microsoft.com/office/drawing/2010/main" val="0"/>
              </a:ext>
            </a:extLst>
          </a:blip>
          <a:srcRect t="16326" b="8163"/>
          <a:stretch/>
        </p:blipFill>
        <p:spPr bwMode="auto">
          <a:xfrm>
            <a:off x="6858000" y="2057400"/>
            <a:ext cx="1326291" cy="800100"/>
          </a:xfrm>
          <a:prstGeom prst="rect">
            <a:avLst/>
          </a:prstGeom>
          <a:noFill/>
          <a:ln>
            <a:noFill/>
          </a:ln>
          <a:extLst>
            <a:ext uri="{53640926-AAD7-44D8-BBD7-CCE9431645EC}">
              <a14:shadowObscured xmlns:a14="http://schemas.microsoft.com/office/drawing/2010/main"/>
            </a:ext>
          </a:extLst>
        </p:spPr>
      </p:pic>
      <p:pic>
        <p:nvPicPr>
          <p:cNvPr id="16" name="Picture 15" descr="http://www.biokids.umich.edu/collections/contributors/ryan_rehmeier/Bhylophaga2/large.jpg"/>
          <p:cNvPicPr/>
          <p:nvPr/>
        </p:nvPicPr>
        <p:blipFill rotWithShape="1">
          <a:blip r:embed="rId11" cstate="print">
            <a:extLst>
              <a:ext uri="{28A0092B-C50C-407E-A947-70E740481C1C}">
                <a14:useLocalDpi xmlns:a14="http://schemas.microsoft.com/office/drawing/2010/main" val="0"/>
              </a:ext>
            </a:extLst>
          </a:blip>
          <a:srcRect l="23891" t="13735" r="11929" b="19870"/>
          <a:stretch/>
        </p:blipFill>
        <p:spPr bwMode="auto">
          <a:xfrm>
            <a:off x="5257800" y="2057400"/>
            <a:ext cx="1248173" cy="914400"/>
          </a:xfrm>
          <a:prstGeom prst="rect">
            <a:avLst/>
          </a:prstGeom>
          <a:noFill/>
          <a:ln>
            <a:noFill/>
          </a:ln>
          <a:extLst>
            <a:ext uri="{53640926-AAD7-44D8-BBD7-CCE9431645EC}">
              <a14:shadowObscured xmlns:a14="http://schemas.microsoft.com/office/drawing/2010/main"/>
            </a:ext>
          </a:extLst>
        </p:spPr>
      </p:pic>
      <p:pic>
        <p:nvPicPr>
          <p:cNvPr id="17" name="Picture 16" descr="http://file1.answcdn.com/answ-cld/image/upload/w_726,c_fill,g_faces:center,q_60/v1/tk/view/getty/lesson-plans/9df045dd/114724205.jpg"/>
          <p:cNvPicPr/>
          <p:nvPr/>
        </p:nvPicPr>
        <p:blipFill rotWithShape="1">
          <a:blip r:embed="rId12" cstate="print">
            <a:extLst>
              <a:ext uri="{28A0092B-C50C-407E-A947-70E740481C1C}">
                <a14:useLocalDpi xmlns:a14="http://schemas.microsoft.com/office/drawing/2010/main" val="0"/>
              </a:ext>
            </a:extLst>
          </a:blip>
          <a:srcRect l="11529" t="9604" r="11791"/>
          <a:stretch/>
        </p:blipFill>
        <p:spPr bwMode="auto">
          <a:xfrm>
            <a:off x="228601" y="3124200"/>
            <a:ext cx="1143000" cy="914400"/>
          </a:xfrm>
          <a:prstGeom prst="rect">
            <a:avLst/>
          </a:prstGeom>
          <a:noFill/>
          <a:ln>
            <a:noFill/>
          </a:ln>
          <a:extLst>
            <a:ext uri="{53640926-AAD7-44D8-BBD7-CCE9431645EC}">
              <a14:shadowObscured xmlns:a14="http://schemas.microsoft.com/office/drawing/2010/main"/>
            </a:ext>
          </a:extLst>
        </p:spPr>
      </p:pic>
      <p:sp>
        <p:nvSpPr>
          <p:cNvPr id="18" name="TextBox 17"/>
          <p:cNvSpPr txBox="1"/>
          <p:nvPr/>
        </p:nvSpPr>
        <p:spPr>
          <a:xfrm>
            <a:off x="914400" y="2819400"/>
            <a:ext cx="1676400" cy="369332"/>
          </a:xfrm>
          <a:prstGeom prst="rect">
            <a:avLst/>
          </a:prstGeom>
          <a:noFill/>
        </p:spPr>
        <p:txBody>
          <a:bodyPr wrap="square" rtlCol="0">
            <a:spAutoFit/>
          </a:bodyPr>
          <a:lstStyle/>
          <a:p>
            <a:r>
              <a:rPr lang="en-US" b="1" dirty="0" smtClean="0"/>
              <a:t>Insects</a:t>
            </a:r>
            <a:endParaRPr lang="en-US" b="1" dirty="0"/>
          </a:p>
        </p:txBody>
      </p:sp>
      <p:sp>
        <p:nvSpPr>
          <p:cNvPr id="19" name="TextBox 18"/>
          <p:cNvSpPr txBox="1"/>
          <p:nvPr/>
        </p:nvSpPr>
        <p:spPr>
          <a:xfrm>
            <a:off x="2971800" y="2438400"/>
            <a:ext cx="1676400" cy="369332"/>
          </a:xfrm>
          <a:prstGeom prst="rect">
            <a:avLst/>
          </a:prstGeom>
          <a:noFill/>
        </p:spPr>
        <p:txBody>
          <a:bodyPr wrap="square" rtlCol="0">
            <a:spAutoFit/>
          </a:bodyPr>
          <a:lstStyle/>
          <a:p>
            <a:r>
              <a:rPr lang="en-US" b="1" dirty="0" smtClean="0"/>
              <a:t>Arachnids</a:t>
            </a:r>
            <a:endParaRPr lang="en-US" b="1" dirty="0"/>
          </a:p>
        </p:txBody>
      </p:sp>
      <p:pic>
        <p:nvPicPr>
          <p:cNvPr id="20" name="Picture 19" descr="http://www.fcps.edu/islandcreekes/ecology/Arthropods/Six-spotted%20Fishing%20Spider/2004-04-07_BL_SFS.jpg"/>
          <p:cNvPicPr/>
          <p:nvPr/>
        </p:nvPicPr>
        <p:blipFill rotWithShape="1">
          <a:blip r:embed="rId13" cstate="print">
            <a:extLst>
              <a:ext uri="{28A0092B-C50C-407E-A947-70E740481C1C}">
                <a14:useLocalDpi xmlns:a14="http://schemas.microsoft.com/office/drawing/2010/main" val="0"/>
              </a:ext>
            </a:extLst>
          </a:blip>
          <a:srcRect l="15159" t="15425" r="11086" b="15957"/>
          <a:stretch/>
        </p:blipFill>
        <p:spPr bwMode="auto">
          <a:xfrm>
            <a:off x="3276600" y="2743200"/>
            <a:ext cx="1009650" cy="827564"/>
          </a:xfrm>
          <a:prstGeom prst="rect">
            <a:avLst/>
          </a:prstGeom>
          <a:noFill/>
          <a:ln>
            <a:noFill/>
          </a:ln>
          <a:extLst>
            <a:ext uri="{53640926-AAD7-44D8-BBD7-CCE9431645EC}">
              <a14:shadowObscured xmlns:a14="http://schemas.microsoft.com/office/drawing/2010/main"/>
            </a:ext>
          </a:extLst>
        </p:spPr>
      </p:pic>
      <p:pic>
        <p:nvPicPr>
          <p:cNvPr id="21" name="Picture 20" descr="Parsleyworm with exposed osmeteria "/>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76400" y="3276600"/>
            <a:ext cx="1062038" cy="985837"/>
          </a:xfrm>
          <a:prstGeom prst="rect">
            <a:avLst/>
          </a:prstGeom>
          <a:noFill/>
          <a:ln>
            <a:noFill/>
          </a:ln>
        </p:spPr>
      </p:pic>
      <p:pic>
        <p:nvPicPr>
          <p:cNvPr id="22" name="Picture 21" descr="http://www.biosurvey.ou.edu/okwild/misc/images/cathunt.jpg"/>
          <p:cNvPicPr/>
          <p:nvPr/>
        </p:nvPicPr>
        <p:blipFill rotWithShape="1">
          <a:blip r:embed="rId15" cstate="print">
            <a:extLst>
              <a:ext uri="{28A0092B-C50C-407E-A947-70E740481C1C}">
                <a14:useLocalDpi xmlns:a14="http://schemas.microsoft.com/office/drawing/2010/main" val="0"/>
              </a:ext>
            </a:extLst>
          </a:blip>
          <a:srcRect t="20345" b="9524"/>
          <a:stretch/>
        </p:blipFill>
        <p:spPr bwMode="auto">
          <a:xfrm>
            <a:off x="457200" y="4191000"/>
            <a:ext cx="1157425" cy="538480"/>
          </a:xfrm>
          <a:prstGeom prst="rect">
            <a:avLst/>
          </a:prstGeom>
          <a:noFill/>
          <a:ln>
            <a:noFill/>
          </a:ln>
          <a:extLst>
            <a:ext uri="{53640926-AAD7-44D8-BBD7-CCE9431645EC}">
              <a14:shadowObscured xmlns:a14="http://schemas.microsoft.com/office/drawing/2010/main"/>
            </a:ext>
          </a:extLst>
        </p:spPr>
      </p:pic>
      <p:pic>
        <p:nvPicPr>
          <p:cNvPr id="23" name="Picture 22" descr="https://upload.wikimedia.org/wikipedia/commons/2/29/Amblyomma_americanum_tick.jpg"/>
          <p:cNvPicPr/>
          <p:nvPr/>
        </p:nvPicPr>
        <p:blipFill rotWithShape="1">
          <a:blip r:embed="rId16" cstate="print">
            <a:extLst>
              <a:ext uri="{28A0092B-C50C-407E-A947-70E740481C1C}">
                <a14:useLocalDpi xmlns:a14="http://schemas.microsoft.com/office/drawing/2010/main" val="0"/>
              </a:ext>
            </a:extLst>
          </a:blip>
          <a:srcRect l="11826" t="8242" r="9043" b="5495"/>
          <a:stretch/>
        </p:blipFill>
        <p:spPr bwMode="auto">
          <a:xfrm>
            <a:off x="4343400" y="3124200"/>
            <a:ext cx="876300" cy="985995"/>
          </a:xfrm>
          <a:prstGeom prst="rect">
            <a:avLst/>
          </a:prstGeom>
          <a:noFill/>
          <a:ln>
            <a:noFill/>
          </a:ln>
          <a:extLst>
            <a:ext uri="{53640926-AAD7-44D8-BBD7-CCE9431645EC}">
              <a14:shadowObscured xmlns:a14="http://schemas.microsoft.com/office/drawing/2010/main"/>
            </a:ext>
          </a:extLst>
        </p:spPr>
      </p:pic>
      <p:pic>
        <p:nvPicPr>
          <p:cNvPr id="24" name="Picture 23" descr="https://www.audubon.org/sites/default/files/Belted_Kingfisher_s52-13-028_l.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00400" y="5562600"/>
            <a:ext cx="990600" cy="1098023"/>
          </a:xfrm>
          <a:prstGeom prst="rect">
            <a:avLst/>
          </a:prstGeom>
          <a:noFill/>
          <a:ln>
            <a:noFill/>
          </a:ln>
        </p:spPr>
      </p:pic>
      <p:pic>
        <p:nvPicPr>
          <p:cNvPr id="25" name="Picture 24" descr="https://upload.wikimedia.org/wikipedia/commons/3/31/Great_Blue_Heron_Wading_2.jpg"/>
          <p:cNvPicPr/>
          <p:nvPr/>
        </p:nvPicPr>
        <p:blipFill rotWithShape="1">
          <a:blip r:embed="rId18" cstate="print">
            <a:extLst>
              <a:ext uri="{28A0092B-C50C-407E-A947-70E740481C1C}">
                <a14:useLocalDpi xmlns:a14="http://schemas.microsoft.com/office/drawing/2010/main" val="0"/>
              </a:ext>
            </a:extLst>
          </a:blip>
          <a:srcRect l="18216" r="13118"/>
          <a:stretch/>
        </p:blipFill>
        <p:spPr bwMode="auto">
          <a:xfrm>
            <a:off x="4343400" y="5410200"/>
            <a:ext cx="851792" cy="1110932"/>
          </a:xfrm>
          <a:prstGeom prst="rect">
            <a:avLst/>
          </a:prstGeom>
          <a:noFill/>
          <a:ln>
            <a:noFill/>
          </a:ln>
          <a:extLst>
            <a:ext uri="{53640926-AAD7-44D8-BBD7-CCE9431645EC}">
              <a14:shadowObscured xmlns:a14="http://schemas.microsoft.com/office/drawing/2010/main"/>
            </a:ext>
          </a:extLst>
        </p:spPr>
      </p:pic>
      <p:pic>
        <p:nvPicPr>
          <p:cNvPr id="26" name="Picture 25" descr="http://www.owlpages.com/owls/species/images/great_horned_owl_ashley_h-3.jpg"/>
          <p:cNvPicPr/>
          <p:nvPr/>
        </p:nvPicPr>
        <p:blipFill rotWithShape="1">
          <a:blip r:embed="rId19" cstate="print">
            <a:extLst>
              <a:ext uri="{28A0092B-C50C-407E-A947-70E740481C1C}">
                <a14:useLocalDpi xmlns:a14="http://schemas.microsoft.com/office/drawing/2010/main" val="0"/>
              </a:ext>
            </a:extLst>
          </a:blip>
          <a:srcRect t="8215" b="7700"/>
          <a:stretch/>
        </p:blipFill>
        <p:spPr bwMode="auto">
          <a:xfrm>
            <a:off x="5257800" y="5334000"/>
            <a:ext cx="1219200" cy="1351280"/>
          </a:xfrm>
          <a:prstGeom prst="rect">
            <a:avLst/>
          </a:prstGeom>
          <a:noFill/>
          <a:ln>
            <a:noFill/>
          </a:ln>
          <a:extLst>
            <a:ext uri="{53640926-AAD7-44D8-BBD7-CCE9431645EC}">
              <a14:shadowObscured xmlns:a14="http://schemas.microsoft.com/office/drawing/2010/main"/>
            </a:ext>
          </a:extLst>
        </p:spPr>
      </p:pic>
      <p:pic>
        <p:nvPicPr>
          <p:cNvPr id="27" name="Picture 26" descr="https://www.allaboutbirds.org/guide/PHOTO/LARGE/great_egret_jimmcree.jpg"/>
          <p:cNvPicPr/>
          <p:nvPr/>
        </p:nvPicPr>
        <p:blipFill rotWithShape="1">
          <a:blip r:embed="rId20" cstate="print">
            <a:extLst>
              <a:ext uri="{28A0092B-C50C-407E-A947-70E740481C1C}">
                <a14:useLocalDpi xmlns:a14="http://schemas.microsoft.com/office/drawing/2010/main" val="0"/>
              </a:ext>
            </a:extLst>
          </a:blip>
          <a:srcRect l="13177" t="14063" r="13177" b="11875"/>
          <a:stretch/>
        </p:blipFill>
        <p:spPr bwMode="auto">
          <a:xfrm>
            <a:off x="4114800" y="4572000"/>
            <a:ext cx="1262063" cy="727019"/>
          </a:xfrm>
          <a:prstGeom prst="rect">
            <a:avLst/>
          </a:prstGeom>
          <a:noFill/>
          <a:ln>
            <a:noFill/>
          </a:ln>
          <a:extLst>
            <a:ext uri="{53640926-AAD7-44D8-BBD7-CCE9431645EC}">
              <a14:shadowObscured xmlns:a14="http://schemas.microsoft.com/office/drawing/2010/main"/>
            </a:ext>
          </a:extLst>
        </p:spPr>
      </p:pic>
      <p:pic>
        <p:nvPicPr>
          <p:cNvPr id="28" name="Picture 27" descr="http://www.larkwire.com/static/content/images/ipad/LBNA1/Red-shoulderedHawk.jpg"/>
          <p:cNvPicPr/>
          <p:nvPr/>
        </p:nvPicPr>
        <p:blipFill rotWithShape="1">
          <a:blip r:embed="rId21" cstate="print">
            <a:extLst>
              <a:ext uri="{28A0092B-C50C-407E-A947-70E740481C1C}">
                <a14:useLocalDpi xmlns:a14="http://schemas.microsoft.com/office/drawing/2010/main" val="0"/>
              </a:ext>
            </a:extLst>
          </a:blip>
          <a:srcRect r="28662"/>
          <a:stretch/>
        </p:blipFill>
        <p:spPr bwMode="auto">
          <a:xfrm>
            <a:off x="5486400" y="4343400"/>
            <a:ext cx="838200" cy="88519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1054</Words>
  <Application>Microsoft Office PowerPoint</Application>
  <PresentationFormat>On-screen Show (4:3)</PresentationFormat>
  <Paragraphs>183</Paragraphs>
  <Slides>16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ualr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Kristy Kidd</cp:lastModifiedBy>
  <cp:revision>59</cp:revision>
  <dcterms:created xsi:type="dcterms:W3CDTF">2015-07-07T14:54:47Z</dcterms:created>
  <dcterms:modified xsi:type="dcterms:W3CDTF">2017-08-03T19:34:31Z</dcterms:modified>
</cp:coreProperties>
</file>