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90" r:id="rId5"/>
    <p:sldId id="291" r:id="rId6"/>
    <p:sldId id="292" r:id="rId7"/>
    <p:sldId id="293" r:id="rId8"/>
    <p:sldId id="277" r:id="rId9"/>
    <p:sldId id="275" r:id="rId10"/>
    <p:sldId id="278" r:id="rId11"/>
    <p:sldId id="279" r:id="rId12"/>
    <p:sldId id="280" r:id="rId13"/>
    <p:sldId id="294" r:id="rId14"/>
    <p:sldId id="295" r:id="rId15"/>
    <p:sldId id="296" r:id="rId16"/>
    <p:sldId id="297" r:id="rId17"/>
    <p:sldId id="298" r:id="rId18"/>
    <p:sldId id="281" r:id="rId19"/>
    <p:sldId id="282" r:id="rId20"/>
    <p:sldId id="283" r:id="rId21"/>
    <p:sldId id="271" r:id="rId22"/>
    <p:sldId id="269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3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4AE8D63-8D7E-4D3E-AC98-0FB4A2322915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E9804409-AAF6-4936-B734-3799724D4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0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4AE8D63-8D7E-4D3E-AC98-0FB4A2322915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E9804409-AAF6-4936-B734-3799724D49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0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5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1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7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9824" y="0"/>
            <a:ext cx="1252176" cy="14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0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8D63-8D7E-4D3E-AC98-0FB4A232291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4409-AAF6-4936-B734-3799724D4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nformationisbeautiful.net/visualizations/worlds-biggest-data-breaches-hack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857" y="5390147"/>
            <a:ext cx="4299581" cy="135870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Veysel ERDAG, PhD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Information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Officer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CISM, CISA, CISSP, CCIE-Security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overdag@ualr.edu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83" y="1380497"/>
            <a:ext cx="8224217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Phishing </a:t>
            </a:r>
            <a:r>
              <a:rPr lang="en-US" dirty="0" smtClean="0"/>
              <a:t>Attacks-2?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751" r="30961" b="5791"/>
          <a:stretch/>
        </p:blipFill>
        <p:spPr>
          <a:xfrm>
            <a:off x="4141306" y="2140299"/>
            <a:ext cx="7658600" cy="40695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48142" y="3041184"/>
            <a:ext cx="1559806" cy="294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65773" y="3336053"/>
            <a:ext cx="1559806" cy="294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4396" y="3483487"/>
            <a:ext cx="1559806" cy="294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89480" y="3925790"/>
            <a:ext cx="3989832" cy="765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42186" y="5062578"/>
            <a:ext cx="1559806" cy="294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5871" y="4838632"/>
            <a:ext cx="1559806" cy="294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Your Identity and Financial Information – Secure Web Connection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0" y="1580156"/>
            <a:ext cx="8058777" cy="5172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0" y="1580157"/>
            <a:ext cx="8058775" cy="5172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0" y="1580156"/>
            <a:ext cx="8018584" cy="5019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33" y="1580156"/>
            <a:ext cx="7918101" cy="519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1165"/>
            <a:ext cx="10058400" cy="3727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1690688"/>
            <a:ext cx="4739159" cy="47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 Identity and Financial Information – Secure Web </a:t>
            </a:r>
            <a:r>
              <a:rPr lang="en-US" dirty="0" smtClean="0"/>
              <a:t>Connection –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26" y="1596084"/>
            <a:ext cx="8655818" cy="5142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27" y="1518034"/>
            <a:ext cx="8440616" cy="529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95" y="1502328"/>
            <a:ext cx="8570279" cy="5235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6" y="1596084"/>
            <a:ext cx="10058400" cy="5129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98" y="1690688"/>
            <a:ext cx="8024446" cy="48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604" y="365125"/>
            <a:ext cx="6510196" cy="1325563"/>
          </a:xfrm>
        </p:spPr>
        <p:txBody>
          <a:bodyPr/>
          <a:lstStyle/>
          <a:p>
            <a:r>
              <a:rPr lang="en-US" dirty="0" smtClean="0"/>
              <a:t>Gift Card Attacks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78" y="1312820"/>
            <a:ext cx="7445339" cy="53901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72783" y="4523362"/>
            <a:ext cx="2149813" cy="525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032" y="365125"/>
            <a:ext cx="6437768" cy="1325563"/>
          </a:xfrm>
        </p:spPr>
        <p:txBody>
          <a:bodyPr/>
          <a:lstStyle/>
          <a:p>
            <a:r>
              <a:rPr lang="en-US" dirty="0" smtClean="0"/>
              <a:t>Payroll Attacks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6" y="1436914"/>
            <a:ext cx="10984149" cy="52958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7581" y="1428041"/>
            <a:ext cx="2590640" cy="525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7" y="1845776"/>
            <a:ext cx="6851176" cy="476548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23753" y="1690688"/>
            <a:ext cx="4844375" cy="525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068" y="365125"/>
            <a:ext cx="6590731" cy="1325563"/>
          </a:xfrm>
        </p:spPr>
        <p:txBody>
          <a:bodyPr/>
          <a:lstStyle/>
          <a:p>
            <a:r>
              <a:rPr lang="en-US" dirty="0" smtClean="0"/>
              <a:t>Password Reset Request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" y="2606722"/>
            <a:ext cx="12050973" cy="36303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56426" y="2684834"/>
            <a:ext cx="2149813" cy="525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142" y="365125"/>
            <a:ext cx="8569657" cy="1325563"/>
          </a:xfrm>
        </p:spPr>
        <p:txBody>
          <a:bodyPr/>
          <a:lstStyle/>
          <a:p>
            <a:r>
              <a:rPr lang="en-US" dirty="0" smtClean="0"/>
              <a:t>Payroll Change Request - Chancellor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8" y="2181050"/>
            <a:ext cx="11081983" cy="34418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0937" y="2101174"/>
            <a:ext cx="2577830" cy="525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146" y="1825625"/>
            <a:ext cx="813916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Protect yourself first:</a:t>
            </a:r>
          </a:p>
          <a:p>
            <a:pPr lvl="1"/>
            <a:r>
              <a:rPr lang="en-US" dirty="0" smtClean="0"/>
              <a:t>Set a strong password</a:t>
            </a:r>
          </a:p>
          <a:p>
            <a:pPr lvl="2"/>
            <a:r>
              <a:rPr lang="en-US" dirty="0" smtClean="0"/>
              <a:t>Should be </a:t>
            </a:r>
            <a:r>
              <a:rPr lang="en-US" dirty="0"/>
              <a:t>at least eight characters in length</a:t>
            </a:r>
          </a:p>
          <a:p>
            <a:pPr lvl="2"/>
            <a:r>
              <a:rPr lang="en-US" dirty="0" smtClean="0"/>
              <a:t>Should contain </a:t>
            </a:r>
            <a:r>
              <a:rPr lang="en-US" dirty="0"/>
              <a:t>at least one lowercase character</a:t>
            </a:r>
          </a:p>
          <a:p>
            <a:pPr lvl="2"/>
            <a:r>
              <a:rPr lang="en-US" dirty="0" smtClean="0"/>
              <a:t>Should contain </a:t>
            </a:r>
            <a:r>
              <a:rPr lang="en-US" dirty="0"/>
              <a:t>at least one number</a:t>
            </a:r>
          </a:p>
          <a:p>
            <a:pPr lvl="2"/>
            <a:r>
              <a:rPr lang="en-US" dirty="0" smtClean="0"/>
              <a:t>Should contain </a:t>
            </a:r>
            <a:r>
              <a:rPr lang="en-US" dirty="0"/>
              <a:t>at least one special character</a:t>
            </a:r>
          </a:p>
          <a:p>
            <a:pPr lvl="2"/>
            <a:r>
              <a:rPr lang="en-US" dirty="0" smtClean="0"/>
              <a:t>Should contain </a:t>
            </a:r>
            <a:r>
              <a:rPr lang="en-US" dirty="0"/>
              <a:t>at least one uppercase character</a:t>
            </a:r>
          </a:p>
          <a:p>
            <a:pPr lvl="2"/>
            <a:r>
              <a:rPr lang="en-US" dirty="0" smtClean="0"/>
              <a:t>Should not </a:t>
            </a:r>
            <a:r>
              <a:rPr lang="en-US" dirty="0"/>
              <a:t>contain your first name, last name, or </a:t>
            </a:r>
            <a:r>
              <a:rPr lang="en-US" dirty="0" smtClean="0"/>
              <a:t>username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different passwords for every different application or website.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have difficulties to remember your passwords, please use a password-vault application.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Networks like Twitter, </a:t>
            </a:r>
            <a:r>
              <a:rPr lang="en-US" dirty="0" err="1"/>
              <a:t>Linkedin</a:t>
            </a:r>
            <a:r>
              <a:rPr lang="en-US" dirty="0"/>
              <a:t> and Facebook are providing two factor authentication. </a:t>
            </a:r>
            <a:endParaRPr lang="en-US" dirty="0" smtClean="0"/>
          </a:p>
          <a:p>
            <a:pPr lvl="2"/>
            <a:r>
              <a:rPr lang="en-US" dirty="0" smtClean="0"/>
              <a:t>Activate </a:t>
            </a:r>
            <a:r>
              <a:rPr lang="en-US" dirty="0"/>
              <a:t>two factor authentication if the service is provided by the website.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334" y="1027906"/>
            <a:ext cx="537046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Control your visibility</a:t>
            </a:r>
          </a:p>
          <a:p>
            <a:r>
              <a:rPr lang="en-US" dirty="0" smtClean="0"/>
              <a:t>Be careful about your posts</a:t>
            </a:r>
          </a:p>
          <a:p>
            <a:r>
              <a:rPr lang="en-US" dirty="0" smtClean="0"/>
              <a:t>Secure your mobile device</a:t>
            </a:r>
          </a:p>
          <a:p>
            <a:r>
              <a:rPr lang="en-US" dirty="0" smtClean="0"/>
              <a:t>Be careful about USB storage devices</a:t>
            </a:r>
          </a:p>
          <a:p>
            <a:r>
              <a:rPr lang="en-US" dirty="0" smtClean="0"/>
              <a:t>Use VPN</a:t>
            </a:r>
          </a:p>
          <a:p>
            <a:r>
              <a:rPr lang="en-US" dirty="0" smtClean="0"/>
              <a:t>Dispose your information properly</a:t>
            </a:r>
          </a:p>
          <a:p>
            <a:r>
              <a:rPr lang="en-US" dirty="0" smtClean="0"/>
              <a:t>Update your systems</a:t>
            </a:r>
          </a:p>
          <a:p>
            <a:r>
              <a:rPr lang="en-US" dirty="0" smtClean="0"/>
              <a:t>Backup regularly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701">
            <a:off x="941558" y="1526165"/>
            <a:ext cx="3375015" cy="224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sb in parking 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459">
            <a:off x="2421449" y="4473421"/>
            <a:ext cx="3220671" cy="17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martphone l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8840" r="18999" b="14046"/>
          <a:stretch/>
        </p:blipFill>
        <p:spPr bwMode="auto">
          <a:xfrm rot="18395758">
            <a:off x="-170822" y="4143093"/>
            <a:ext cx="2662813" cy="270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56" y="365125"/>
            <a:ext cx="6977743" cy="1325563"/>
          </a:xfrm>
        </p:spPr>
        <p:txBody>
          <a:bodyPr/>
          <a:lstStyle/>
          <a:p>
            <a:r>
              <a:rPr lang="en-US" dirty="0" smtClean="0"/>
              <a:t>INFOSEC Components</a:t>
            </a:r>
            <a:endParaRPr lang="en-US" dirty="0"/>
          </a:p>
        </p:txBody>
      </p:sp>
      <p:pic>
        <p:nvPicPr>
          <p:cNvPr id="1026" name="Picture 2" descr="http://image.slidesharecdn.com/cloudcomputingandsecurityv3-130721040531-phpapp01/95/cloud-computing-and-security-isaca-hyderabad-chapter-presentation-23-638.jpg?cb=13743796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10176" r="19327" b="11282"/>
          <a:stretch/>
        </p:blipFill>
        <p:spPr bwMode="auto">
          <a:xfrm>
            <a:off x="5216462" y="1460912"/>
            <a:ext cx="5296930" cy="51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Devices – </a:t>
            </a:r>
            <a:r>
              <a:rPr lang="en-US" dirty="0" err="1" smtClean="0"/>
              <a:t>IoT</a:t>
            </a:r>
            <a:r>
              <a:rPr lang="en-US" dirty="0" smtClean="0"/>
              <a:t> (Internet of Things)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270" y="1825625"/>
            <a:ext cx="656952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Connected everything</a:t>
            </a:r>
          </a:p>
          <a:p>
            <a:pPr lvl="1"/>
            <a:r>
              <a:rPr lang="en-US" dirty="0" smtClean="0"/>
              <a:t>Household devices</a:t>
            </a:r>
          </a:p>
          <a:p>
            <a:pPr lvl="1"/>
            <a:r>
              <a:rPr lang="en-US" dirty="0" smtClean="0"/>
              <a:t>Game consoles</a:t>
            </a:r>
          </a:p>
          <a:p>
            <a:pPr lvl="1"/>
            <a:r>
              <a:rPr lang="en-US" dirty="0" smtClean="0"/>
              <a:t>Your personal tracking devices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Attackers can collect personal information:</a:t>
            </a:r>
          </a:p>
          <a:p>
            <a:pPr lvl="1"/>
            <a:r>
              <a:rPr lang="en-US" dirty="0" smtClean="0"/>
              <a:t>Your location</a:t>
            </a:r>
          </a:p>
          <a:p>
            <a:pPr lvl="1"/>
            <a:r>
              <a:rPr lang="en-US" dirty="0" smtClean="0"/>
              <a:t>Your health information</a:t>
            </a:r>
          </a:p>
          <a:p>
            <a:pPr lvl="1"/>
            <a:r>
              <a:rPr lang="en-US" dirty="0" smtClean="0"/>
              <a:t>Your behavioral habits, daily routines</a:t>
            </a:r>
          </a:p>
          <a:p>
            <a:r>
              <a:rPr lang="en-US" dirty="0" smtClean="0"/>
              <a:t>Follow the guidelines in UALR IT Services Security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Words and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42" y="1825625"/>
            <a:ext cx="6585857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Keep your passwords secret.</a:t>
            </a:r>
          </a:p>
          <a:p>
            <a:pPr lvl="1"/>
            <a:r>
              <a:rPr lang="en-US" dirty="0" smtClean="0"/>
              <a:t>Do not share your password with anybody</a:t>
            </a:r>
          </a:p>
          <a:p>
            <a:r>
              <a:rPr lang="en-US" dirty="0" smtClean="0"/>
              <a:t>IT Services never ask your password</a:t>
            </a:r>
          </a:p>
          <a:p>
            <a:pPr lvl="1"/>
            <a:r>
              <a:rPr lang="en-US" dirty="0" smtClean="0"/>
              <a:t>On the phone or via e-mail</a:t>
            </a:r>
          </a:p>
          <a:p>
            <a:r>
              <a:rPr lang="en-US" dirty="0" smtClean="0"/>
              <a:t>Change your passwords as frequent as possible.</a:t>
            </a:r>
          </a:p>
          <a:p>
            <a:r>
              <a:rPr lang="en-US" dirty="0" smtClean="0"/>
              <a:t>Use security solutions provided by UALR</a:t>
            </a:r>
          </a:p>
          <a:p>
            <a:r>
              <a:rPr lang="en-US" dirty="0" smtClean="0"/>
              <a:t>Be the part of the community and help your community to protect and to be protected</a:t>
            </a:r>
          </a:p>
          <a:p>
            <a:r>
              <a:rPr lang="en-US" dirty="0" smtClean="0"/>
              <a:t>If you see any suspicious activity, please call IT Services Assistance Center</a:t>
            </a:r>
          </a:p>
          <a:p>
            <a:pPr lvl="1"/>
            <a:r>
              <a:rPr lang="en-US" dirty="0" smtClean="0"/>
              <a:t>501 – 916 3011</a:t>
            </a:r>
          </a:p>
          <a:p>
            <a:pPr lvl="1"/>
            <a:r>
              <a:rPr lang="en-US" dirty="0" smtClean="0"/>
              <a:t>Itservices-help@ualr.edu</a:t>
            </a:r>
          </a:p>
        </p:txBody>
      </p:sp>
    </p:spTree>
    <p:extLst>
      <p:ext uri="{BB962C8B-B14F-4D97-AF65-F5344CB8AC3E}">
        <p14:creationId xmlns:p14="http://schemas.microsoft.com/office/powerpoint/2010/main" val="32472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969" y="3003482"/>
            <a:ext cx="667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H A N K  Y O 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9283" y="5735796"/>
            <a:ext cx="385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overdag@ualr.edu</a:t>
            </a:r>
          </a:p>
        </p:txBody>
      </p:sp>
    </p:spTree>
    <p:extLst>
      <p:ext uri="{BB962C8B-B14F-4D97-AF65-F5344CB8AC3E}">
        <p14:creationId xmlns:p14="http://schemas.microsoft.com/office/powerpoint/2010/main" val="34889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6" y="365125"/>
            <a:ext cx="6161314" cy="1325563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913" y="1825625"/>
            <a:ext cx="6487885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Average cost of a data breach:</a:t>
            </a:r>
          </a:p>
          <a:p>
            <a:pPr lvl="1"/>
            <a:r>
              <a:rPr lang="en-US" dirty="0"/>
              <a:t>4 Million</a:t>
            </a:r>
          </a:p>
          <a:p>
            <a:pPr lvl="0"/>
            <a:r>
              <a:rPr lang="en-US" dirty="0"/>
              <a:t>Average cost of a breach data:</a:t>
            </a:r>
          </a:p>
          <a:p>
            <a:pPr lvl="1"/>
            <a:r>
              <a:rPr lang="en-US" dirty="0"/>
              <a:t>$221/record</a:t>
            </a:r>
          </a:p>
          <a:p>
            <a:pPr lvl="0"/>
            <a:r>
              <a:rPr lang="en-US" dirty="0"/>
              <a:t>Cost of a data breach for Higher Education:</a:t>
            </a:r>
          </a:p>
          <a:p>
            <a:pPr lvl="1"/>
            <a:r>
              <a:rPr lang="en-US" dirty="0"/>
              <a:t>$246/record</a:t>
            </a:r>
          </a:p>
          <a:p>
            <a:pPr lvl="0"/>
            <a:r>
              <a:rPr lang="en-US" dirty="0"/>
              <a:t>UALR has approximately 500.000 records</a:t>
            </a:r>
          </a:p>
          <a:p>
            <a:pPr lvl="1"/>
            <a:r>
              <a:rPr lang="en-US" dirty="0"/>
              <a:t>$123 Million</a:t>
            </a:r>
          </a:p>
          <a:p>
            <a:pPr lvl="0"/>
            <a:r>
              <a:rPr lang="en-US" dirty="0"/>
              <a:t>Root cause of data breaches:</a:t>
            </a:r>
          </a:p>
          <a:p>
            <a:pPr lvl="1"/>
            <a:r>
              <a:rPr lang="en-US" dirty="0"/>
              <a:t>48%: Malicious or criminal attacks</a:t>
            </a:r>
          </a:p>
          <a:p>
            <a:pPr lvl="1"/>
            <a:r>
              <a:rPr lang="en-US" dirty="0"/>
              <a:t>27%: System glitches</a:t>
            </a:r>
          </a:p>
          <a:p>
            <a:r>
              <a:rPr lang="en-US" dirty="0"/>
              <a:t>25%: Human errors</a:t>
            </a:r>
          </a:p>
        </p:txBody>
      </p:sp>
    </p:spTree>
    <p:extLst>
      <p:ext uri="{BB962C8B-B14F-4D97-AF65-F5344CB8AC3E}">
        <p14:creationId xmlns:p14="http://schemas.microsoft.com/office/powerpoint/2010/main" val="17794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86" y="365126"/>
            <a:ext cx="6732814" cy="990146"/>
          </a:xfrm>
        </p:spPr>
        <p:txBody>
          <a:bodyPr/>
          <a:lstStyle/>
          <a:p>
            <a:r>
              <a:rPr lang="en-US" dirty="0" smtClean="0"/>
              <a:t>SNAPSHOT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07" y="1502228"/>
            <a:ext cx="9944793" cy="5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1642430"/>
            <a:ext cx="966922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2" y="0"/>
            <a:ext cx="9013371" cy="68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Systems in UA Little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014" y="2285999"/>
            <a:ext cx="6830785" cy="3890963"/>
          </a:xfrm>
        </p:spPr>
        <p:txBody>
          <a:bodyPr/>
          <a:lstStyle/>
          <a:p>
            <a:r>
              <a:rPr lang="en-US" dirty="0" smtClean="0"/>
              <a:t>Comprehensive, security in depth design</a:t>
            </a:r>
          </a:p>
          <a:p>
            <a:r>
              <a:rPr lang="en-US" dirty="0" smtClean="0"/>
              <a:t>New Active Directory</a:t>
            </a:r>
          </a:p>
          <a:p>
            <a:r>
              <a:rPr lang="en-US" dirty="0" smtClean="0"/>
              <a:t>New End-Point Security Solution</a:t>
            </a:r>
          </a:p>
          <a:p>
            <a:pPr lvl="1"/>
            <a:r>
              <a:rPr lang="en-US" dirty="0" smtClean="0"/>
              <a:t>Symantec</a:t>
            </a:r>
          </a:p>
          <a:p>
            <a:r>
              <a:rPr lang="en-US" dirty="0" smtClean="0"/>
              <a:t>Information security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1280" y="1825625"/>
            <a:ext cx="7372519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Data Breaches: Huge Numbers</a:t>
            </a:r>
            <a:endParaRPr lang="en-US" dirty="0" smtClean="0"/>
          </a:p>
          <a:p>
            <a:r>
              <a:rPr lang="en-US" dirty="0" smtClean="0"/>
              <a:t>Denial of Service Attacks: Un-stoppable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962" y="2841148"/>
            <a:ext cx="6101605" cy="31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Phishing Attacks-1?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48" y="1433518"/>
            <a:ext cx="9489320" cy="5172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16546" y="1302818"/>
            <a:ext cx="3681876" cy="59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7249" y="1690688"/>
            <a:ext cx="2161922" cy="59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76523" y="2463721"/>
            <a:ext cx="2161922" cy="59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24912" y="3135977"/>
            <a:ext cx="2161922" cy="59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40386" y="3557583"/>
            <a:ext cx="2161922" cy="59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12716" y="3574448"/>
            <a:ext cx="2161922" cy="59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8920" y="5686805"/>
            <a:ext cx="2161922" cy="590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4705</TotalTime>
  <Words>434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INFOSEC Components</vt:lpstr>
      <vt:lpstr>WHY?</vt:lpstr>
      <vt:lpstr>SNAPSHOT</vt:lpstr>
      <vt:lpstr>PowerPoint Presentation</vt:lpstr>
      <vt:lpstr>PowerPoint Presentation</vt:lpstr>
      <vt:lpstr>Security Systems in UA Little Rock</vt:lpstr>
      <vt:lpstr>PowerPoint Presentation</vt:lpstr>
      <vt:lpstr>How to Detect Phishing Attacks-1?</vt:lpstr>
      <vt:lpstr>How to Detect Phishing Attacks-2?</vt:lpstr>
      <vt:lpstr>Protect Your Identity and Financial Information – Secure Web Connection</vt:lpstr>
      <vt:lpstr>Protect Your Identity and Financial Information – Secure Web Connection – 2</vt:lpstr>
      <vt:lpstr>Gift Card Attacks</vt:lpstr>
      <vt:lpstr>Payroll Attacks</vt:lpstr>
      <vt:lpstr>PowerPoint Presentation</vt:lpstr>
      <vt:lpstr>Password Reset Request</vt:lpstr>
      <vt:lpstr>Payroll Change Request - Chancellor</vt:lpstr>
      <vt:lpstr>What should we do?</vt:lpstr>
      <vt:lpstr>Protection</vt:lpstr>
      <vt:lpstr>Connected Devices – IoT (Internet of Things)</vt:lpstr>
      <vt:lpstr>Last Words and Reminders</vt:lpstr>
      <vt:lpstr>PowerPoint Presentation</vt:lpstr>
    </vt:vector>
  </TitlesOfParts>
  <Company>UALR 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TROJANS, GREEKS AND SECURITY</dc:title>
  <dc:creator>Osman Veysel  Erdag</dc:creator>
  <cp:lastModifiedBy>Jonathan Timm</cp:lastModifiedBy>
  <cp:revision>56</cp:revision>
  <cp:lastPrinted>2015-08-10T16:06:04Z</cp:lastPrinted>
  <dcterms:created xsi:type="dcterms:W3CDTF">2015-06-22T16:42:39Z</dcterms:created>
  <dcterms:modified xsi:type="dcterms:W3CDTF">2019-11-05T16:02:06Z</dcterms:modified>
</cp:coreProperties>
</file>