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61" r:id="rId3"/>
  </p:sldMasterIdLst>
  <p:notesMasterIdLst>
    <p:notesMasterId r:id="rId46"/>
  </p:notesMasterIdLst>
  <p:handoutMasterIdLst>
    <p:handoutMasterId r:id="rId47"/>
  </p:handoutMasterIdLst>
  <p:sldIdLst>
    <p:sldId id="363" r:id="rId4"/>
    <p:sldId id="611" r:id="rId5"/>
    <p:sldId id="597" r:id="rId6"/>
    <p:sldId id="567" r:id="rId7"/>
    <p:sldId id="506" r:id="rId8"/>
    <p:sldId id="592" r:id="rId9"/>
    <p:sldId id="591" r:id="rId10"/>
    <p:sldId id="599" r:id="rId11"/>
    <p:sldId id="608" r:id="rId12"/>
    <p:sldId id="594" r:id="rId13"/>
    <p:sldId id="596" r:id="rId14"/>
    <p:sldId id="610" r:id="rId15"/>
    <p:sldId id="601" r:id="rId16"/>
    <p:sldId id="602" r:id="rId17"/>
    <p:sldId id="603" r:id="rId18"/>
    <p:sldId id="500" r:id="rId19"/>
    <p:sldId id="509" r:id="rId20"/>
    <p:sldId id="501" r:id="rId21"/>
    <p:sldId id="482" r:id="rId22"/>
    <p:sldId id="483" r:id="rId23"/>
    <p:sldId id="498" r:id="rId24"/>
    <p:sldId id="570" r:id="rId25"/>
    <p:sldId id="499" r:id="rId26"/>
    <p:sldId id="529" r:id="rId27"/>
    <p:sldId id="562" r:id="rId28"/>
    <p:sldId id="578" r:id="rId29"/>
    <p:sldId id="564" r:id="rId30"/>
    <p:sldId id="571" r:id="rId31"/>
    <p:sldId id="532" r:id="rId32"/>
    <p:sldId id="393" r:id="rId33"/>
    <p:sldId id="575" r:id="rId34"/>
    <p:sldId id="589" r:id="rId35"/>
    <p:sldId id="394" r:id="rId36"/>
    <p:sldId id="573" r:id="rId37"/>
    <p:sldId id="605" r:id="rId38"/>
    <p:sldId id="574" r:id="rId39"/>
    <p:sldId id="577" r:id="rId40"/>
    <p:sldId id="609" r:id="rId41"/>
    <p:sldId id="612" r:id="rId42"/>
    <p:sldId id="613" r:id="rId43"/>
    <p:sldId id="614" r:id="rId44"/>
    <p:sldId id="484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5952" autoAdjust="0"/>
  </p:normalViewPr>
  <p:slideViewPr>
    <p:cSldViewPr snapToGrid="0" snapToObjects="1">
      <p:cViewPr varScale="1">
        <p:scale>
          <a:sx n="93" d="100"/>
          <a:sy n="93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370"/>
    </p:cViewPr>
  </p:sorterViewPr>
  <p:notesViewPr>
    <p:cSldViewPr snapToGrid="0" snapToObjects="1">
      <p:cViewPr varScale="1">
        <p:scale>
          <a:sx n="81" d="100"/>
          <a:sy n="81" d="100"/>
        </p:scale>
        <p:origin x="-199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4985418489358"/>
          <c:y val="0.16912908921261618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6.3639484300573534E-2"/>
                  <c:y val="-5.514914726435014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Producers </a:t>
                    </a:r>
                    <a:r>
                      <a:rPr lang="en-US" b="1" dirty="0" smtClean="0"/>
                      <a:t> 1,396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65077282006417E-2"/>
                  <c:y val="4.78260648617763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Guides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dirty="0" smtClean="0"/>
                      <a:t>515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818448041217069"/>
                  <c:y val="3.364477349903213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CACs 219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9401902887139109"/>
                  <c:y val="7.0150816522362199E-4"/>
                </c:manualLayout>
              </c:layout>
              <c:tx>
                <c:rich>
                  <a:bodyPr/>
                  <a:lstStyle/>
                  <a:p>
                    <a:pPr>
                      <a:defRPr sz="2700" b="1"/>
                    </a:pPr>
                    <a:r>
                      <a:rPr lang="en-US" sz="2700" b="1" dirty="0" smtClean="0"/>
                      <a:t>Navigators 26</a:t>
                    </a:r>
                    <a:endParaRPr lang="en-US" sz="27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Producers </c:v>
                </c:pt>
                <c:pt idx="1">
                  <c:v>Guides</c:v>
                </c:pt>
                <c:pt idx="2">
                  <c:v>CACs</c:v>
                </c:pt>
                <c:pt idx="3">
                  <c:v>Navigators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1396</c:v>
                </c:pt>
                <c:pt idx="1">
                  <c:v>515</c:v>
                </c:pt>
                <c:pt idx="2">
                  <c:v>219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332446291435792"/>
          <c:y val="0"/>
          <c:w val="0.59308265286283657"/>
          <c:h val="0.902064820238256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Oct. 1-Dec.28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Marketplace eligible</c:v>
                </c:pt>
                <c:pt idx="2">
                  <c:v>Tax credit eligible</c:v>
                </c:pt>
                <c:pt idx="3">
                  <c:v>Selected non-Private Option plan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1">
                  <c:v>31656</c:v>
                </c:pt>
                <c:pt idx="2">
                  <c:v>19168</c:v>
                </c:pt>
                <c:pt idx="3" formatCode="General">
                  <c:v>12763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Oct.1-Feb.1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Marketplace eligible</c:v>
                </c:pt>
                <c:pt idx="2">
                  <c:v>Tax credit eligible</c:v>
                </c:pt>
                <c:pt idx="3">
                  <c:v>Selected non-Private Option plan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1">
                  <c:v>47742</c:v>
                </c:pt>
                <c:pt idx="2">
                  <c:v>31164</c:v>
                </c:pt>
                <c:pt idx="3" formatCode="General">
                  <c:v>21763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62528"/>
        <c:axId val="106264064"/>
        <c:axId val="0"/>
      </c:bar3DChart>
      <c:catAx>
        <c:axId val="106262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0"/>
            </a:pPr>
            <a:endParaRPr lang="en-US"/>
          </a:p>
        </c:txPr>
        <c:crossAx val="106264064"/>
        <c:crosses val="autoZero"/>
        <c:auto val="1"/>
        <c:lblAlgn val="ctr"/>
        <c:lblOffset val="100"/>
        <c:noMultiLvlLbl val="0"/>
      </c:catAx>
      <c:valAx>
        <c:axId val="106264064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06262528"/>
        <c:crosses val="autoZero"/>
        <c:crossBetween val="between"/>
      </c:valAx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7.1677967337416146E-2"/>
          <c:y val="0.71675133004843394"/>
          <c:w val="0.24906739088169536"/>
          <c:h val="0.1964337755302021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858BA-F7C6-4AEF-93DB-4D72CC65E8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C2352CA-EFE6-4BF1-90A3-548D7C184C99}">
      <dgm:prSet phldrT="[Text]" custT="1"/>
      <dgm:spPr/>
      <dgm:t>
        <a:bodyPr/>
        <a:lstStyle/>
        <a:p>
          <a:pPr algn="ctr"/>
          <a:r>
            <a:rPr lang="en-US" sz="3200" b="1" u="sng" dirty="0" smtClean="0"/>
            <a:t>March 2010 </a:t>
          </a:r>
        </a:p>
        <a:p>
          <a:pPr algn="ctr"/>
          <a:r>
            <a:rPr lang="en-US" sz="3200" b="0" dirty="0" smtClean="0"/>
            <a:t> Affordable Care Act signed into law by President Obama.</a:t>
          </a:r>
          <a:endParaRPr lang="en-US" sz="3200" b="0" dirty="0"/>
        </a:p>
      </dgm:t>
    </dgm:pt>
    <dgm:pt modelId="{03CAC81B-4436-40F4-8730-7BDE275667D0}" type="parTrans" cxnId="{F830418B-D95F-46B6-B90A-7CB94B39A1B9}">
      <dgm:prSet/>
      <dgm:spPr/>
      <dgm:t>
        <a:bodyPr/>
        <a:lstStyle/>
        <a:p>
          <a:endParaRPr lang="en-US"/>
        </a:p>
      </dgm:t>
    </dgm:pt>
    <dgm:pt modelId="{98B68972-E1BA-41F3-A7F8-8FC237213A08}" type="sibTrans" cxnId="{F830418B-D95F-46B6-B90A-7CB94B39A1B9}">
      <dgm:prSet/>
      <dgm:spPr/>
      <dgm:t>
        <a:bodyPr/>
        <a:lstStyle/>
        <a:p>
          <a:endParaRPr lang="en-US"/>
        </a:p>
      </dgm:t>
    </dgm:pt>
    <dgm:pt modelId="{8CD1AEFA-3AB6-4103-BCC6-BB1458450C7B}">
      <dgm:prSet phldrT="[Text]" custT="1"/>
      <dgm:spPr/>
      <dgm:t>
        <a:bodyPr/>
        <a:lstStyle/>
        <a:p>
          <a:r>
            <a:rPr lang="en-US" sz="3200" b="1" u="sng" dirty="0" smtClean="0"/>
            <a:t>September 2010</a:t>
          </a:r>
        </a:p>
        <a:p>
          <a:r>
            <a:rPr lang="en-US" sz="3200" dirty="0" smtClean="0"/>
            <a:t>Arkansas Insurance Department awarded Federal Exchange Planning Grant.</a:t>
          </a:r>
          <a:endParaRPr lang="en-US" sz="3200" dirty="0"/>
        </a:p>
      </dgm:t>
    </dgm:pt>
    <dgm:pt modelId="{9902B406-238B-4D69-A93D-A205289103B1}" type="parTrans" cxnId="{FB8705E1-58D5-4406-8C4F-B4742A320F38}">
      <dgm:prSet/>
      <dgm:spPr/>
      <dgm:t>
        <a:bodyPr/>
        <a:lstStyle/>
        <a:p>
          <a:endParaRPr lang="en-US"/>
        </a:p>
      </dgm:t>
    </dgm:pt>
    <dgm:pt modelId="{ECC59BD9-05E0-47B9-B68C-5F2A76123541}" type="sibTrans" cxnId="{FB8705E1-58D5-4406-8C4F-B4742A320F38}">
      <dgm:prSet/>
      <dgm:spPr/>
      <dgm:t>
        <a:bodyPr/>
        <a:lstStyle/>
        <a:p>
          <a:endParaRPr lang="en-US"/>
        </a:p>
      </dgm:t>
    </dgm:pt>
    <dgm:pt modelId="{30CE0E7C-0FFD-42EE-9475-E0A95EC65A3B}" type="pres">
      <dgm:prSet presAssocID="{719858BA-F7C6-4AEF-93DB-4D72CC65E875}" presName="Name0" presStyleCnt="0">
        <dgm:presLayoutVars>
          <dgm:dir/>
          <dgm:animLvl val="lvl"/>
          <dgm:resizeHandles val="exact"/>
        </dgm:presLayoutVars>
      </dgm:prSet>
      <dgm:spPr/>
    </dgm:pt>
    <dgm:pt modelId="{6A2837B7-E5EE-45AE-AE8D-3934016E37AE}" type="pres">
      <dgm:prSet presAssocID="{8CD1AEFA-3AB6-4103-BCC6-BB1458450C7B}" presName="boxAndChildren" presStyleCnt="0"/>
      <dgm:spPr/>
    </dgm:pt>
    <dgm:pt modelId="{25AC998C-EEE7-4EB7-8E2C-A52333A2744D}" type="pres">
      <dgm:prSet presAssocID="{8CD1AEFA-3AB6-4103-BCC6-BB1458450C7B}" presName="parentTextBox" presStyleLbl="node1" presStyleIdx="0" presStyleCnt="2" custAng="0" custScaleX="100000" custScaleY="30331" custLinFactNeighborY="-7160"/>
      <dgm:spPr/>
      <dgm:t>
        <a:bodyPr/>
        <a:lstStyle/>
        <a:p>
          <a:endParaRPr lang="en-US"/>
        </a:p>
      </dgm:t>
    </dgm:pt>
    <dgm:pt modelId="{7D90776B-EE6D-4A1B-9886-1E42CD298B80}" type="pres">
      <dgm:prSet presAssocID="{98B68972-E1BA-41F3-A7F8-8FC237213A08}" presName="sp" presStyleCnt="0"/>
      <dgm:spPr/>
    </dgm:pt>
    <dgm:pt modelId="{D7F68389-4200-49BF-9A8F-30CD522B74B4}" type="pres">
      <dgm:prSet presAssocID="{BC2352CA-EFE6-4BF1-90A3-548D7C184C99}" presName="arrowAndChildren" presStyleCnt="0"/>
      <dgm:spPr/>
    </dgm:pt>
    <dgm:pt modelId="{B050E079-4A4D-4DF7-8552-58E82135D10D}" type="pres">
      <dgm:prSet presAssocID="{BC2352CA-EFE6-4BF1-90A3-548D7C184C99}" presName="parentTextArrow" presStyleLbl="node1" presStyleIdx="1" presStyleCnt="2" custScaleX="100000" custScaleY="33724" custLinFactNeighborY="-6269"/>
      <dgm:spPr/>
      <dgm:t>
        <a:bodyPr/>
        <a:lstStyle/>
        <a:p>
          <a:endParaRPr lang="en-US"/>
        </a:p>
      </dgm:t>
    </dgm:pt>
  </dgm:ptLst>
  <dgm:cxnLst>
    <dgm:cxn modelId="{F830418B-D95F-46B6-B90A-7CB94B39A1B9}" srcId="{719858BA-F7C6-4AEF-93DB-4D72CC65E875}" destId="{BC2352CA-EFE6-4BF1-90A3-548D7C184C99}" srcOrd="0" destOrd="0" parTransId="{03CAC81B-4436-40F4-8730-7BDE275667D0}" sibTransId="{98B68972-E1BA-41F3-A7F8-8FC237213A08}"/>
    <dgm:cxn modelId="{41B2EF04-FD20-4FBF-957C-2FBB57C9E936}" type="presOf" srcId="{719858BA-F7C6-4AEF-93DB-4D72CC65E875}" destId="{30CE0E7C-0FFD-42EE-9475-E0A95EC65A3B}" srcOrd="0" destOrd="0" presId="urn:microsoft.com/office/officeart/2005/8/layout/process4"/>
    <dgm:cxn modelId="{FB8705E1-58D5-4406-8C4F-B4742A320F38}" srcId="{719858BA-F7C6-4AEF-93DB-4D72CC65E875}" destId="{8CD1AEFA-3AB6-4103-BCC6-BB1458450C7B}" srcOrd="1" destOrd="0" parTransId="{9902B406-238B-4D69-A93D-A205289103B1}" sibTransId="{ECC59BD9-05E0-47B9-B68C-5F2A76123541}"/>
    <dgm:cxn modelId="{B808F36B-4DB6-494C-957E-5983DE373F49}" type="presOf" srcId="{BC2352CA-EFE6-4BF1-90A3-548D7C184C99}" destId="{B050E079-4A4D-4DF7-8552-58E82135D10D}" srcOrd="0" destOrd="0" presId="urn:microsoft.com/office/officeart/2005/8/layout/process4"/>
    <dgm:cxn modelId="{6AE1B5FE-7041-40C4-88C7-3E827AB06DAB}" type="presOf" srcId="{8CD1AEFA-3AB6-4103-BCC6-BB1458450C7B}" destId="{25AC998C-EEE7-4EB7-8E2C-A52333A2744D}" srcOrd="0" destOrd="0" presId="urn:microsoft.com/office/officeart/2005/8/layout/process4"/>
    <dgm:cxn modelId="{EED901F3-12D9-4244-B9E2-B140E6587B02}" type="presParOf" srcId="{30CE0E7C-0FFD-42EE-9475-E0A95EC65A3B}" destId="{6A2837B7-E5EE-45AE-AE8D-3934016E37AE}" srcOrd="0" destOrd="0" presId="urn:microsoft.com/office/officeart/2005/8/layout/process4"/>
    <dgm:cxn modelId="{F55B60ED-C030-4225-A48B-853EF59939BF}" type="presParOf" srcId="{6A2837B7-E5EE-45AE-AE8D-3934016E37AE}" destId="{25AC998C-EEE7-4EB7-8E2C-A52333A2744D}" srcOrd="0" destOrd="0" presId="urn:microsoft.com/office/officeart/2005/8/layout/process4"/>
    <dgm:cxn modelId="{1D68DCCA-349E-4B15-8A42-80BB5D1533B5}" type="presParOf" srcId="{30CE0E7C-0FFD-42EE-9475-E0A95EC65A3B}" destId="{7D90776B-EE6D-4A1B-9886-1E42CD298B80}" srcOrd="1" destOrd="0" presId="urn:microsoft.com/office/officeart/2005/8/layout/process4"/>
    <dgm:cxn modelId="{46823A4C-6B35-4FF4-9F0B-904C5A84A3E6}" type="presParOf" srcId="{30CE0E7C-0FFD-42EE-9475-E0A95EC65A3B}" destId="{D7F68389-4200-49BF-9A8F-30CD522B74B4}" srcOrd="2" destOrd="0" presId="urn:microsoft.com/office/officeart/2005/8/layout/process4"/>
    <dgm:cxn modelId="{09E88D00-5AEC-4ABD-8DA5-67369049239E}" type="presParOf" srcId="{D7F68389-4200-49BF-9A8F-30CD522B74B4}" destId="{B050E079-4A4D-4DF7-8552-58E82135D1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858BA-F7C6-4AEF-93DB-4D72CC65E8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C2352CA-EFE6-4BF1-90A3-548D7C184C99}">
      <dgm:prSet phldrT="[Text]" custT="1"/>
      <dgm:spPr/>
      <dgm:t>
        <a:bodyPr/>
        <a:lstStyle/>
        <a:p>
          <a:pPr algn="ctr"/>
          <a:r>
            <a:rPr lang="en-US" sz="3200" b="1" u="sng" dirty="0" smtClean="0"/>
            <a:t>April 2011 </a:t>
          </a:r>
        </a:p>
        <a:p>
          <a:pPr algn="ctr"/>
          <a:r>
            <a:rPr lang="en-US" sz="3200" b="0" dirty="0" smtClean="0"/>
            <a:t> Arkansas legislature declines to enact bill to establish State-Based Marketplace through AID.</a:t>
          </a:r>
          <a:endParaRPr lang="en-US" sz="3200" b="0" dirty="0"/>
        </a:p>
      </dgm:t>
    </dgm:pt>
    <dgm:pt modelId="{03CAC81B-4436-40F4-8730-7BDE275667D0}" type="parTrans" cxnId="{F830418B-D95F-46B6-B90A-7CB94B39A1B9}">
      <dgm:prSet/>
      <dgm:spPr/>
      <dgm:t>
        <a:bodyPr/>
        <a:lstStyle/>
        <a:p>
          <a:endParaRPr lang="en-US"/>
        </a:p>
      </dgm:t>
    </dgm:pt>
    <dgm:pt modelId="{98B68972-E1BA-41F3-A7F8-8FC237213A08}" type="sibTrans" cxnId="{F830418B-D95F-46B6-B90A-7CB94B39A1B9}">
      <dgm:prSet/>
      <dgm:spPr/>
      <dgm:t>
        <a:bodyPr/>
        <a:lstStyle/>
        <a:p>
          <a:endParaRPr lang="en-US"/>
        </a:p>
      </dgm:t>
    </dgm:pt>
    <dgm:pt modelId="{8CD1AEFA-3AB6-4103-BCC6-BB1458450C7B}">
      <dgm:prSet phldrT="[Text]" custT="1"/>
      <dgm:spPr/>
      <dgm:t>
        <a:bodyPr/>
        <a:lstStyle/>
        <a:p>
          <a:r>
            <a:rPr lang="en-US" sz="3200" b="1" u="sng" dirty="0" smtClean="0"/>
            <a:t>December 2011 </a:t>
          </a:r>
        </a:p>
        <a:p>
          <a:r>
            <a:rPr lang="en-US" sz="3200" dirty="0" smtClean="0"/>
            <a:t>Governor Beebe directs AID to pursue             State Partnership Marketplace model.</a:t>
          </a:r>
          <a:endParaRPr lang="en-US" sz="3200" dirty="0"/>
        </a:p>
      </dgm:t>
    </dgm:pt>
    <dgm:pt modelId="{9902B406-238B-4D69-A93D-A205289103B1}" type="parTrans" cxnId="{FB8705E1-58D5-4406-8C4F-B4742A320F38}">
      <dgm:prSet/>
      <dgm:spPr/>
      <dgm:t>
        <a:bodyPr/>
        <a:lstStyle/>
        <a:p>
          <a:endParaRPr lang="en-US"/>
        </a:p>
      </dgm:t>
    </dgm:pt>
    <dgm:pt modelId="{ECC59BD9-05E0-47B9-B68C-5F2A76123541}" type="sibTrans" cxnId="{FB8705E1-58D5-4406-8C4F-B4742A320F38}">
      <dgm:prSet/>
      <dgm:spPr/>
      <dgm:t>
        <a:bodyPr/>
        <a:lstStyle/>
        <a:p>
          <a:endParaRPr lang="en-US"/>
        </a:p>
      </dgm:t>
    </dgm:pt>
    <dgm:pt modelId="{30CE0E7C-0FFD-42EE-9475-E0A95EC65A3B}" type="pres">
      <dgm:prSet presAssocID="{719858BA-F7C6-4AEF-93DB-4D72CC65E875}" presName="Name0" presStyleCnt="0">
        <dgm:presLayoutVars>
          <dgm:dir/>
          <dgm:animLvl val="lvl"/>
          <dgm:resizeHandles val="exact"/>
        </dgm:presLayoutVars>
      </dgm:prSet>
      <dgm:spPr/>
    </dgm:pt>
    <dgm:pt modelId="{6A2837B7-E5EE-45AE-AE8D-3934016E37AE}" type="pres">
      <dgm:prSet presAssocID="{8CD1AEFA-3AB6-4103-BCC6-BB1458450C7B}" presName="boxAndChildren" presStyleCnt="0"/>
      <dgm:spPr/>
    </dgm:pt>
    <dgm:pt modelId="{25AC998C-EEE7-4EB7-8E2C-A52333A2744D}" type="pres">
      <dgm:prSet presAssocID="{8CD1AEFA-3AB6-4103-BCC6-BB1458450C7B}" presName="parentTextBox" presStyleLbl="node1" presStyleIdx="0" presStyleCnt="2" custAng="0" custScaleX="100000" custScaleY="30331" custLinFactNeighborY="-7160"/>
      <dgm:spPr/>
      <dgm:t>
        <a:bodyPr/>
        <a:lstStyle/>
        <a:p>
          <a:endParaRPr lang="en-US"/>
        </a:p>
      </dgm:t>
    </dgm:pt>
    <dgm:pt modelId="{7D90776B-EE6D-4A1B-9886-1E42CD298B80}" type="pres">
      <dgm:prSet presAssocID="{98B68972-E1BA-41F3-A7F8-8FC237213A08}" presName="sp" presStyleCnt="0"/>
      <dgm:spPr/>
    </dgm:pt>
    <dgm:pt modelId="{D7F68389-4200-49BF-9A8F-30CD522B74B4}" type="pres">
      <dgm:prSet presAssocID="{BC2352CA-EFE6-4BF1-90A3-548D7C184C99}" presName="arrowAndChildren" presStyleCnt="0"/>
      <dgm:spPr/>
    </dgm:pt>
    <dgm:pt modelId="{B050E079-4A4D-4DF7-8552-58E82135D10D}" type="pres">
      <dgm:prSet presAssocID="{BC2352CA-EFE6-4BF1-90A3-548D7C184C99}" presName="parentTextArrow" presStyleLbl="node1" presStyleIdx="1" presStyleCnt="2" custScaleX="100000" custScaleY="33724" custLinFactNeighborY="-5551"/>
      <dgm:spPr/>
      <dgm:t>
        <a:bodyPr/>
        <a:lstStyle/>
        <a:p>
          <a:endParaRPr lang="en-US"/>
        </a:p>
      </dgm:t>
    </dgm:pt>
  </dgm:ptLst>
  <dgm:cxnLst>
    <dgm:cxn modelId="{D7D16067-91E8-47DC-B356-6A6F92BBF6C0}" type="presOf" srcId="{719858BA-F7C6-4AEF-93DB-4D72CC65E875}" destId="{30CE0E7C-0FFD-42EE-9475-E0A95EC65A3B}" srcOrd="0" destOrd="0" presId="urn:microsoft.com/office/officeart/2005/8/layout/process4"/>
    <dgm:cxn modelId="{F830418B-D95F-46B6-B90A-7CB94B39A1B9}" srcId="{719858BA-F7C6-4AEF-93DB-4D72CC65E875}" destId="{BC2352CA-EFE6-4BF1-90A3-548D7C184C99}" srcOrd="0" destOrd="0" parTransId="{03CAC81B-4436-40F4-8730-7BDE275667D0}" sibTransId="{98B68972-E1BA-41F3-A7F8-8FC237213A08}"/>
    <dgm:cxn modelId="{FB8705E1-58D5-4406-8C4F-B4742A320F38}" srcId="{719858BA-F7C6-4AEF-93DB-4D72CC65E875}" destId="{8CD1AEFA-3AB6-4103-BCC6-BB1458450C7B}" srcOrd="1" destOrd="0" parTransId="{9902B406-238B-4D69-A93D-A205289103B1}" sibTransId="{ECC59BD9-05E0-47B9-B68C-5F2A76123541}"/>
    <dgm:cxn modelId="{5F7A938D-7936-445F-BE96-7714D67AED7F}" type="presOf" srcId="{BC2352CA-EFE6-4BF1-90A3-548D7C184C99}" destId="{B050E079-4A4D-4DF7-8552-58E82135D10D}" srcOrd="0" destOrd="0" presId="urn:microsoft.com/office/officeart/2005/8/layout/process4"/>
    <dgm:cxn modelId="{DD4D97C3-40A9-40DA-A9AB-4E4117BF8697}" type="presOf" srcId="{8CD1AEFA-3AB6-4103-BCC6-BB1458450C7B}" destId="{25AC998C-EEE7-4EB7-8E2C-A52333A2744D}" srcOrd="0" destOrd="0" presId="urn:microsoft.com/office/officeart/2005/8/layout/process4"/>
    <dgm:cxn modelId="{600B4A7E-BB5E-4DEB-8FF5-2A1758393EF5}" type="presParOf" srcId="{30CE0E7C-0FFD-42EE-9475-E0A95EC65A3B}" destId="{6A2837B7-E5EE-45AE-AE8D-3934016E37AE}" srcOrd="0" destOrd="0" presId="urn:microsoft.com/office/officeart/2005/8/layout/process4"/>
    <dgm:cxn modelId="{727C0567-22FB-4233-8C6E-85A6739214FD}" type="presParOf" srcId="{6A2837B7-E5EE-45AE-AE8D-3934016E37AE}" destId="{25AC998C-EEE7-4EB7-8E2C-A52333A2744D}" srcOrd="0" destOrd="0" presId="urn:microsoft.com/office/officeart/2005/8/layout/process4"/>
    <dgm:cxn modelId="{611ADFBD-2C87-4537-AADD-C39B66904C9A}" type="presParOf" srcId="{30CE0E7C-0FFD-42EE-9475-E0A95EC65A3B}" destId="{7D90776B-EE6D-4A1B-9886-1E42CD298B80}" srcOrd="1" destOrd="0" presId="urn:microsoft.com/office/officeart/2005/8/layout/process4"/>
    <dgm:cxn modelId="{F8DFCBB5-038C-42FC-893A-E93A717D20FF}" type="presParOf" srcId="{30CE0E7C-0FFD-42EE-9475-E0A95EC65A3B}" destId="{D7F68389-4200-49BF-9A8F-30CD522B74B4}" srcOrd="2" destOrd="0" presId="urn:microsoft.com/office/officeart/2005/8/layout/process4"/>
    <dgm:cxn modelId="{52A666FA-B335-408D-91C4-15F1E8237724}" type="presParOf" srcId="{D7F68389-4200-49BF-9A8F-30CD522B74B4}" destId="{B050E079-4A4D-4DF7-8552-58E82135D1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858BA-F7C6-4AEF-93DB-4D72CC65E8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C2352CA-EFE6-4BF1-90A3-548D7C184C99}">
      <dgm:prSet phldrT="[Text]" custT="1"/>
      <dgm:spPr/>
      <dgm:t>
        <a:bodyPr/>
        <a:lstStyle/>
        <a:p>
          <a:pPr algn="ctr"/>
          <a:r>
            <a:rPr lang="en-US" sz="3200" b="1" u="sng" dirty="0" smtClean="0"/>
            <a:t>June 2012                                                                             </a:t>
          </a:r>
          <a:r>
            <a:rPr lang="en-US" sz="3200" b="0" dirty="0" smtClean="0"/>
            <a:t>U.S. Supreme Court upholds                                                     ACA individual mandate and rules                                              Medicaid Expansion is a State choice.</a:t>
          </a:r>
          <a:endParaRPr lang="en-US" sz="3200" b="0" dirty="0"/>
        </a:p>
      </dgm:t>
    </dgm:pt>
    <dgm:pt modelId="{03CAC81B-4436-40F4-8730-7BDE275667D0}" type="parTrans" cxnId="{F830418B-D95F-46B6-B90A-7CB94B39A1B9}">
      <dgm:prSet/>
      <dgm:spPr/>
      <dgm:t>
        <a:bodyPr/>
        <a:lstStyle/>
        <a:p>
          <a:endParaRPr lang="en-US"/>
        </a:p>
      </dgm:t>
    </dgm:pt>
    <dgm:pt modelId="{98B68972-E1BA-41F3-A7F8-8FC237213A08}" type="sibTrans" cxnId="{F830418B-D95F-46B6-B90A-7CB94B39A1B9}">
      <dgm:prSet/>
      <dgm:spPr/>
      <dgm:t>
        <a:bodyPr/>
        <a:lstStyle/>
        <a:p>
          <a:endParaRPr lang="en-US"/>
        </a:p>
      </dgm:t>
    </dgm:pt>
    <dgm:pt modelId="{8CD1AEFA-3AB6-4103-BCC6-BB1458450C7B}">
      <dgm:prSet phldrT="[Text]" custT="1"/>
      <dgm:spPr/>
      <dgm:t>
        <a:bodyPr/>
        <a:lstStyle/>
        <a:p>
          <a:r>
            <a:rPr lang="en-US" sz="3200" b="1" u="sng" dirty="0" smtClean="0"/>
            <a:t>November 2012 </a:t>
          </a:r>
        </a:p>
        <a:p>
          <a:r>
            <a:rPr lang="en-US" sz="3200" b="0" u="none" dirty="0" smtClean="0"/>
            <a:t>President Obama re-elected.  Arkansas elects Republican Legislature --House </a:t>
          </a:r>
          <a:r>
            <a:rPr lang="en-US" sz="3200" b="0" i="1" u="none" dirty="0" smtClean="0"/>
            <a:t>and</a:t>
          </a:r>
          <a:r>
            <a:rPr lang="en-US" sz="3200" b="0" u="none" dirty="0" smtClean="0"/>
            <a:t> Senate.</a:t>
          </a:r>
        </a:p>
      </dgm:t>
    </dgm:pt>
    <dgm:pt modelId="{ECC59BD9-05E0-47B9-B68C-5F2A76123541}" type="sibTrans" cxnId="{FB8705E1-58D5-4406-8C4F-B4742A320F38}">
      <dgm:prSet/>
      <dgm:spPr/>
      <dgm:t>
        <a:bodyPr/>
        <a:lstStyle/>
        <a:p>
          <a:endParaRPr lang="en-US"/>
        </a:p>
      </dgm:t>
    </dgm:pt>
    <dgm:pt modelId="{9902B406-238B-4D69-A93D-A205289103B1}" type="parTrans" cxnId="{FB8705E1-58D5-4406-8C4F-B4742A320F38}">
      <dgm:prSet/>
      <dgm:spPr/>
      <dgm:t>
        <a:bodyPr/>
        <a:lstStyle/>
        <a:p>
          <a:endParaRPr lang="en-US"/>
        </a:p>
      </dgm:t>
    </dgm:pt>
    <dgm:pt modelId="{30CE0E7C-0FFD-42EE-9475-E0A95EC65A3B}" type="pres">
      <dgm:prSet presAssocID="{719858BA-F7C6-4AEF-93DB-4D72CC65E875}" presName="Name0" presStyleCnt="0">
        <dgm:presLayoutVars>
          <dgm:dir/>
          <dgm:animLvl val="lvl"/>
          <dgm:resizeHandles val="exact"/>
        </dgm:presLayoutVars>
      </dgm:prSet>
      <dgm:spPr/>
    </dgm:pt>
    <dgm:pt modelId="{6A2837B7-E5EE-45AE-AE8D-3934016E37AE}" type="pres">
      <dgm:prSet presAssocID="{8CD1AEFA-3AB6-4103-BCC6-BB1458450C7B}" presName="boxAndChildren" presStyleCnt="0"/>
      <dgm:spPr/>
    </dgm:pt>
    <dgm:pt modelId="{25AC998C-EEE7-4EB7-8E2C-A52333A2744D}" type="pres">
      <dgm:prSet presAssocID="{8CD1AEFA-3AB6-4103-BCC6-BB1458450C7B}" presName="parentTextBox" presStyleLbl="node1" presStyleIdx="0" presStyleCnt="2" custAng="0" custScaleX="100000" custScaleY="30331" custLinFactNeighborY="-7160"/>
      <dgm:spPr/>
      <dgm:t>
        <a:bodyPr/>
        <a:lstStyle/>
        <a:p>
          <a:endParaRPr lang="en-US"/>
        </a:p>
      </dgm:t>
    </dgm:pt>
    <dgm:pt modelId="{7D90776B-EE6D-4A1B-9886-1E42CD298B80}" type="pres">
      <dgm:prSet presAssocID="{98B68972-E1BA-41F3-A7F8-8FC237213A08}" presName="sp" presStyleCnt="0"/>
      <dgm:spPr/>
    </dgm:pt>
    <dgm:pt modelId="{D7F68389-4200-49BF-9A8F-30CD522B74B4}" type="pres">
      <dgm:prSet presAssocID="{BC2352CA-EFE6-4BF1-90A3-548D7C184C99}" presName="arrowAndChildren" presStyleCnt="0"/>
      <dgm:spPr/>
    </dgm:pt>
    <dgm:pt modelId="{B050E079-4A4D-4DF7-8552-58E82135D10D}" type="pres">
      <dgm:prSet presAssocID="{BC2352CA-EFE6-4BF1-90A3-548D7C184C99}" presName="parentTextArrow" presStyleLbl="node1" presStyleIdx="1" presStyleCnt="2" custScaleX="100000" custScaleY="33724" custLinFactNeighborY="-5406"/>
      <dgm:spPr/>
      <dgm:t>
        <a:bodyPr/>
        <a:lstStyle/>
        <a:p>
          <a:endParaRPr lang="en-US"/>
        </a:p>
      </dgm:t>
    </dgm:pt>
  </dgm:ptLst>
  <dgm:cxnLst>
    <dgm:cxn modelId="{F830418B-D95F-46B6-B90A-7CB94B39A1B9}" srcId="{719858BA-F7C6-4AEF-93DB-4D72CC65E875}" destId="{BC2352CA-EFE6-4BF1-90A3-548D7C184C99}" srcOrd="0" destOrd="0" parTransId="{03CAC81B-4436-40F4-8730-7BDE275667D0}" sibTransId="{98B68972-E1BA-41F3-A7F8-8FC237213A08}"/>
    <dgm:cxn modelId="{6273D2C1-FA3F-487E-A67B-6566B7EA99D9}" type="presOf" srcId="{8CD1AEFA-3AB6-4103-BCC6-BB1458450C7B}" destId="{25AC998C-EEE7-4EB7-8E2C-A52333A2744D}" srcOrd="0" destOrd="0" presId="urn:microsoft.com/office/officeart/2005/8/layout/process4"/>
    <dgm:cxn modelId="{FB8705E1-58D5-4406-8C4F-B4742A320F38}" srcId="{719858BA-F7C6-4AEF-93DB-4D72CC65E875}" destId="{8CD1AEFA-3AB6-4103-BCC6-BB1458450C7B}" srcOrd="1" destOrd="0" parTransId="{9902B406-238B-4D69-A93D-A205289103B1}" sibTransId="{ECC59BD9-05E0-47B9-B68C-5F2A76123541}"/>
    <dgm:cxn modelId="{26B7B66F-D282-4318-AC20-1A9A855215CE}" type="presOf" srcId="{719858BA-F7C6-4AEF-93DB-4D72CC65E875}" destId="{30CE0E7C-0FFD-42EE-9475-E0A95EC65A3B}" srcOrd="0" destOrd="0" presId="urn:microsoft.com/office/officeart/2005/8/layout/process4"/>
    <dgm:cxn modelId="{84B4DBE9-F7C2-4B19-AD08-6D832EB1FBC6}" type="presOf" srcId="{BC2352CA-EFE6-4BF1-90A3-548D7C184C99}" destId="{B050E079-4A4D-4DF7-8552-58E82135D10D}" srcOrd="0" destOrd="0" presId="urn:microsoft.com/office/officeart/2005/8/layout/process4"/>
    <dgm:cxn modelId="{1F7C1A1D-D2AE-4EAD-B090-0F7F76961572}" type="presParOf" srcId="{30CE0E7C-0FFD-42EE-9475-E0A95EC65A3B}" destId="{6A2837B7-E5EE-45AE-AE8D-3934016E37AE}" srcOrd="0" destOrd="0" presId="urn:microsoft.com/office/officeart/2005/8/layout/process4"/>
    <dgm:cxn modelId="{94BB6902-6E07-4B8A-B232-DCD0BE65217B}" type="presParOf" srcId="{6A2837B7-E5EE-45AE-AE8D-3934016E37AE}" destId="{25AC998C-EEE7-4EB7-8E2C-A52333A2744D}" srcOrd="0" destOrd="0" presId="urn:microsoft.com/office/officeart/2005/8/layout/process4"/>
    <dgm:cxn modelId="{5964B5D7-4CEA-4193-8D45-4743B68D05AC}" type="presParOf" srcId="{30CE0E7C-0FFD-42EE-9475-E0A95EC65A3B}" destId="{7D90776B-EE6D-4A1B-9886-1E42CD298B80}" srcOrd="1" destOrd="0" presId="urn:microsoft.com/office/officeart/2005/8/layout/process4"/>
    <dgm:cxn modelId="{B23DAD2C-858E-42AF-B667-3F436DC12BF4}" type="presParOf" srcId="{30CE0E7C-0FFD-42EE-9475-E0A95EC65A3B}" destId="{D7F68389-4200-49BF-9A8F-30CD522B74B4}" srcOrd="2" destOrd="0" presId="urn:microsoft.com/office/officeart/2005/8/layout/process4"/>
    <dgm:cxn modelId="{174306E7-C2BD-4ABF-8F19-ACA69FAADCEB}" type="presParOf" srcId="{D7F68389-4200-49BF-9A8F-30CD522B74B4}" destId="{B050E079-4A4D-4DF7-8552-58E82135D1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858BA-F7C6-4AEF-93DB-4D72CC65E8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1B9E50B8-A3FC-40A7-9F6E-AF9A3406049D}">
      <dgm:prSet phldrT="[Text]" custT="1"/>
      <dgm:spPr/>
      <dgm:t>
        <a:bodyPr/>
        <a:lstStyle/>
        <a:p>
          <a:r>
            <a:rPr lang="en-US" sz="2400" b="1" u="sng" dirty="0" smtClean="0"/>
            <a:t>December 2012 </a:t>
          </a:r>
        </a:p>
        <a:p>
          <a:r>
            <a:rPr lang="en-US" sz="2400" dirty="0" smtClean="0"/>
            <a:t>Governor Beebe declares intent for Arkansas to establish a State Partnership Marketplace (SPM) for 2014 and                     AID submits SPM Blueprint.</a:t>
          </a:r>
        </a:p>
        <a:p>
          <a:r>
            <a:rPr lang="en-US" sz="2400" dirty="0" smtClean="0"/>
            <a:t>HHS Secretary </a:t>
          </a:r>
          <a:r>
            <a:rPr lang="en-US" sz="2400" dirty="0" err="1" smtClean="0"/>
            <a:t>Sebelius</a:t>
          </a:r>
          <a:r>
            <a:rPr lang="en-US" sz="2400" dirty="0" smtClean="0"/>
            <a:t> grants </a:t>
          </a:r>
          <a:br>
            <a:rPr lang="en-US" sz="2400" dirty="0" smtClean="0"/>
          </a:br>
          <a:r>
            <a:rPr lang="en-US" sz="2400" dirty="0" smtClean="0"/>
            <a:t>conditional approval for Arkansas’s  SPM.                                                        </a:t>
          </a:r>
          <a:endParaRPr lang="en-US" sz="3200" dirty="0"/>
        </a:p>
      </dgm:t>
    </dgm:pt>
    <dgm:pt modelId="{720CE9B8-A607-42DB-B386-C5A5BCF40B02}" type="parTrans" cxnId="{AF96A083-2EDC-458C-BD0E-47ADC2C6CD21}">
      <dgm:prSet/>
      <dgm:spPr/>
      <dgm:t>
        <a:bodyPr/>
        <a:lstStyle/>
        <a:p>
          <a:endParaRPr lang="en-US"/>
        </a:p>
      </dgm:t>
    </dgm:pt>
    <dgm:pt modelId="{A9C2F6FA-553F-493E-A2B7-7719061BDACC}" type="sibTrans" cxnId="{AF96A083-2EDC-458C-BD0E-47ADC2C6CD21}">
      <dgm:prSet/>
      <dgm:spPr/>
      <dgm:t>
        <a:bodyPr/>
        <a:lstStyle/>
        <a:p>
          <a:endParaRPr lang="en-US"/>
        </a:p>
      </dgm:t>
    </dgm:pt>
    <dgm:pt modelId="{30CE0E7C-0FFD-42EE-9475-E0A95EC65A3B}" type="pres">
      <dgm:prSet presAssocID="{719858BA-F7C6-4AEF-93DB-4D72CC65E875}" presName="Name0" presStyleCnt="0">
        <dgm:presLayoutVars>
          <dgm:dir/>
          <dgm:animLvl val="lvl"/>
          <dgm:resizeHandles val="exact"/>
        </dgm:presLayoutVars>
      </dgm:prSet>
      <dgm:spPr/>
    </dgm:pt>
    <dgm:pt modelId="{741C6658-F947-4A83-AA5F-4B50E5C3EB25}" type="pres">
      <dgm:prSet presAssocID="{1B9E50B8-A3FC-40A7-9F6E-AF9A3406049D}" presName="boxAndChildren" presStyleCnt="0"/>
      <dgm:spPr/>
    </dgm:pt>
    <dgm:pt modelId="{ED6BAD8E-60C3-451A-B596-38B70E7E5291}" type="pres">
      <dgm:prSet presAssocID="{1B9E50B8-A3FC-40A7-9F6E-AF9A3406049D}" presName="parentTextBox" presStyleLbl="node1" presStyleIdx="0" presStyleCnt="1" custLinFactNeighborX="512" custLinFactNeighborY="7881"/>
      <dgm:spPr/>
      <dgm:t>
        <a:bodyPr/>
        <a:lstStyle/>
        <a:p>
          <a:endParaRPr lang="en-US"/>
        </a:p>
      </dgm:t>
    </dgm:pt>
  </dgm:ptLst>
  <dgm:cxnLst>
    <dgm:cxn modelId="{AF96A083-2EDC-458C-BD0E-47ADC2C6CD21}" srcId="{719858BA-F7C6-4AEF-93DB-4D72CC65E875}" destId="{1B9E50B8-A3FC-40A7-9F6E-AF9A3406049D}" srcOrd="0" destOrd="0" parTransId="{720CE9B8-A607-42DB-B386-C5A5BCF40B02}" sibTransId="{A9C2F6FA-553F-493E-A2B7-7719061BDACC}"/>
    <dgm:cxn modelId="{6D0D82C2-F553-4FDD-8CCE-D50BB2F02F67}" type="presOf" srcId="{1B9E50B8-A3FC-40A7-9F6E-AF9A3406049D}" destId="{ED6BAD8E-60C3-451A-B596-38B70E7E5291}" srcOrd="0" destOrd="0" presId="urn:microsoft.com/office/officeart/2005/8/layout/process4"/>
    <dgm:cxn modelId="{0E740613-18B7-4D34-A16D-B2868330DEA7}" type="presOf" srcId="{719858BA-F7C6-4AEF-93DB-4D72CC65E875}" destId="{30CE0E7C-0FFD-42EE-9475-E0A95EC65A3B}" srcOrd="0" destOrd="0" presId="urn:microsoft.com/office/officeart/2005/8/layout/process4"/>
    <dgm:cxn modelId="{3E81125F-E368-42F4-999C-1A863A49AB97}" type="presParOf" srcId="{30CE0E7C-0FFD-42EE-9475-E0A95EC65A3B}" destId="{741C6658-F947-4A83-AA5F-4B50E5C3EB25}" srcOrd="0" destOrd="0" presId="urn:microsoft.com/office/officeart/2005/8/layout/process4"/>
    <dgm:cxn modelId="{D241148A-12D6-4202-83A0-7F005F5102E7}" type="presParOf" srcId="{741C6658-F947-4A83-AA5F-4B50E5C3EB25}" destId="{ED6BAD8E-60C3-451A-B596-38B70E7E52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9858BA-F7C6-4AEF-93DB-4D72CC65E87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1B9E50B8-A3FC-40A7-9F6E-AF9A3406049D}">
      <dgm:prSet phldrT="[Text]" custT="1"/>
      <dgm:spPr/>
      <dgm:t>
        <a:bodyPr/>
        <a:lstStyle/>
        <a:p>
          <a:r>
            <a:rPr lang="en-US" sz="3200" b="1" u="sng" dirty="0" smtClean="0"/>
            <a:t>October 1, 2013</a:t>
          </a:r>
        </a:p>
        <a:p>
          <a:r>
            <a:rPr lang="en-US" sz="3200" dirty="0" smtClean="0"/>
            <a:t>Open enrollment for Marketplace plans begins and runs through March 31, 2014.</a:t>
          </a:r>
          <a:endParaRPr lang="en-US" sz="3200" dirty="0"/>
        </a:p>
      </dgm:t>
    </dgm:pt>
    <dgm:pt modelId="{720CE9B8-A607-42DB-B386-C5A5BCF40B02}" type="parTrans" cxnId="{AF96A083-2EDC-458C-BD0E-47ADC2C6CD21}">
      <dgm:prSet/>
      <dgm:spPr/>
      <dgm:t>
        <a:bodyPr/>
        <a:lstStyle/>
        <a:p>
          <a:endParaRPr lang="en-US"/>
        </a:p>
      </dgm:t>
    </dgm:pt>
    <dgm:pt modelId="{A9C2F6FA-553F-493E-A2B7-7719061BDACC}" type="sibTrans" cxnId="{AF96A083-2EDC-458C-BD0E-47ADC2C6CD21}">
      <dgm:prSet/>
      <dgm:spPr/>
      <dgm:t>
        <a:bodyPr/>
        <a:lstStyle/>
        <a:p>
          <a:endParaRPr lang="en-US"/>
        </a:p>
      </dgm:t>
    </dgm:pt>
    <dgm:pt modelId="{30CE0E7C-0FFD-42EE-9475-E0A95EC65A3B}" type="pres">
      <dgm:prSet presAssocID="{719858BA-F7C6-4AEF-93DB-4D72CC65E875}" presName="Name0" presStyleCnt="0">
        <dgm:presLayoutVars>
          <dgm:dir/>
          <dgm:animLvl val="lvl"/>
          <dgm:resizeHandles val="exact"/>
        </dgm:presLayoutVars>
      </dgm:prSet>
      <dgm:spPr/>
    </dgm:pt>
    <dgm:pt modelId="{741C6658-F947-4A83-AA5F-4B50E5C3EB25}" type="pres">
      <dgm:prSet presAssocID="{1B9E50B8-A3FC-40A7-9F6E-AF9A3406049D}" presName="boxAndChildren" presStyleCnt="0"/>
      <dgm:spPr/>
    </dgm:pt>
    <dgm:pt modelId="{ED6BAD8E-60C3-451A-B596-38B70E7E5291}" type="pres">
      <dgm:prSet presAssocID="{1B9E50B8-A3FC-40A7-9F6E-AF9A3406049D}" presName="parentTextBox" presStyleLbl="node1" presStyleIdx="0" presStyleCnt="1" custLinFactNeighborY="-475"/>
      <dgm:spPr/>
      <dgm:t>
        <a:bodyPr/>
        <a:lstStyle/>
        <a:p>
          <a:endParaRPr lang="en-US"/>
        </a:p>
      </dgm:t>
    </dgm:pt>
  </dgm:ptLst>
  <dgm:cxnLst>
    <dgm:cxn modelId="{AF96A083-2EDC-458C-BD0E-47ADC2C6CD21}" srcId="{719858BA-F7C6-4AEF-93DB-4D72CC65E875}" destId="{1B9E50B8-A3FC-40A7-9F6E-AF9A3406049D}" srcOrd="0" destOrd="0" parTransId="{720CE9B8-A607-42DB-B386-C5A5BCF40B02}" sibTransId="{A9C2F6FA-553F-493E-A2B7-7719061BDACC}"/>
    <dgm:cxn modelId="{9B43BF14-DD0D-47C3-AE79-CC3BAB2642F7}" type="presOf" srcId="{1B9E50B8-A3FC-40A7-9F6E-AF9A3406049D}" destId="{ED6BAD8E-60C3-451A-B596-38B70E7E5291}" srcOrd="0" destOrd="0" presId="urn:microsoft.com/office/officeart/2005/8/layout/process4"/>
    <dgm:cxn modelId="{0ECA1B5E-E6A1-42C2-9932-7E6211D5A052}" type="presOf" srcId="{719858BA-F7C6-4AEF-93DB-4D72CC65E875}" destId="{30CE0E7C-0FFD-42EE-9475-E0A95EC65A3B}" srcOrd="0" destOrd="0" presId="urn:microsoft.com/office/officeart/2005/8/layout/process4"/>
    <dgm:cxn modelId="{CDCCF013-D5B9-4593-8374-89C4FFC3E867}" type="presParOf" srcId="{30CE0E7C-0FFD-42EE-9475-E0A95EC65A3B}" destId="{741C6658-F947-4A83-AA5F-4B50E5C3EB25}" srcOrd="0" destOrd="0" presId="urn:microsoft.com/office/officeart/2005/8/layout/process4"/>
    <dgm:cxn modelId="{E7778077-5BAE-49B6-B8BB-4A15351C4BC5}" type="presParOf" srcId="{741C6658-F947-4A83-AA5F-4B50E5C3EB25}" destId="{ED6BAD8E-60C3-451A-B596-38B70E7E52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C998C-EEE7-4EB7-8E2C-A52333A2744D}">
      <dsp:nvSpPr>
        <dsp:cNvPr id="0" name=""/>
        <dsp:cNvSpPr/>
      </dsp:nvSpPr>
      <dsp:spPr>
        <a:xfrm>
          <a:off x="0" y="3037191"/>
          <a:ext cx="8316930" cy="174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September 2010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Arkansas Insurance Department awarded Federal Exchange Planning Grant.</a:t>
          </a:r>
          <a:endParaRPr lang="en-US" sz="3200" kern="1200" dirty="0"/>
        </a:p>
      </dsp:txBody>
      <dsp:txXfrm>
        <a:off x="0" y="3037191"/>
        <a:ext cx="8316930" cy="1741183"/>
      </dsp:txXfrm>
    </dsp:sp>
    <dsp:sp modelId="{B050E079-4A4D-4DF7-8552-58E82135D10D}">
      <dsp:nvSpPr>
        <dsp:cNvPr id="0" name=""/>
        <dsp:cNvSpPr/>
      </dsp:nvSpPr>
      <dsp:spPr>
        <a:xfrm rot="10800000">
          <a:off x="0" y="3323"/>
          <a:ext cx="8316930" cy="2977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March 2010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 Affordable Care Act signed into law by President Obama.</a:t>
          </a:r>
          <a:endParaRPr lang="en-US" sz="3200" b="0" kern="1200" dirty="0"/>
        </a:p>
      </dsp:txBody>
      <dsp:txXfrm rot="10800000">
        <a:off x="0" y="3323"/>
        <a:ext cx="8316930" cy="193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C998C-EEE7-4EB7-8E2C-A52333A2744D}">
      <dsp:nvSpPr>
        <dsp:cNvPr id="0" name=""/>
        <dsp:cNvSpPr/>
      </dsp:nvSpPr>
      <dsp:spPr>
        <a:xfrm>
          <a:off x="0" y="3037191"/>
          <a:ext cx="8316930" cy="174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December 2011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Governor Beebe directs AID to pursue             State Partnership Marketplace model.</a:t>
          </a:r>
          <a:endParaRPr lang="en-US" sz="3200" kern="1200" dirty="0"/>
        </a:p>
      </dsp:txBody>
      <dsp:txXfrm>
        <a:off x="0" y="3037191"/>
        <a:ext cx="8316930" cy="1741183"/>
      </dsp:txXfrm>
    </dsp:sp>
    <dsp:sp modelId="{B050E079-4A4D-4DF7-8552-58E82135D10D}">
      <dsp:nvSpPr>
        <dsp:cNvPr id="0" name=""/>
        <dsp:cNvSpPr/>
      </dsp:nvSpPr>
      <dsp:spPr>
        <a:xfrm rot="10800000">
          <a:off x="0" y="66716"/>
          <a:ext cx="8316930" cy="2977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April 2011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 Arkansas legislature declines to enact bill to establish State-Based Marketplace through AID.</a:t>
          </a:r>
          <a:endParaRPr lang="en-US" sz="3200" b="0" kern="1200" dirty="0"/>
        </a:p>
      </dsp:txBody>
      <dsp:txXfrm rot="10800000">
        <a:off x="0" y="66716"/>
        <a:ext cx="8316930" cy="1934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C998C-EEE7-4EB7-8E2C-A52333A2744D}">
      <dsp:nvSpPr>
        <dsp:cNvPr id="0" name=""/>
        <dsp:cNvSpPr/>
      </dsp:nvSpPr>
      <dsp:spPr>
        <a:xfrm>
          <a:off x="0" y="3037191"/>
          <a:ext cx="8316930" cy="174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November 2012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u="none" kern="1200" dirty="0" smtClean="0"/>
            <a:t>President Obama re-elected.  Arkansas elects Republican Legislature --House </a:t>
          </a:r>
          <a:r>
            <a:rPr lang="en-US" sz="3200" b="0" i="1" u="none" kern="1200" dirty="0" smtClean="0"/>
            <a:t>and</a:t>
          </a:r>
          <a:r>
            <a:rPr lang="en-US" sz="3200" b="0" u="none" kern="1200" dirty="0" smtClean="0"/>
            <a:t> Senate.</a:t>
          </a:r>
        </a:p>
      </dsp:txBody>
      <dsp:txXfrm>
        <a:off x="0" y="3037191"/>
        <a:ext cx="8316930" cy="1741183"/>
      </dsp:txXfrm>
    </dsp:sp>
    <dsp:sp modelId="{B050E079-4A4D-4DF7-8552-58E82135D10D}">
      <dsp:nvSpPr>
        <dsp:cNvPr id="0" name=""/>
        <dsp:cNvSpPr/>
      </dsp:nvSpPr>
      <dsp:spPr>
        <a:xfrm rot="10800000">
          <a:off x="0" y="79518"/>
          <a:ext cx="8316930" cy="2977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June 2012                                                                             </a:t>
          </a:r>
          <a:r>
            <a:rPr lang="en-US" sz="3200" b="0" kern="1200" dirty="0" smtClean="0"/>
            <a:t>U.S. Supreme Court upholds                                                     ACA individual mandate and rules                                              Medicaid Expansion is a State choice.</a:t>
          </a:r>
          <a:endParaRPr lang="en-US" sz="3200" b="0" kern="1200" dirty="0"/>
        </a:p>
      </dsp:txBody>
      <dsp:txXfrm rot="10800000">
        <a:off x="0" y="79518"/>
        <a:ext cx="8316930" cy="1934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AD8E-60C3-451A-B596-38B70E7E5291}">
      <dsp:nvSpPr>
        <dsp:cNvPr id="0" name=""/>
        <dsp:cNvSpPr/>
      </dsp:nvSpPr>
      <dsp:spPr>
        <a:xfrm>
          <a:off x="0" y="0"/>
          <a:ext cx="8229600" cy="2762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December 2012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Governor Beebe declares intent for Arkansas to establish a State Partnership Marketplace (SPM) for 2014 and                     AID submits SPM Blueprint.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HHS Secretary </a:t>
          </a:r>
          <a:r>
            <a:rPr lang="en-US" sz="2400" kern="1200" dirty="0" err="1" smtClean="0"/>
            <a:t>Sebelius</a:t>
          </a:r>
          <a:r>
            <a:rPr lang="en-US" sz="2400" kern="1200" dirty="0" smtClean="0"/>
            <a:t> grants </a:t>
          </a:r>
          <a:br>
            <a:rPr lang="en-US" sz="2400" kern="1200" dirty="0" smtClean="0"/>
          </a:br>
          <a:r>
            <a:rPr lang="en-US" sz="2400" kern="1200" dirty="0" smtClean="0"/>
            <a:t>conditional approval for Arkansas’s  SPM.                                                        </a:t>
          </a:r>
          <a:endParaRPr lang="en-US" sz="3200" kern="1200" dirty="0"/>
        </a:p>
      </dsp:txBody>
      <dsp:txXfrm>
        <a:off x="0" y="0"/>
        <a:ext cx="8229600" cy="2762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AD8E-60C3-451A-B596-38B70E7E5291}">
      <dsp:nvSpPr>
        <dsp:cNvPr id="0" name=""/>
        <dsp:cNvSpPr/>
      </dsp:nvSpPr>
      <dsp:spPr>
        <a:xfrm>
          <a:off x="0" y="0"/>
          <a:ext cx="8229600" cy="2116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October 1, 2013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Open enrollment for Marketplace plans begins and runs through March 31, 2014.</a:t>
          </a:r>
          <a:endParaRPr lang="en-US" sz="3200" kern="1200" dirty="0"/>
        </a:p>
      </dsp:txBody>
      <dsp:txXfrm>
        <a:off x="0" y="0"/>
        <a:ext cx="8229600" cy="211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928E6-15F8-45ED-8403-7C0254762245}" type="datetimeFigureOut">
              <a:rPr lang="en-US" smtClean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05A0C3-5977-4BD4-92B3-4D5C3C9B2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9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734D25-BEB4-FF44-8AA2-48A733EF3713}" type="datetimeFigureOut">
              <a:rPr lang="en-US" smtClean="0"/>
              <a:t>2/25/2014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r>
              <a:rPr lang="en-US" err="1" smtClean="0"/>
              <a:t>Sdfasdf</a:t>
            </a:r>
            <a:r>
              <a:rPr lang="en-US" dirty="0" smtClean="0"/>
              <a:t> </a:t>
            </a:r>
            <a:r>
              <a:rPr lang="en-US" dirty="0" err="1" smtClean="0"/>
              <a:t>asdfs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3A0458-44DB-A045-9990-E48E11A52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1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9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8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7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53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5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1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0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1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9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28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59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94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73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33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7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6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3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3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8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2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0458-44DB-A045-9990-E48E11A527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8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0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6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7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8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7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98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8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36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23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85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88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52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49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5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2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5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5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0AB9-2B28-0042-899A-3E97B36CF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5829-4775-4CF1-A726-B9E756E4C689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6055-9005-4B72-B920-3CE16146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ynthia.Crone@arkansas.gov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healthcare.gov/" TargetMode="External"/><Relationship Id="rId4" Type="http://schemas.openxmlformats.org/officeDocument/2006/relationships/hyperlink" Target="http://www.arhealthconnecto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67155"/>
            <a:ext cx="9102831" cy="3855879"/>
          </a:xfrm>
        </p:spPr>
        <p:txBody>
          <a:bodyPr>
            <a:normAutofit fontScale="47500" lnSpcReduction="20000"/>
          </a:bodyPr>
          <a:lstStyle/>
          <a:p>
            <a:endParaRPr lang="en-US" sz="7300" b="1" i="1" dirty="0" smtClean="0">
              <a:solidFill>
                <a:schemeClr val="tx2"/>
              </a:solidFill>
            </a:endParaRPr>
          </a:p>
          <a:p>
            <a:r>
              <a:rPr lang="en-US" sz="7300" b="1" i="1" dirty="0" smtClean="0">
                <a:solidFill>
                  <a:schemeClr val="tx2"/>
                </a:solidFill>
              </a:rPr>
              <a:t> Arkansas’s </a:t>
            </a:r>
            <a:r>
              <a:rPr lang="en-US" sz="7300" b="1" i="1" dirty="0">
                <a:solidFill>
                  <a:schemeClr val="tx2"/>
                </a:solidFill>
              </a:rPr>
              <a:t>Health Insurance Marketplace</a:t>
            </a:r>
          </a:p>
          <a:p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*****</a:t>
            </a:r>
          </a:p>
          <a:p>
            <a:r>
              <a:rPr lang="en-US" sz="5100" b="1" dirty="0" smtClean="0">
                <a:solidFill>
                  <a:srgbClr val="92D050"/>
                </a:solidFill>
              </a:rPr>
              <a:t>University of Arkansas at Little Rock Law Review</a:t>
            </a:r>
          </a:p>
          <a:p>
            <a:r>
              <a:rPr lang="en-US" sz="5100" b="1" dirty="0" smtClean="0">
                <a:solidFill>
                  <a:srgbClr val="92D050"/>
                </a:solidFill>
              </a:rPr>
              <a:t>Choices and Consequences:  Health Policy and the ACA</a:t>
            </a:r>
          </a:p>
          <a:p>
            <a:r>
              <a:rPr lang="en-US" sz="4200" b="1" dirty="0" smtClean="0">
                <a:solidFill>
                  <a:srgbClr val="92D050"/>
                </a:solidFill>
              </a:rPr>
              <a:t>Little Rock, February 28, 2014</a:t>
            </a:r>
            <a:endParaRPr lang="en-US" sz="4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*****</a:t>
            </a:r>
          </a:p>
          <a:p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100" b="1" dirty="0" smtClean="0">
                <a:solidFill>
                  <a:schemeClr val="accent1">
                    <a:lumMod val="75000"/>
                  </a:schemeClr>
                </a:solidFill>
              </a:rPr>
              <a:t>Cynthia Crone, Deputy Commissioner</a:t>
            </a:r>
          </a:p>
          <a:p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Arkansas Insurance Department</a:t>
            </a:r>
          </a:p>
          <a:p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Arkansas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Health Connector </a:t>
            </a: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Division</a:t>
            </a:r>
            <a:endParaRPr lang="en-US" sz="42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00" y="361949"/>
            <a:ext cx="4305300" cy="14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sblomeley\AppData\Local\Microsoft\Windows\Temporary Internet Files\Content.Outlook\63LOTHN2\HIM_LogoF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79" y="5787890"/>
            <a:ext cx="5244552" cy="8984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78961"/>
              </p:ext>
            </p:extLst>
          </p:nvPr>
        </p:nvGraphicFramePr>
        <p:xfrm>
          <a:off x="415025" y="66675"/>
          <a:ext cx="8229600" cy="27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82215" y="2733676"/>
            <a:ext cx="1208909" cy="1189290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19961" y="3922966"/>
            <a:ext cx="8316930" cy="2011703"/>
            <a:chOff x="-96579" y="-1147072"/>
            <a:chExt cx="8326178" cy="5326268"/>
          </a:xfrm>
        </p:grpSpPr>
        <p:sp>
          <p:nvSpPr>
            <p:cNvPr id="9" name="Rectangle 8"/>
            <p:cNvSpPr/>
            <p:nvPr/>
          </p:nvSpPr>
          <p:spPr>
            <a:xfrm>
              <a:off x="-96579" y="-1147072"/>
              <a:ext cx="8326178" cy="532626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9453" y="-793448"/>
              <a:ext cx="8140146" cy="459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 smtClean="0"/>
                <a:t>April 2013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Arkansas Legislature approves </a:t>
              </a:r>
              <a:r>
                <a:rPr lang="en-US" sz="2400" dirty="0" smtClean="0"/>
                <a:t>linking </a:t>
              </a:r>
              <a:r>
                <a:rPr lang="en-US" sz="2400" kern="1200" dirty="0" smtClean="0"/>
                <a:t>the Marketplace to      the  Private Option and to allow for a                                                     State-Based Marketplace (SBM) </a:t>
              </a:r>
              <a:r>
                <a:rPr lang="en-US" sz="2400" dirty="0" smtClean="0"/>
                <a:t>by 2016.                                                                                   </a:t>
              </a:r>
              <a:endParaRPr lang="en-US" sz="3200" kern="1200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4184157" y="5916213"/>
            <a:ext cx="788538" cy="70891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75639"/>
              </p:ext>
            </p:extLst>
          </p:nvPr>
        </p:nvGraphicFramePr>
        <p:xfrm>
          <a:off x="457200" y="595906"/>
          <a:ext cx="8229600" cy="211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3104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61947" y="2626656"/>
            <a:ext cx="1105346" cy="1173353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9477" y="3800010"/>
            <a:ext cx="8316930" cy="2116224"/>
            <a:chOff x="-96579" y="-1147072"/>
            <a:chExt cx="8326178" cy="5326268"/>
          </a:xfrm>
        </p:grpSpPr>
        <p:sp>
          <p:nvSpPr>
            <p:cNvPr id="9" name="Rectangle 8"/>
            <p:cNvSpPr/>
            <p:nvPr/>
          </p:nvSpPr>
          <p:spPr>
            <a:xfrm>
              <a:off x="-96579" y="-1147072"/>
              <a:ext cx="8326178" cy="532626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9453" y="-793448"/>
              <a:ext cx="8140146" cy="4598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u="sng" kern="1200" dirty="0" smtClean="0"/>
                <a:t>January 1, 2014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Coverage in Marketplace plans begins.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9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Diverse Partners Working Together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5900"/>
            <a:ext cx="8686800" cy="46402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Government Policy Makers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&lt;–&gt; Federal (Appointed and Elected)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&lt;–&gt; State (Appointed and Elected)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Policy Makers &lt;–&gt; Non-Government Constituents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Consumers and Consumer Advocates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Health Care Providers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Health Care Insurers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Businesses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05800" cy="49831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Consumer Assistance </a:t>
            </a:r>
            <a:r>
              <a:rPr lang="en-US" sz="2800" i="1" dirty="0" smtClean="0"/>
              <a:t>and</a:t>
            </a:r>
            <a:r>
              <a:rPr lang="en-US" sz="2800" dirty="0" smtClean="0"/>
              <a:t> Plan Management       Advisory Committees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Four Level One Establishment Grants to Date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75776" y="3232243"/>
            <a:ext cx="2300883" cy="2644682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</a:rPr>
              <a:t>Arkansas Health Connector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Staff &amp;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b="1" dirty="0" smtClean="0"/>
              <a:t>Consultants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Research / Alternatives Analysis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80693" y="3232242"/>
            <a:ext cx="2300883" cy="264468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Steering Committee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Final Recommendation to Commissioner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42132" y="3232243"/>
            <a:ext cx="2457839" cy="2644682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Consumer Assistance Advisory Committee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</a:rPr>
              <a:t>Plan Management Advisory Committee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Develop Recommendations with Alternatives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61485" y="4322269"/>
            <a:ext cx="618517" cy="339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65710" y="4322269"/>
            <a:ext cx="618517" cy="339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22814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UALR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Inclusive Stakeholder Engagement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18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Examples of Arkansas-Specific                                        Plan Management Decisions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83" y="1852863"/>
            <a:ext cx="7982998" cy="42732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QHP approval by Certification vs. Competitive Bidding</a:t>
            </a:r>
          </a:p>
          <a:p>
            <a:pPr marL="0" indent="0">
              <a:buNone/>
              <a:defRPr/>
            </a:pPr>
            <a:endParaRPr lang="en-US" sz="3000" dirty="0"/>
          </a:p>
          <a:p>
            <a:pPr>
              <a:defRPr/>
            </a:pPr>
            <a:r>
              <a:rPr lang="en-US" sz="3000" dirty="0" smtClean="0"/>
              <a:t>Maximum 20</a:t>
            </a:r>
            <a:r>
              <a:rPr lang="en-US" sz="3000" dirty="0"/>
              <a:t>% Upcharge for Tobacco </a:t>
            </a:r>
            <a:r>
              <a:rPr lang="en-US" sz="3000" dirty="0" smtClean="0"/>
              <a:t>Use Allowed</a:t>
            </a:r>
            <a:endParaRPr lang="en-US" sz="3000" dirty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Medicaid </a:t>
            </a:r>
            <a:r>
              <a:rPr lang="en-US" sz="3000" dirty="0"/>
              <a:t>Premium </a:t>
            </a:r>
            <a:r>
              <a:rPr lang="en-US" sz="3000" dirty="0" smtClean="0"/>
              <a:t>Assistance </a:t>
            </a:r>
            <a:r>
              <a:rPr lang="en-US" sz="3000" dirty="0" smtClean="0"/>
              <a:t>(Private Option) will be </a:t>
            </a:r>
            <a:r>
              <a:rPr lang="en-US" sz="3000" dirty="0" smtClean="0"/>
              <a:t>offered through High-Level </a:t>
            </a:r>
            <a:r>
              <a:rPr lang="en-US" sz="3000" dirty="0"/>
              <a:t>Silver Plan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Examples of Arkansas – Specific      Consumer Assistance Decisions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794"/>
            <a:ext cx="8229600" cy="45063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Standards for In-Person Assister (IPA) </a:t>
            </a:r>
            <a:r>
              <a:rPr lang="en-US" dirty="0"/>
              <a:t>e</a:t>
            </a:r>
            <a:r>
              <a:rPr lang="en-US" dirty="0" smtClean="0"/>
              <a:t>ntities and Guides/other </a:t>
            </a:r>
            <a:r>
              <a:rPr lang="en-US" dirty="0"/>
              <a:t>a</a:t>
            </a:r>
            <a:r>
              <a:rPr lang="en-US" dirty="0" smtClean="0"/>
              <a:t>ssister licensure.</a:t>
            </a:r>
          </a:p>
          <a:p>
            <a:endParaRPr lang="en-US" dirty="0" smtClean="0"/>
          </a:p>
          <a:p>
            <a:r>
              <a:rPr lang="en-US" dirty="0" smtClean="0"/>
              <a:t>Standards for Assister Training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Respond to ongoing feedback and improvement recommendations for outreach/education efforts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Arkansas Health Connector Resource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AR State Partnership Marketplace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Health Insurance Medical Issuers - 2014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325"/>
            <a:ext cx="8229600" cy="4287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Arkansas Blue Cross and Blue </a:t>
            </a:r>
            <a:r>
              <a:rPr lang="en-US" dirty="0" smtClean="0"/>
              <a:t>Shield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Blue </a:t>
            </a:r>
            <a:r>
              <a:rPr lang="en-US" dirty="0"/>
              <a:t>Cross and Blue Shield </a:t>
            </a:r>
            <a:r>
              <a:rPr lang="en-US" dirty="0" smtClean="0"/>
              <a:t>Multi-State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QualChoice</a:t>
            </a:r>
            <a:r>
              <a:rPr lang="en-US" dirty="0" smtClean="0"/>
              <a:t> of Arkansas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Celtic, doing business </a:t>
            </a:r>
            <a:r>
              <a:rPr lang="en-US" dirty="0"/>
              <a:t>as Arkansas Health and Wellness </a:t>
            </a:r>
            <a:r>
              <a:rPr lang="en-US" dirty="0" smtClean="0"/>
              <a:t>Solutions (</a:t>
            </a:r>
            <a:r>
              <a:rPr lang="en-US" dirty="0" err="1" smtClean="0"/>
              <a:t>Ambetter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2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Qualified Health Plans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in Arkansas Marketplace - 2014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67784"/>
              </p:ext>
            </p:extLst>
          </p:nvPr>
        </p:nvGraphicFramePr>
        <p:xfrm>
          <a:off x="1628436" y="2165907"/>
          <a:ext cx="5486400" cy="237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</a:tblGrid>
              <a:tr h="8915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Metal 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Actuarial Value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Plans*</a:t>
                      </a:r>
                      <a:endParaRPr lang="en-US" sz="2400" dirty="0"/>
                    </a:p>
                  </a:txBody>
                  <a:tcPr/>
                </a:tc>
              </a:tr>
              <a:tr h="4953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 percent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</a:tr>
              <a:tr h="4953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Silver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 percent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4953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Bronze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 percent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353" y="3729526"/>
            <a:ext cx="81114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000" dirty="0" smtClean="0"/>
              <a:t>                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Additionally, 8 catastrophic plans are offered</a:t>
            </a:r>
            <a:endParaRPr lang="en-US" sz="2000" dirty="0"/>
          </a:p>
          <a:p>
            <a:endParaRPr 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636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Stand-Alone Dental Issuers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O</a:t>
            </a:r>
            <a:r>
              <a:rPr lang="en-US" b="1" dirty="0" smtClean="0">
                <a:solidFill>
                  <a:schemeClr val="tx2"/>
                </a:solidFill>
              </a:rPr>
              <a:t>ffer 24 Plans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943"/>
            <a:ext cx="7924800" cy="40252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Arkansas </a:t>
            </a:r>
            <a:r>
              <a:rPr lang="en-US" dirty="0"/>
              <a:t>Blue Cross and Blue </a:t>
            </a:r>
            <a:r>
              <a:rPr lang="en-US" dirty="0" smtClean="0"/>
              <a:t>Shield</a:t>
            </a:r>
          </a:p>
          <a:p>
            <a:endParaRPr lang="en-US" dirty="0" smtClean="0"/>
          </a:p>
          <a:p>
            <a:r>
              <a:rPr lang="en-US" dirty="0" smtClean="0"/>
              <a:t>Best </a:t>
            </a:r>
            <a:r>
              <a:rPr lang="en-US" dirty="0"/>
              <a:t>Life and </a:t>
            </a:r>
            <a:r>
              <a:rPr lang="en-US" dirty="0" smtClean="0"/>
              <a:t>Health</a:t>
            </a:r>
          </a:p>
          <a:p>
            <a:endParaRPr lang="en-US" dirty="0" smtClean="0"/>
          </a:p>
          <a:p>
            <a:r>
              <a:rPr lang="en-US" dirty="0" smtClean="0"/>
              <a:t>Delta </a:t>
            </a:r>
            <a:r>
              <a:rPr lang="en-US" dirty="0"/>
              <a:t>Dental of </a:t>
            </a:r>
            <a:r>
              <a:rPr lang="en-US" dirty="0" smtClean="0"/>
              <a:t>Arkansas</a:t>
            </a:r>
          </a:p>
          <a:p>
            <a:endParaRPr lang="en-US" dirty="0" smtClean="0"/>
          </a:p>
          <a:p>
            <a:r>
              <a:rPr lang="en-US" dirty="0" err="1" smtClean="0"/>
              <a:t>Dentegra</a:t>
            </a:r>
            <a:r>
              <a:rPr lang="en-US" dirty="0" smtClean="0"/>
              <a:t> </a:t>
            </a:r>
            <a:r>
              <a:rPr lang="en-US" dirty="0"/>
              <a:t>Insurance </a:t>
            </a:r>
            <a:r>
              <a:rPr lang="en-US" dirty="0" smtClean="0"/>
              <a:t>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077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Premium Limits Based on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04595"/>
              </p:ext>
            </p:extLst>
          </p:nvPr>
        </p:nvGraphicFramePr>
        <p:xfrm>
          <a:off x="152400" y="1325217"/>
          <a:ext cx="8763000" cy="464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886200"/>
              </a:tblGrid>
              <a:tr h="5340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PREMIUM</a:t>
                      </a:r>
                      <a:r>
                        <a:rPr lang="en-US" sz="2800" baseline="0" dirty="0" smtClean="0"/>
                        <a:t> LIMIT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0 -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138% FPL </a:t>
                      </a:r>
                      <a:r>
                        <a:rPr lang="en-US" sz="2000" dirty="0" smtClean="0"/>
                        <a:t>(Medicaid Expansion)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089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138% FPL (</a:t>
                      </a:r>
                      <a:r>
                        <a:rPr lang="en-US" sz="2000" dirty="0" smtClean="0"/>
                        <a:t>non-Medicaid</a:t>
                      </a:r>
                      <a:r>
                        <a:rPr lang="en-US" sz="2000" baseline="0" dirty="0" smtClean="0"/>
                        <a:t> eligible)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2%</a:t>
                      </a:r>
                      <a:r>
                        <a:rPr lang="en-US" sz="2800" baseline="0" dirty="0" smtClean="0"/>
                        <a:t> of income</a:t>
                      </a:r>
                      <a:endParaRPr lang="en-US" sz="2800" dirty="0"/>
                    </a:p>
                  </a:txBody>
                  <a:tcPr/>
                </a:tc>
              </a:tr>
              <a:tr h="5241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139 – 149% FPL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– 4% of</a:t>
                      </a:r>
                      <a:r>
                        <a:rPr lang="en-US" sz="2800" baseline="0" dirty="0" smtClean="0"/>
                        <a:t> income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150 – 199% FPL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– 6.3% of income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200 – 249% FPL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6.3 – 8.05% of income</a:t>
                      </a:r>
                      <a:endParaRPr lang="en-US" sz="28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250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– 299%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8.05 – 9.5% of income</a:t>
                      </a:r>
                      <a:endParaRPr lang="en-US" sz="2800" dirty="0"/>
                    </a:p>
                  </a:txBody>
                  <a:tcPr/>
                </a:tc>
              </a:tr>
              <a:tr h="53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300 – &lt;</a:t>
                      </a:r>
                      <a:r>
                        <a:rPr lang="en-US" sz="2800" baseline="0" dirty="0" smtClean="0"/>
                        <a:t>400</a:t>
                      </a:r>
                      <a:r>
                        <a:rPr lang="en-US" sz="2800" dirty="0" smtClean="0"/>
                        <a:t>%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9.5% of income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54137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Marketplace </a:t>
            </a: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dvances ACA Goals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7"/>
          </a:xfrm>
        </p:spPr>
        <p:txBody>
          <a:bodyPr/>
          <a:lstStyle/>
          <a:p>
            <a:r>
              <a:rPr lang="en-US" dirty="0" smtClean="0"/>
              <a:t>Expand </a:t>
            </a:r>
            <a:r>
              <a:rPr lang="en-US" u="sng" dirty="0" smtClean="0"/>
              <a:t>access</a:t>
            </a:r>
            <a:r>
              <a:rPr lang="en-US" dirty="0" smtClean="0"/>
              <a:t> to </a:t>
            </a:r>
            <a:r>
              <a:rPr lang="en-US" u="sng" dirty="0" smtClean="0"/>
              <a:t>affordable</a:t>
            </a:r>
            <a:r>
              <a:rPr lang="en-US" dirty="0" smtClean="0"/>
              <a:t>, </a:t>
            </a:r>
            <a:r>
              <a:rPr lang="en-US" u="sng" dirty="0" smtClean="0"/>
              <a:t>quality</a:t>
            </a:r>
            <a:r>
              <a:rPr lang="en-US" dirty="0" smtClean="0"/>
              <a:t> care</a:t>
            </a:r>
          </a:p>
          <a:p>
            <a:endParaRPr lang="en-US" dirty="0"/>
          </a:p>
          <a:p>
            <a:r>
              <a:rPr lang="en-US" u="sng" dirty="0" smtClean="0"/>
              <a:t>Improve</a:t>
            </a:r>
            <a:r>
              <a:rPr lang="en-US" dirty="0" smtClean="0"/>
              <a:t> quality and efficiency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Constrain</a:t>
            </a:r>
            <a:r>
              <a:rPr lang="en-US" dirty="0" smtClean="0"/>
              <a:t> rising </a:t>
            </a:r>
            <a:r>
              <a:rPr lang="en-US" u="sng" dirty="0" smtClean="0"/>
              <a:t>costs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2013 Federal Poverty Guidelines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u="sng" dirty="0" smtClean="0"/>
              <a:t> </a:t>
            </a: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54016"/>
              </p:ext>
            </p:extLst>
          </p:nvPr>
        </p:nvGraphicFramePr>
        <p:xfrm>
          <a:off x="304800" y="1361661"/>
          <a:ext cx="8229600" cy="464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549"/>
                <a:gridCol w="1385180"/>
                <a:gridCol w="1711105"/>
                <a:gridCol w="1629623"/>
                <a:gridCol w="154814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400%</a:t>
                      </a:r>
                      <a:endParaRPr lang="en-US" dirty="0"/>
                    </a:p>
                  </a:txBody>
                  <a:tcPr/>
                </a:tc>
              </a:tr>
              <a:tr h="5032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$11,490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9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$15,510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98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$19,530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$26,951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$39,060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 smtClean="0"/>
                        <a:t>$23,550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94,200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$43,594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126,360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49,142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$71,220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142,440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158,520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9756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1400" b="1" dirty="0" smtClean="0"/>
                        <a:t>For each Additional person,</a:t>
                      </a:r>
                      <a:r>
                        <a:rPr lang="en-US" sz="1400" b="1" baseline="0" dirty="0" smtClean="0"/>
                        <a:t> add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$4,020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$5,347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$8,040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$16,080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Tax Credits at Work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300"/>
            <a:ext cx="8229600" cy="461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With an average base individual monthly premium of </a:t>
            </a:r>
            <a:r>
              <a:rPr lang="en-US" sz="2400" i="1" dirty="0" smtClean="0">
                <a:solidFill>
                  <a:schemeClr val="tx2"/>
                </a:solidFill>
              </a:rPr>
              <a:t>$259 </a:t>
            </a:r>
            <a:r>
              <a:rPr lang="en-US" sz="2400" dirty="0" smtClean="0"/>
              <a:t>in Arkansas for second-lowest price Silver plan, these examples show what a 30-year-old non-smoker will pay in monthly premium: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51372"/>
              </p:ext>
            </p:extLst>
          </p:nvPr>
        </p:nvGraphicFramePr>
        <p:xfrm>
          <a:off x="1191801" y="3226086"/>
          <a:ext cx="6428199" cy="24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733"/>
                <a:gridCol w="2142733"/>
                <a:gridCol w="2142733"/>
              </a:tblGrid>
              <a:tr h="11096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Annual</a:t>
                      </a:r>
                      <a:r>
                        <a:rPr lang="en-US" sz="2400" baseline="0" dirty="0" smtClean="0"/>
                        <a:t> income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Tax</a:t>
                      </a:r>
                      <a:r>
                        <a:rPr lang="en-US" sz="2400" baseline="0" dirty="0" smtClean="0"/>
                        <a:t> credit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Out-of-pocket</a:t>
                      </a:r>
                      <a:r>
                        <a:rPr lang="en-US" sz="2400" baseline="0" dirty="0" smtClean="0"/>
                        <a:t> premium cost</a:t>
                      </a:r>
                      <a:endParaRPr lang="en-US" sz="2400" dirty="0"/>
                    </a:p>
                  </a:txBody>
                  <a:tcPr/>
                </a:tc>
              </a:tr>
              <a:tr h="382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$17,235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$57</a:t>
                      </a:r>
                      <a:endParaRPr lang="en-US" sz="2400" dirty="0"/>
                    </a:p>
                  </a:txBody>
                  <a:tcPr/>
                </a:tc>
              </a:tr>
              <a:tr h="382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$22,980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$120</a:t>
                      </a:r>
                    </a:p>
                  </a:txBody>
                  <a:tcPr/>
                </a:tc>
              </a:tr>
              <a:tr h="382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$28,725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$192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What about family costs?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r="19016"/>
          <a:stretch/>
        </p:blipFill>
        <p:spPr bwMode="auto">
          <a:xfrm>
            <a:off x="457200" y="2318803"/>
            <a:ext cx="83040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384"/>
            <a:ext cx="8229600" cy="53247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an average base monthly premium of </a:t>
            </a:r>
            <a:r>
              <a:rPr lang="en-US" i="1" dirty="0" smtClean="0">
                <a:solidFill>
                  <a:schemeClr val="tx2"/>
                </a:solidFill>
              </a:rPr>
              <a:t>$874 </a:t>
            </a:r>
            <a:r>
              <a:rPr lang="en-US" dirty="0" smtClean="0"/>
              <a:t>for a family of four (two adults age 40 with two children) in a second-lowest cost silver plan, these examples show monthly costs: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05864"/>
              </p:ext>
            </p:extLst>
          </p:nvPr>
        </p:nvGraphicFramePr>
        <p:xfrm>
          <a:off x="1078788" y="3314485"/>
          <a:ext cx="6541212" cy="221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404"/>
                <a:gridCol w="2180404"/>
                <a:gridCol w="2180404"/>
              </a:tblGrid>
              <a:tr h="8050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Annual income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Tax</a:t>
                      </a:r>
                      <a:r>
                        <a:rPr lang="en-US" sz="2400" baseline="0" dirty="0" smtClean="0"/>
                        <a:t> Credit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Out-of-pocket premium cost</a:t>
                      </a:r>
                      <a:endParaRPr lang="en-US" sz="2400" dirty="0"/>
                    </a:p>
                  </a:txBody>
                  <a:tcPr/>
                </a:tc>
              </a:tr>
              <a:tr h="4664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$35,325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$117</a:t>
                      </a:r>
                      <a:endParaRPr lang="en-US" sz="2400" dirty="0"/>
                    </a:p>
                  </a:txBody>
                  <a:tcPr/>
                </a:tc>
              </a:tr>
              <a:tr h="4664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$47,100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$247</a:t>
                      </a:r>
                      <a:endParaRPr lang="en-US" sz="2400" dirty="0"/>
                    </a:p>
                  </a:txBody>
                  <a:tcPr/>
                </a:tc>
              </a:tr>
              <a:tr h="1654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$58,875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$395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Premiums Vary by Age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641343"/>
              </p:ext>
            </p:extLst>
          </p:nvPr>
        </p:nvGraphicFramePr>
        <p:xfrm>
          <a:off x="1864738" y="1808587"/>
          <a:ext cx="5486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65"/>
                <a:gridCol w="282023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Monthly average premium                    </a:t>
                      </a:r>
                      <a:r>
                        <a:rPr lang="en-US" sz="2400" i="1" dirty="0" smtClean="0"/>
                        <a:t>without</a:t>
                      </a:r>
                      <a:r>
                        <a:rPr lang="en-US" sz="2400" i="1" baseline="0" dirty="0" smtClean="0"/>
                        <a:t> tax credits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0-20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$153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$284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$320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$448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$680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Seven rating areas in Arkansas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6"/>
          <a:stretch/>
        </p:blipFill>
        <p:spPr bwMode="auto">
          <a:xfrm>
            <a:off x="1654132" y="1320596"/>
            <a:ext cx="5822704" cy="47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Issuers/Plans per Service/Rating Area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37871"/>
              </p:ext>
            </p:extLst>
          </p:nvPr>
        </p:nvGraphicFramePr>
        <p:xfrm>
          <a:off x="313362" y="1936674"/>
          <a:ext cx="83734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666"/>
                <a:gridCol w="1777133"/>
                <a:gridCol w="1787588"/>
                <a:gridCol w="1672033"/>
                <a:gridCol w="17620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- 1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Northeast - 2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Northwest - 3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Central</a:t>
                      </a:r>
                      <a:r>
                        <a:rPr lang="en-US" baseline="0" dirty="0" smtClean="0"/>
                        <a:t> - 4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09588"/>
              </p:ext>
            </p:extLst>
          </p:nvPr>
        </p:nvGraphicFramePr>
        <p:xfrm>
          <a:off x="1330486" y="3555432"/>
          <a:ext cx="633403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293"/>
                <a:gridCol w="1651252"/>
                <a:gridCol w="1660968"/>
                <a:gridCol w="1744525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Southeast - 5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Southwest - 6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 Central - 7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7820" y="4952143"/>
            <a:ext cx="801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Rating areas are identified by their geographic area and their assigned number. The number of low dental plans is the same as the number of high dental plans.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81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Regional variances</a:t>
            </a:r>
            <a:r>
              <a:rPr lang="en-US" b="1" i="1" dirty="0" smtClean="0">
                <a:solidFill>
                  <a:schemeClr val="tx2"/>
                </a:solidFill>
              </a:rPr>
              <a:t/>
            </a:r>
            <a:br>
              <a:rPr lang="en-US" b="1" i="1" dirty="0" smtClean="0">
                <a:solidFill>
                  <a:schemeClr val="tx2"/>
                </a:solidFill>
              </a:rPr>
            </a:br>
            <a:r>
              <a:rPr lang="en-US" b="1" i="1" dirty="0" smtClean="0">
                <a:solidFill>
                  <a:schemeClr val="tx2"/>
                </a:solidFill>
              </a:rPr>
              <a:t>Premiums without tax credits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21681"/>
              </p:ext>
            </p:extLst>
          </p:nvPr>
        </p:nvGraphicFramePr>
        <p:xfrm>
          <a:off x="626720" y="1726058"/>
          <a:ext cx="7705619" cy="3887056"/>
        </p:xfrm>
        <a:graphic>
          <a:graphicData uri="http://schemas.openxmlformats.org/drawingml/2006/table">
            <a:tbl>
              <a:tblPr firstRow="1" firstCol="1" bandRow="1"/>
              <a:tblGrid>
                <a:gridCol w="1245645"/>
                <a:gridCol w="953028"/>
                <a:gridCol w="883578"/>
                <a:gridCol w="987821"/>
                <a:gridCol w="1025914"/>
                <a:gridCol w="842481"/>
                <a:gridCol w="803949"/>
                <a:gridCol w="963203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Central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East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West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South Central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South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East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South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West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West Central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73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Adult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   (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age 40)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$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302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290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290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327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 adults,              2 children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971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892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1,013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856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860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970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29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Child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(age 0-20)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141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Adult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  (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age 64)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770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709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804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681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686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28</a:t>
            </a:fld>
            <a:endParaRPr lang="en-US" dirty="0"/>
          </a:p>
        </p:txBody>
      </p:sp>
      <p:pic>
        <p:nvPicPr>
          <p:cNvPr id="2051" name="Picture 3" descr="C:\Users\sblomeley\AppData\Local\Microsoft\Windows\Temporary Internet Files\Content.IE5\S76808O7\MP9004393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21" y="860725"/>
            <a:ext cx="3733799" cy="52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43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What is covered?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5286"/>
            <a:ext cx="8229600" cy="6891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Essential Health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3182"/>
            <a:ext cx="8686800" cy="5211417"/>
          </a:xfrm>
        </p:spPr>
        <p:txBody>
          <a:bodyPr rtlCol="0">
            <a:normAutofit fontScale="85000" lnSpcReduction="10000"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Outpatient Services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Hospitalization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Emergency Services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Maternity and Newborn Care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Mental Health and Substance Use Disorder Treatment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Prescription </a:t>
            </a:r>
            <a:r>
              <a:rPr lang="en-US" sz="3200" dirty="0"/>
              <a:t>Drugs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Rehabilitative </a:t>
            </a:r>
            <a:r>
              <a:rPr lang="en-US" sz="3200" dirty="0"/>
              <a:t>and Habilitative Services/Devices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Laboratory </a:t>
            </a:r>
            <a:r>
              <a:rPr lang="en-US" sz="3200" dirty="0"/>
              <a:t>Services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Preventive</a:t>
            </a:r>
            <a:r>
              <a:rPr lang="en-US" sz="3200" dirty="0"/>
              <a:t>, Wellness, and Chronic Disease </a:t>
            </a:r>
            <a:r>
              <a:rPr lang="en-US" sz="3200" dirty="0" smtClean="0"/>
              <a:t>                                             </a:t>
            </a:r>
            <a:r>
              <a:rPr lang="en-US" sz="3200" dirty="0"/>
              <a:t>	</a:t>
            </a:r>
            <a:r>
              <a:rPr lang="en-US" sz="3200" dirty="0" smtClean="0"/>
              <a:t>      Management</a:t>
            </a:r>
            <a:endParaRPr lang="en-US" sz="32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Pediatric </a:t>
            </a:r>
            <a:r>
              <a:rPr lang="en-US" sz="3200" dirty="0"/>
              <a:t>Services, Including Oral and </a:t>
            </a:r>
            <a:r>
              <a:rPr lang="en-US" sz="3200" dirty="0" smtClean="0"/>
              <a:t>Vision Care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Marketplace Advances                         Arkansas Goals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Cover more than a half </a:t>
            </a:r>
            <a:r>
              <a:rPr lang="en-US" sz="2800" dirty="0"/>
              <a:t>m</a:t>
            </a:r>
            <a:r>
              <a:rPr lang="en-US" sz="2800" dirty="0" smtClean="0"/>
              <a:t>illion </a:t>
            </a:r>
            <a:r>
              <a:rPr lang="en-US" sz="2800" dirty="0"/>
              <a:t>u</a:t>
            </a:r>
            <a:r>
              <a:rPr lang="en-US" sz="2800" dirty="0" smtClean="0"/>
              <a:t>ninsured Arkansans with quality, affordable insurance.</a:t>
            </a:r>
          </a:p>
          <a:p>
            <a:endParaRPr lang="en-US" sz="2800" dirty="0" smtClean="0"/>
          </a:p>
          <a:p>
            <a:r>
              <a:rPr lang="en-US" sz="2800" dirty="0" smtClean="0"/>
              <a:t>Attract new issuers and competition to AR.</a:t>
            </a:r>
          </a:p>
          <a:p>
            <a:endParaRPr lang="en-US" sz="2800" dirty="0" smtClean="0"/>
          </a:p>
          <a:p>
            <a:r>
              <a:rPr lang="en-US" sz="2800" dirty="0" smtClean="0"/>
              <a:t>Support </a:t>
            </a:r>
            <a:r>
              <a:rPr lang="en-US" sz="2800" dirty="0"/>
              <a:t>p</a:t>
            </a:r>
            <a:r>
              <a:rPr lang="en-US" sz="2800" dirty="0" smtClean="0"/>
              <a:t>roviders to help keep </a:t>
            </a:r>
            <a:r>
              <a:rPr lang="en-US" sz="2800" dirty="0"/>
              <a:t>h</a:t>
            </a:r>
            <a:r>
              <a:rPr lang="en-US" sz="2800" dirty="0" smtClean="0"/>
              <a:t>ealthcare local.</a:t>
            </a:r>
          </a:p>
          <a:p>
            <a:endParaRPr lang="en-US" sz="2800" dirty="0" smtClean="0"/>
          </a:p>
          <a:p>
            <a:r>
              <a:rPr lang="en-US" sz="2800" dirty="0" smtClean="0"/>
              <a:t>Improve economic health of Arkansas.</a:t>
            </a:r>
          </a:p>
          <a:p>
            <a:endParaRPr lang="en-US" sz="2800" dirty="0"/>
          </a:p>
          <a:p>
            <a:r>
              <a:rPr lang="en-US" sz="2800" dirty="0" smtClean="0"/>
              <a:t>Support overall health system improvement efforts aimed at quality and payment transformations.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36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Enrollment Options – Individual Market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4501" y="1535113"/>
            <a:ext cx="3912598" cy="95091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How?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4791" y="2581275"/>
            <a:ext cx="3205012" cy="35448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Phone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n-Person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Mail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9" y="1535113"/>
            <a:ext cx="4189412" cy="95091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Who can help?</a:t>
            </a:r>
            <a:endParaRPr lang="en-US" sz="36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6571" y="2581275"/>
            <a:ext cx="4572369" cy="33747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Agents and Brokers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Guides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Navigators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Certified Application 	Counselors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Who can help?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(as of February 20, 2014)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9473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49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What about business coverage?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502326"/>
            <a:ext cx="8886825" cy="4914445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The </a:t>
            </a:r>
            <a:r>
              <a:rPr lang="en-US" sz="3500" i="1" dirty="0" smtClean="0">
                <a:solidFill>
                  <a:schemeClr val="tx2"/>
                </a:solidFill>
              </a:rPr>
              <a:t>Small Business Health Options Program (SHOP) </a:t>
            </a:r>
            <a:r>
              <a:rPr lang="en-US" sz="3500" dirty="0" smtClean="0"/>
              <a:t>is part of the </a:t>
            </a:r>
            <a:r>
              <a:rPr lang="en-US" sz="3500" dirty="0" smtClean="0"/>
              <a:t>Marketplace: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</a:t>
            </a:r>
            <a:r>
              <a:rPr lang="en-US" sz="3500" dirty="0"/>
              <a:t>F</a:t>
            </a:r>
            <a:r>
              <a:rPr lang="en-US" sz="3500" dirty="0" smtClean="0"/>
              <a:t>or employers with 50 or fewer employees </a:t>
            </a:r>
          </a:p>
          <a:p>
            <a:pPr marL="0" indent="0">
              <a:buNone/>
            </a:pPr>
            <a:r>
              <a:rPr lang="en-US" sz="3500" i="1" dirty="0"/>
              <a:t>	</a:t>
            </a:r>
            <a:r>
              <a:rPr lang="en-US" sz="3500" dirty="0" smtClean="0"/>
              <a:t>- </a:t>
            </a:r>
            <a:r>
              <a:rPr lang="en-US" sz="3500" dirty="0" smtClean="0"/>
              <a:t>Only way for small employers to get tax credits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 </a:t>
            </a:r>
            <a:r>
              <a:rPr lang="en-US" sz="3500" i="1" dirty="0" smtClean="0"/>
              <a:t>Employer shared responsibility is not required 		   for employers with fewer than 50 employees.</a:t>
            </a:r>
            <a:endParaRPr lang="en-US" sz="3500" dirty="0" smtClean="0"/>
          </a:p>
          <a:p>
            <a:endParaRPr lang="en-US" sz="3500" dirty="0"/>
          </a:p>
          <a:p>
            <a:r>
              <a:rPr lang="en-US" sz="3600" dirty="0" smtClean="0"/>
              <a:t>One SHOP Issuer in 2014 (BCBS) – three plans.</a:t>
            </a:r>
          </a:p>
          <a:p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97D"/>
                </a:solidFill>
              </a:rPr>
              <a:t>Outreach and Education</a:t>
            </a:r>
            <a:endParaRPr lang="en-US" sz="54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836"/>
            <a:ext cx="8229600" cy="53045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B</a:t>
            </a:r>
            <a:r>
              <a:rPr lang="en-US" dirty="0" smtClean="0"/>
              <a:t>road multi-media “Get Informed” campaign across Arkansas July 1 – September 30, 2013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U:\Pictures\Get 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7" y="2766726"/>
            <a:ext cx="4651512" cy="31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5" y="1507895"/>
            <a:ext cx="7430410" cy="4480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763" y="584791"/>
            <a:ext cx="611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http://</a:t>
            </a:r>
            <a:r>
              <a:rPr lang="en-US" sz="3200" b="1" dirty="0" smtClean="0">
                <a:solidFill>
                  <a:schemeClr val="tx2"/>
                </a:solidFill>
              </a:rPr>
              <a:t>www.arhealthconnector.org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Outreach and Education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29625" cy="4708526"/>
          </a:xfrm>
        </p:spPr>
        <p:txBody>
          <a:bodyPr>
            <a:noAutofit/>
          </a:bodyPr>
          <a:lstStyle/>
          <a:p>
            <a:r>
              <a:rPr lang="en-US" sz="2800" dirty="0" smtClean="0"/>
              <a:t>Speakers’ </a:t>
            </a:r>
            <a:r>
              <a:rPr lang="en-US" sz="2800" dirty="0" smtClean="0"/>
              <a:t>Bureaus/Marketplace Assisters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Funding for continuing outreach and education contract </a:t>
            </a:r>
            <a:r>
              <a:rPr lang="en-US" sz="2800" dirty="0" smtClean="0"/>
              <a:t>(</a:t>
            </a:r>
            <a:r>
              <a:rPr lang="en-US" sz="2800" i="1" dirty="0" smtClean="0"/>
              <a:t>Get Enrolled Phase</a:t>
            </a:r>
            <a:r>
              <a:rPr lang="en-US" sz="2800" dirty="0" smtClean="0"/>
              <a:t>) after </a:t>
            </a:r>
            <a:r>
              <a:rPr lang="en-US" sz="2800" dirty="0" smtClean="0"/>
              <a:t>Sept. 30, 2013 denied by Legislature.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ARHealthConnector.org website re-directed to </a:t>
            </a:r>
            <a:r>
              <a:rPr lang="en-US" sz="2800" dirty="0" smtClean="0"/>
              <a:t>                  AID-AHC </a:t>
            </a:r>
            <a:r>
              <a:rPr lang="en-US" sz="2800" dirty="0"/>
              <a:t>web page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Enrollment events.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" y="1615821"/>
            <a:ext cx="8761401" cy="4147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7167" y="552892"/>
            <a:ext cx="45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http://ahc.arkansas.gov/</a:t>
            </a:r>
          </a:p>
        </p:txBody>
      </p:sp>
    </p:spTree>
    <p:extLst>
      <p:ext uri="{BB962C8B-B14F-4D97-AF65-F5344CB8AC3E}">
        <p14:creationId xmlns:p14="http://schemas.microsoft.com/office/powerpoint/2010/main" val="23915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1"/>
            <a:ext cx="8229600" cy="13176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Steady progress for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Arkansans with incomes &gt;138% FPL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100" b="1" dirty="0" smtClean="0">
                <a:solidFill>
                  <a:schemeClr val="tx2"/>
                </a:solidFill>
              </a:rPr>
              <a:t>(Open Enrollment until March 31, 2014)</a:t>
            </a:r>
            <a:endParaRPr lang="en-US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91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Preparing for 2015 Plan Year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4607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Certification Standards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Assister Continuing Education and </a:t>
            </a:r>
            <a:r>
              <a:rPr lang="en-US" dirty="0" smtClean="0"/>
              <a:t>Re-licensure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Continued cooperation with SBM Board on transition information/issues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New Challenges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Compromise on Insurance Department appropriation bill to: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chemeClr val="tx2"/>
                </a:solidFill>
              </a:rPr>
              <a:t>Eliminate</a:t>
            </a:r>
            <a:r>
              <a:rPr lang="en-US" dirty="0" smtClean="0"/>
              <a:t> outreach and promotional programs by the AID to educate consumers about their options for coverage.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chemeClr val="tx2"/>
                </a:solidFill>
              </a:rPr>
              <a:t>Eliminate </a:t>
            </a:r>
            <a:r>
              <a:rPr lang="en-US" dirty="0" smtClean="0"/>
              <a:t>the In-Person Assister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Following three years of planning….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6930" cy="978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Health Insurance Marketplace in Arkansas is open for </a:t>
            </a:r>
            <a:r>
              <a:rPr lang="en-US" dirty="0" smtClean="0"/>
              <a:t>business!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68" y="292735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compromise?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way to draw votes for the Private Option.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possibility of more than 100,000 </a:t>
            </a:r>
            <a:r>
              <a:rPr lang="en-US" dirty="0" smtClean="0"/>
              <a:t>low income Arkansans losing </a:t>
            </a:r>
            <a:r>
              <a:rPr lang="en-US" dirty="0" smtClean="0"/>
              <a:t>their new health care coverage.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Private Option helps improve the “risk pool” for the Marketplace as a whole, keeping premiums down.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Meanwhile …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8" y="1162050"/>
            <a:ext cx="8178801" cy="49641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doing everything we can to get the word out at enrollment events throughout Arkansas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9" y="2312747"/>
            <a:ext cx="5416551" cy="404548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31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Contact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142"/>
            <a:ext cx="8229600" cy="533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Cynthia.Crone@arkansas.gov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501-683-3634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4"/>
              </a:rPr>
              <a:t>www.ARHealthConnector.org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855-283-3483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5"/>
              </a:rPr>
              <a:t>www.healthcare.gov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800-318- 2596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22814</a:t>
            </a:r>
            <a:endParaRPr lang="en-US" dirty="0"/>
          </a:p>
        </p:txBody>
      </p:sp>
      <p:pic>
        <p:nvPicPr>
          <p:cNvPr id="3074" name="Picture 2" descr="C:\Users\sblomeley\AppData\Local\Microsoft\Windows\Temporary Internet Files\Content.Outlook\63LOTHN2\AR-Fla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9" y="4349337"/>
            <a:ext cx="2979506" cy="19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3-04-15 at 5.26.52 PM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1006864" y="4349336"/>
            <a:ext cx="2979505" cy="19932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UALR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Status of Marketplaces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1"/>
            <a:ext cx="8229600" cy="43434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978683"/>
            <a:ext cx="8230749" cy="5106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272" y="4798032"/>
            <a:ext cx="561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State-Based Marketplace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State-Based Marketplace (SHOP only)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Partnership Marketplace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Federal Marketplace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37479" cy="502682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How did we get</a:t>
            </a:r>
            <a:br>
              <a:rPr lang="en-US" sz="6000" b="1" dirty="0" smtClean="0">
                <a:solidFill>
                  <a:schemeClr val="tx2"/>
                </a:solidFill>
              </a:rPr>
            </a:br>
            <a:r>
              <a:rPr lang="en-US" sz="6000" b="1" dirty="0" smtClean="0">
                <a:solidFill>
                  <a:schemeClr val="tx2"/>
                </a:solidFill>
              </a:rPr>
              <a:t> to where we are?</a:t>
            </a:r>
            <a:br>
              <a:rPr lang="en-US" sz="6000" b="1" dirty="0" smtClean="0">
                <a:solidFill>
                  <a:schemeClr val="tx2"/>
                </a:solidFill>
              </a:rPr>
            </a:br>
            <a:r>
              <a:rPr lang="en-US" sz="6000" b="1" dirty="0">
                <a:solidFill>
                  <a:schemeClr val="tx2"/>
                </a:solidFill>
              </a:rPr>
              <a:t/>
            </a:r>
            <a:br>
              <a:rPr lang="en-US" sz="6000" b="1" dirty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There have been </a:t>
            </a:r>
            <a:r>
              <a:rPr lang="en-US" i="1" u="sng" dirty="0" smtClean="0">
                <a:solidFill>
                  <a:schemeClr val="tx2"/>
                </a:solidFill>
              </a:rPr>
              <a:t>many</a:t>
            </a:r>
            <a:r>
              <a:rPr lang="en-US" i="1" dirty="0" smtClean="0">
                <a:solidFill>
                  <a:schemeClr val="tx2"/>
                </a:solidFill>
              </a:rPr>
              <a:t> steps </a:t>
            </a:r>
            <a:r>
              <a:rPr lang="en-US" i="1" dirty="0">
                <a:solidFill>
                  <a:schemeClr val="tx2"/>
                </a:solidFill>
              </a:rPr>
              <a:t/>
            </a:r>
            <a:br>
              <a:rPr lang="en-US" i="1" dirty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along the way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18647"/>
              </p:ext>
            </p:extLst>
          </p:nvPr>
        </p:nvGraphicFramePr>
        <p:xfrm>
          <a:off x="369870" y="595902"/>
          <a:ext cx="8316930" cy="574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55555" y="5363714"/>
            <a:ext cx="1202074" cy="978408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5350"/>
              </p:ext>
            </p:extLst>
          </p:nvPr>
        </p:nvGraphicFramePr>
        <p:xfrm>
          <a:off x="369870" y="595902"/>
          <a:ext cx="8316930" cy="574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55555" y="5363714"/>
            <a:ext cx="1202074" cy="978408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79553"/>
              </p:ext>
            </p:extLst>
          </p:nvPr>
        </p:nvGraphicFramePr>
        <p:xfrm>
          <a:off x="369870" y="595902"/>
          <a:ext cx="8316930" cy="574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22814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UALR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0AB9-2B28-0042-899A-3E97B36CF5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55555" y="5363714"/>
            <a:ext cx="1202074" cy="978408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9953</TotalTime>
  <Words>1472</Words>
  <Application>Microsoft Office PowerPoint</Application>
  <PresentationFormat>On-screen Show (4:3)</PresentationFormat>
  <Paragraphs>548</Paragraphs>
  <Slides>42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Custom Design</vt:lpstr>
      <vt:lpstr>1_Office Theme</vt:lpstr>
      <vt:lpstr>PowerPoint Presentation</vt:lpstr>
      <vt:lpstr>Marketplace Advances ACA Goals</vt:lpstr>
      <vt:lpstr>Marketplace Advances                         Arkansas Goals</vt:lpstr>
      <vt:lpstr>Following three years of planning….</vt:lpstr>
      <vt:lpstr>Status of Marketplaces</vt:lpstr>
      <vt:lpstr>How did we get  to where we are?  There have been many steps  along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Diverse Partners Working Together</vt:lpstr>
      <vt:lpstr>Inclusive Stakeholder Engagement</vt:lpstr>
      <vt:lpstr>Examples of Arkansas-Specific                                        Plan Management Decisions</vt:lpstr>
      <vt:lpstr>Examples of Arkansas – Specific      Consumer Assistance Decisions</vt:lpstr>
      <vt:lpstr>AR State Partnership Marketplace  Health Insurance Medical Issuers - 2014</vt:lpstr>
      <vt:lpstr>Qualified Health Plans in Arkansas Marketplace - 2014</vt:lpstr>
      <vt:lpstr>Stand-Alone Dental Issuers Offer 24 Plans</vt:lpstr>
      <vt:lpstr>Premium Limits Based on Income</vt:lpstr>
      <vt:lpstr>  2013 Federal Poverty Guidelines   </vt:lpstr>
      <vt:lpstr>Tax Credits at Work</vt:lpstr>
      <vt:lpstr>What about family costs?</vt:lpstr>
      <vt:lpstr>PowerPoint Presentation</vt:lpstr>
      <vt:lpstr>Premiums Vary by Age </vt:lpstr>
      <vt:lpstr>Seven rating areas in Arkansas</vt:lpstr>
      <vt:lpstr>Issuers/Plans per Service/Rating Area</vt:lpstr>
      <vt:lpstr>Regional variances Premiums without tax credits</vt:lpstr>
      <vt:lpstr>What is covered?</vt:lpstr>
      <vt:lpstr>Essential Health Benefits</vt:lpstr>
      <vt:lpstr>Enrollment Options – Individual Market</vt:lpstr>
      <vt:lpstr>Who can help? (as of February 20, 2014)</vt:lpstr>
      <vt:lpstr>What about business coverage?</vt:lpstr>
      <vt:lpstr>Outreach and Education</vt:lpstr>
      <vt:lpstr>PowerPoint Presentation</vt:lpstr>
      <vt:lpstr>Outreach and Education</vt:lpstr>
      <vt:lpstr>PowerPoint Presentation</vt:lpstr>
      <vt:lpstr>Steady progress for  Arkansans with incomes &gt;138% FPL (Open Enrollment until March 31, 2014)</vt:lpstr>
      <vt:lpstr>Preparing for 2015 Plan Year</vt:lpstr>
      <vt:lpstr>New Challenges</vt:lpstr>
      <vt:lpstr>Why compromise?</vt:lpstr>
      <vt:lpstr>Meanwhile …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Blomeley</dc:creator>
  <cp:lastModifiedBy>Cynthia Crone</cp:lastModifiedBy>
  <cp:revision>420</cp:revision>
  <cp:lastPrinted>2014-02-20T18:23:02Z</cp:lastPrinted>
  <dcterms:created xsi:type="dcterms:W3CDTF">2013-07-26T19:43:56Z</dcterms:created>
  <dcterms:modified xsi:type="dcterms:W3CDTF">2014-02-25T19:00:33Z</dcterms:modified>
</cp:coreProperties>
</file>