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6" r:id="rId2"/>
  </p:sldIdLst>
  <p:sldSz cx="51206400" cy="28803600"/>
  <p:notesSz cx="7010400" cy="9296400"/>
  <p:defaultTextStyle>
    <a:defPPr>
      <a:defRPr lang="en-US"/>
    </a:defPPr>
    <a:lvl1pPr algn="l" rtl="0" fontAlgn="base">
      <a:spcBef>
        <a:spcPct val="0"/>
      </a:spcBef>
      <a:spcAft>
        <a:spcPct val="0"/>
      </a:spcAft>
      <a:defRPr sz="3097" kern="1200">
        <a:solidFill>
          <a:schemeClr val="tx1"/>
        </a:solidFill>
        <a:latin typeface="Helvetica" pitchFamily="-84" charset="0"/>
        <a:ea typeface="MS PGothic" pitchFamily="34" charset="-128"/>
        <a:cs typeface="+mn-cs"/>
      </a:defRPr>
    </a:lvl1pPr>
    <a:lvl2pPr marL="447955" indent="143840" algn="l" rtl="0" fontAlgn="base">
      <a:spcBef>
        <a:spcPct val="0"/>
      </a:spcBef>
      <a:spcAft>
        <a:spcPct val="0"/>
      </a:spcAft>
      <a:defRPr sz="3097" kern="1200">
        <a:solidFill>
          <a:schemeClr val="tx1"/>
        </a:solidFill>
        <a:latin typeface="Helvetica" pitchFamily="-84" charset="0"/>
        <a:ea typeface="MS PGothic" pitchFamily="34" charset="-128"/>
        <a:cs typeface="+mn-cs"/>
      </a:defRPr>
    </a:lvl2pPr>
    <a:lvl3pPr marL="897964" indent="285622" algn="l" rtl="0" fontAlgn="base">
      <a:spcBef>
        <a:spcPct val="0"/>
      </a:spcBef>
      <a:spcAft>
        <a:spcPct val="0"/>
      </a:spcAft>
      <a:defRPr sz="3097" kern="1200">
        <a:solidFill>
          <a:schemeClr val="tx1"/>
        </a:solidFill>
        <a:latin typeface="Helvetica" pitchFamily="-84" charset="0"/>
        <a:ea typeface="MS PGothic" pitchFamily="34" charset="-128"/>
        <a:cs typeface="+mn-cs"/>
      </a:defRPr>
    </a:lvl3pPr>
    <a:lvl4pPr marL="1347973" indent="427408" algn="l" rtl="0" fontAlgn="base">
      <a:spcBef>
        <a:spcPct val="0"/>
      </a:spcBef>
      <a:spcAft>
        <a:spcPct val="0"/>
      </a:spcAft>
      <a:defRPr sz="3097" kern="1200">
        <a:solidFill>
          <a:schemeClr val="tx1"/>
        </a:solidFill>
        <a:latin typeface="Helvetica" pitchFamily="-84" charset="0"/>
        <a:ea typeface="MS PGothic" pitchFamily="34" charset="-128"/>
        <a:cs typeface="+mn-cs"/>
      </a:defRPr>
    </a:lvl4pPr>
    <a:lvl5pPr marL="1797982" indent="569189" algn="l" rtl="0" fontAlgn="base">
      <a:spcBef>
        <a:spcPct val="0"/>
      </a:spcBef>
      <a:spcAft>
        <a:spcPct val="0"/>
      </a:spcAft>
      <a:defRPr sz="3097" kern="1200">
        <a:solidFill>
          <a:schemeClr val="tx1"/>
        </a:solidFill>
        <a:latin typeface="Helvetica" pitchFamily="-84" charset="0"/>
        <a:ea typeface="MS PGothic" pitchFamily="34" charset="-128"/>
        <a:cs typeface="+mn-cs"/>
      </a:defRPr>
    </a:lvl5pPr>
    <a:lvl6pPr marL="2958967" algn="l" defTabSz="1183586" rtl="0" eaLnBrk="1" latinLnBrk="0" hangingPunct="1">
      <a:defRPr sz="3097" kern="1200">
        <a:solidFill>
          <a:schemeClr val="tx1"/>
        </a:solidFill>
        <a:latin typeface="Helvetica" pitchFamily="-84" charset="0"/>
        <a:ea typeface="MS PGothic" pitchFamily="34" charset="-128"/>
        <a:cs typeface="+mn-cs"/>
      </a:defRPr>
    </a:lvl6pPr>
    <a:lvl7pPr marL="3550762" algn="l" defTabSz="1183586" rtl="0" eaLnBrk="1" latinLnBrk="0" hangingPunct="1">
      <a:defRPr sz="3097" kern="1200">
        <a:solidFill>
          <a:schemeClr val="tx1"/>
        </a:solidFill>
        <a:latin typeface="Helvetica" pitchFamily="-84" charset="0"/>
        <a:ea typeface="MS PGothic" pitchFamily="34" charset="-128"/>
        <a:cs typeface="+mn-cs"/>
      </a:defRPr>
    </a:lvl7pPr>
    <a:lvl8pPr marL="4142552" algn="l" defTabSz="1183586" rtl="0" eaLnBrk="1" latinLnBrk="0" hangingPunct="1">
      <a:defRPr sz="3097" kern="1200">
        <a:solidFill>
          <a:schemeClr val="tx1"/>
        </a:solidFill>
        <a:latin typeface="Helvetica" pitchFamily="-84" charset="0"/>
        <a:ea typeface="MS PGothic" pitchFamily="34" charset="-128"/>
        <a:cs typeface="+mn-cs"/>
      </a:defRPr>
    </a:lvl8pPr>
    <a:lvl9pPr marL="4734348" algn="l" defTabSz="1183586" rtl="0" eaLnBrk="1" latinLnBrk="0" hangingPunct="1">
      <a:defRPr sz="3097" kern="1200">
        <a:solidFill>
          <a:schemeClr val="tx1"/>
        </a:solidFill>
        <a:latin typeface="Helvetica" pitchFamily="-84" charset="0"/>
        <a:ea typeface="MS PGothic" pitchFamily="34" charset="-128"/>
        <a:cs typeface="+mn-cs"/>
      </a:defRPr>
    </a:lvl9pPr>
  </p:defaultTextStyle>
  <p:extLst>
    <p:ext uri="{EFAFB233-063F-42B5-8137-9DF3F51BA10A}">
      <p15:sldGuideLst xmlns:p15="http://schemas.microsoft.com/office/powerpoint/2012/main">
        <p15:guide id="1" orient="horz" pos="627" userDrawn="1">
          <p15:clr>
            <a:srgbClr val="A4A3A4"/>
          </p15:clr>
        </p15:guide>
        <p15:guide id="2" orient="horz" pos="17181" userDrawn="1">
          <p15:clr>
            <a:srgbClr val="A4A3A4"/>
          </p15:clr>
        </p15:guide>
        <p15:guide id="3" orient="horz" pos="3265" userDrawn="1">
          <p15:clr>
            <a:srgbClr val="A4A3A4"/>
          </p15:clr>
        </p15:guide>
        <p15:guide id="4" orient="horz" pos="1865" userDrawn="1">
          <p15:clr>
            <a:srgbClr val="A4A3A4"/>
          </p15:clr>
        </p15:guide>
        <p15:guide id="5" pos="7442" userDrawn="1">
          <p15:clr>
            <a:srgbClr val="A4A3A4"/>
          </p15:clr>
        </p15:guide>
        <p15:guide id="6" pos="8412" userDrawn="1">
          <p15:clr>
            <a:srgbClr val="A4A3A4"/>
          </p15:clr>
        </p15:guide>
        <p15:guide id="7" pos="15310" userDrawn="1">
          <p15:clr>
            <a:srgbClr val="A4A3A4"/>
          </p15:clr>
        </p15:guide>
        <p15:guide id="8" pos="24534" userDrawn="1">
          <p15:clr>
            <a:srgbClr val="A4A3A4"/>
          </p15:clr>
        </p15:guide>
        <p15:guide id="9" pos="1148" userDrawn="1">
          <p15:clr>
            <a:srgbClr val="A4A3A4"/>
          </p15:clr>
        </p15:guide>
        <p15:guide id="10" pos="16330" userDrawn="1">
          <p15:clr>
            <a:srgbClr val="A4A3A4"/>
          </p15:clr>
        </p15:guide>
        <p15:guide id="11" pos="23564" userDrawn="1">
          <p15:clr>
            <a:srgbClr val="A4A3A4"/>
          </p15:clr>
        </p15:guide>
        <p15:guide id="12" pos="308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szka, Jennifer" initials="JP" lastIdx="16" clrIdx="0"/>
  <p:cmAuthor id="1" name="Peszka, Jennifer" initials="PJ" lastIdx="1" clrIdx="1">
    <p:extLst>
      <p:ext uri="{19B8F6BF-5375-455C-9EA6-DF929625EA0E}">
        <p15:presenceInfo xmlns:p15="http://schemas.microsoft.com/office/powerpoint/2012/main" userId="S::peszka@hendrix.edu::a2edd727-2960-47f0-88d7-ddff201cfe4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8EF"/>
    <a:srgbClr val="6B798B"/>
    <a:srgbClr val="9BBB59"/>
    <a:srgbClr val="EDECE9"/>
    <a:srgbClr val="339933"/>
    <a:srgbClr val="F1E6CB"/>
    <a:srgbClr val="722439"/>
    <a:srgbClr val="BCC3CC"/>
    <a:srgbClr val="E2E5EA"/>
    <a:srgbClr val="849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122A11-6044-4C3D-AF31-BC02ABAB166C}" v="10" dt="2020-08-18T17:47:38.5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5" autoAdjust="0"/>
    <p:restoredTop sz="93655" autoAdjust="0"/>
  </p:normalViewPr>
  <p:slideViewPr>
    <p:cSldViewPr snapToGrid="0">
      <p:cViewPr>
        <p:scale>
          <a:sx n="50" d="100"/>
          <a:sy n="50" d="100"/>
        </p:scale>
        <p:origin x="36" y="-4428"/>
      </p:cViewPr>
      <p:guideLst>
        <p:guide orient="horz" pos="627"/>
        <p:guide orient="horz" pos="17181"/>
        <p:guide orient="horz" pos="3265"/>
        <p:guide orient="horz" pos="1865"/>
        <p:guide pos="7442"/>
        <p:guide pos="8412"/>
        <p:guide pos="15310"/>
        <p:guide pos="24534"/>
        <p:guide pos="1148"/>
        <p:guide pos="16330"/>
        <p:guide pos="23564"/>
        <p:guide pos="308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5" d="100"/>
        <a:sy n="25" d="100"/>
      </p:scale>
      <p:origin x="0" y="0"/>
    </p:cViewPr>
  </p:sorter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szka, Jennifer" userId="a2edd727-2960-47f0-88d7-ddff201cfe4b" providerId="ADAL" clId="{51122A11-6044-4C3D-AF31-BC02ABAB166C}"/>
    <pc:docChg chg="modSld">
      <pc:chgData name="Peszka, Jennifer" userId="a2edd727-2960-47f0-88d7-ddff201cfe4b" providerId="ADAL" clId="{51122A11-6044-4C3D-AF31-BC02ABAB166C}" dt="2020-08-18T17:47:38.539" v="9" actId="1036"/>
      <pc:docMkLst>
        <pc:docMk/>
      </pc:docMkLst>
      <pc:sldChg chg="modSp">
        <pc:chgData name="Peszka, Jennifer" userId="a2edd727-2960-47f0-88d7-ddff201cfe4b" providerId="ADAL" clId="{51122A11-6044-4C3D-AF31-BC02ABAB166C}" dt="2020-08-18T17:47:38.539" v="9" actId="1036"/>
        <pc:sldMkLst>
          <pc:docMk/>
          <pc:sldMk cId="1608749440" sldId="266"/>
        </pc:sldMkLst>
        <pc:spChg chg="mod">
          <ac:chgData name="Peszka, Jennifer" userId="a2edd727-2960-47f0-88d7-ddff201cfe4b" providerId="ADAL" clId="{51122A11-6044-4C3D-AF31-BC02ABAB166C}" dt="2020-08-18T17:47:38.539" v="9" actId="1036"/>
          <ac:spMkLst>
            <pc:docMk/>
            <pc:sldMk cId="1608749440" sldId="266"/>
            <ac:spMk id="135" creationId="{00000000-0000-0000-0000-000000000000}"/>
          </ac:spMkLst>
        </pc:spChg>
        <pc:spChg chg="mod">
          <ac:chgData name="Peszka, Jennifer" userId="a2edd727-2960-47f0-88d7-ddff201cfe4b" providerId="ADAL" clId="{51122A11-6044-4C3D-AF31-BC02ABAB166C}" dt="2020-08-18T17:47:38.539" v="9" actId="1036"/>
          <ac:spMkLst>
            <pc:docMk/>
            <pc:sldMk cId="1608749440" sldId="266"/>
            <ac:spMk id="13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3"/>
            <a:ext cx="3037975" cy="46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45" tIns="8823" rIns="17645" bIns="8823" numCol="1" anchor="t" anchorCtr="0" compatLnSpc="1">
            <a:prstTxWarp prst="textNoShape">
              <a:avLst/>
            </a:prstTxWarp>
          </a:bodyPr>
          <a:lstStyle>
            <a:lvl1pPr>
              <a:defRPr sz="200">
                <a:latin typeface="Times New Roman" pitchFamily="18" charset="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971072" y="3"/>
            <a:ext cx="3037637" cy="46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45" tIns="8823" rIns="17645" bIns="8823" numCol="1" anchor="t" anchorCtr="0" compatLnSpc="1">
            <a:prstTxWarp prst="textNoShape">
              <a:avLst/>
            </a:prstTxWarp>
          </a:bodyPr>
          <a:lstStyle>
            <a:lvl1pPr algn="r">
              <a:defRPr sz="200">
                <a:latin typeface="Times New Roman" pitchFamily="18" charset="0"/>
                <a:ea typeface="+mn-ea"/>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7988" y="698500"/>
            <a:ext cx="6194425" cy="34845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4101" name="Rectangle 5"/>
          <p:cNvSpPr>
            <a:spLocks noGrp="1" noChangeArrowheads="1"/>
          </p:cNvSpPr>
          <p:nvPr>
            <p:ph type="body" sz="quarter" idx="3"/>
          </p:nvPr>
        </p:nvSpPr>
        <p:spPr bwMode="auto">
          <a:xfrm>
            <a:off x="701176" y="4415908"/>
            <a:ext cx="5608050" cy="4183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45" tIns="8823" rIns="17645" bIns="88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3" y="8830081"/>
            <a:ext cx="3037975" cy="464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45" tIns="8823" rIns="17645" bIns="8823" numCol="1" anchor="b" anchorCtr="0" compatLnSpc="1">
            <a:prstTxWarp prst="textNoShape">
              <a:avLst/>
            </a:prstTxWarp>
          </a:bodyPr>
          <a:lstStyle>
            <a:lvl1pPr>
              <a:defRPr sz="200">
                <a:latin typeface="Times New Roman" pitchFamily="18" charset="0"/>
                <a:ea typeface="+mn-ea"/>
                <a:cs typeface="+mn-cs"/>
              </a:defRPr>
            </a:lvl1pPr>
          </a:lstStyle>
          <a:p>
            <a:pPr>
              <a:defRPr/>
            </a:pPr>
            <a:endParaRPr lang="en-US"/>
          </a:p>
        </p:txBody>
      </p:sp>
      <p:sp>
        <p:nvSpPr>
          <p:cNvPr id="4103" name="Rectangle 7"/>
          <p:cNvSpPr>
            <a:spLocks noGrp="1" noChangeArrowheads="1"/>
          </p:cNvSpPr>
          <p:nvPr>
            <p:ph type="sldNum" sz="quarter" idx="5"/>
          </p:nvPr>
        </p:nvSpPr>
        <p:spPr bwMode="auto">
          <a:xfrm>
            <a:off x="3971072" y="8830081"/>
            <a:ext cx="3037637" cy="464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7645" tIns="8823" rIns="17645" bIns="8823" numCol="1" anchor="b" anchorCtr="0" compatLnSpc="1">
            <a:prstTxWarp prst="textNoShape">
              <a:avLst/>
            </a:prstTxWarp>
          </a:bodyPr>
          <a:lstStyle>
            <a:lvl1pPr algn="r">
              <a:defRPr sz="200">
                <a:latin typeface="Times New Roman" pitchFamily="18" charset="0"/>
              </a:defRPr>
            </a:lvl1pPr>
          </a:lstStyle>
          <a:p>
            <a:fld id="{3C2C452F-7E97-43EB-9521-1DC096BD65B8}" type="slidenum">
              <a:rPr lang="en-US"/>
              <a:pPr/>
              <a:t>‹#›</a:t>
            </a:fld>
            <a:endParaRPr lang="en-US"/>
          </a:p>
        </p:txBody>
      </p:sp>
    </p:spTree>
    <p:extLst>
      <p:ext uri="{BB962C8B-B14F-4D97-AF65-F5344CB8AC3E}">
        <p14:creationId xmlns:p14="http://schemas.microsoft.com/office/powerpoint/2010/main" val="42202683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15" kern="1200">
        <a:solidFill>
          <a:schemeClr val="tx1"/>
        </a:solidFill>
        <a:latin typeface="Times New Roman" pitchFamily="18" charset="0"/>
        <a:ea typeface="MS PGothic" pitchFamily="34" charset="-128"/>
        <a:cs typeface="ＭＳ Ｐゴシック" charset="0"/>
      </a:defRPr>
    </a:lvl1pPr>
    <a:lvl2pPr marL="447955" algn="l" rtl="0" eaLnBrk="0" fontAlgn="base" hangingPunct="0">
      <a:spcBef>
        <a:spcPct val="30000"/>
      </a:spcBef>
      <a:spcAft>
        <a:spcPct val="0"/>
      </a:spcAft>
      <a:defRPr sz="1215" kern="1200">
        <a:solidFill>
          <a:schemeClr val="tx1"/>
        </a:solidFill>
        <a:latin typeface="Times New Roman" pitchFamily="18" charset="0"/>
        <a:ea typeface="MS PGothic" pitchFamily="34" charset="-128"/>
        <a:cs typeface="+mn-cs"/>
      </a:defRPr>
    </a:lvl2pPr>
    <a:lvl3pPr marL="897964" algn="l" rtl="0" eaLnBrk="0" fontAlgn="base" hangingPunct="0">
      <a:spcBef>
        <a:spcPct val="30000"/>
      </a:spcBef>
      <a:spcAft>
        <a:spcPct val="0"/>
      </a:spcAft>
      <a:defRPr sz="1215" kern="1200">
        <a:solidFill>
          <a:schemeClr val="tx1"/>
        </a:solidFill>
        <a:latin typeface="Times New Roman" pitchFamily="18" charset="0"/>
        <a:ea typeface="MS PGothic" pitchFamily="34" charset="-128"/>
        <a:cs typeface="+mn-cs"/>
      </a:defRPr>
    </a:lvl3pPr>
    <a:lvl4pPr marL="1347973" algn="l" rtl="0" eaLnBrk="0" fontAlgn="base" hangingPunct="0">
      <a:spcBef>
        <a:spcPct val="30000"/>
      </a:spcBef>
      <a:spcAft>
        <a:spcPct val="0"/>
      </a:spcAft>
      <a:defRPr sz="1215" kern="1200">
        <a:solidFill>
          <a:schemeClr val="tx1"/>
        </a:solidFill>
        <a:latin typeface="Times New Roman" pitchFamily="18" charset="0"/>
        <a:ea typeface="MS PGothic" pitchFamily="34" charset="-128"/>
        <a:cs typeface="+mn-cs"/>
      </a:defRPr>
    </a:lvl4pPr>
    <a:lvl5pPr marL="1797982" algn="l" rtl="0" eaLnBrk="0" fontAlgn="base" hangingPunct="0">
      <a:spcBef>
        <a:spcPct val="30000"/>
      </a:spcBef>
      <a:spcAft>
        <a:spcPct val="0"/>
      </a:spcAft>
      <a:defRPr sz="1215" kern="1200">
        <a:solidFill>
          <a:schemeClr val="tx1"/>
        </a:solidFill>
        <a:latin typeface="Times New Roman" pitchFamily="18" charset="0"/>
        <a:ea typeface="MS PGothic" pitchFamily="34" charset="-128"/>
        <a:cs typeface="+mn-cs"/>
      </a:defRPr>
    </a:lvl5pPr>
    <a:lvl6pPr marL="2250829" algn="l" defTabSz="900335" rtl="0" eaLnBrk="1" latinLnBrk="0" hangingPunct="1">
      <a:defRPr sz="1215" kern="1200">
        <a:solidFill>
          <a:schemeClr val="tx1"/>
        </a:solidFill>
        <a:latin typeface="+mn-lt"/>
        <a:ea typeface="+mn-ea"/>
        <a:cs typeface="+mn-cs"/>
      </a:defRPr>
    </a:lvl6pPr>
    <a:lvl7pPr marL="2700994" algn="l" defTabSz="900335" rtl="0" eaLnBrk="1" latinLnBrk="0" hangingPunct="1">
      <a:defRPr sz="1215" kern="1200">
        <a:solidFill>
          <a:schemeClr val="tx1"/>
        </a:solidFill>
        <a:latin typeface="+mn-lt"/>
        <a:ea typeface="+mn-ea"/>
        <a:cs typeface="+mn-cs"/>
      </a:defRPr>
    </a:lvl7pPr>
    <a:lvl8pPr marL="3151159" algn="l" defTabSz="900335" rtl="0" eaLnBrk="1" latinLnBrk="0" hangingPunct="1">
      <a:defRPr sz="1215" kern="1200">
        <a:solidFill>
          <a:schemeClr val="tx1"/>
        </a:solidFill>
        <a:latin typeface="+mn-lt"/>
        <a:ea typeface="+mn-ea"/>
        <a:cs typeface="+mn-cs"/>
      </a:defRPr>
    </a:lvl8pPr>
    <a:lvl9pPr marL="3601323" algn="l" defTabSz="900335" rtl="0" eaLnBrk="1" latinLnBrk="0" hangingPunct="1">
      <a:defRPr sz="121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500">
                <a:solidFill>
                  <a:schemeClr val="tx1"/>
                </a:solidFill>
                <a:latin typeface="Helvetica" pitchFamily="-84" charset="0"/>
                <a:ea typeface="MS PGothic" pitchFamily="34" charset="-128"/>
              </a:defRPr>
            </a:lvl1pPr>
            <a:lvl2pPr marL="143366" indent="-55140" eaLnBrk="0" hangingPunct="0">
              <a:defRPr sz="500">
                <a:solidFill>
                  <a:schemeClr val="tx1"/>
                </a:solidFill>
                <a:latin typeface="Helvetica" pitchFamily="-84" charset="0"/>
                <a:ea typeface="MS PGothic" pitchFamily="34" charset="-128"/>
              </a:defRPr>
            </a:lvl2pPr>
            <a:lvl3pPr marL="220562" indent="-44112" eaLnBrk="0" hangingPunct="0">
              <a:defRPr sz="500">
                <a:solidFill>
                  <a:schemeClr val="tx1"/>
                </a:solidFill>
                <a:latin typeface="Helvetica" pitchFamily="-84" charset="0"/>
                <a:ea typeface="MS PGothic" pitchFamily="34" charset="-128"/>
              </a:defRPr>
            </a:lvl3pPr>
            <a:lvl4pPr marL="308788" indent="-44112" eaLnBrk="0" hangingPunct="0">
              <a:defRPr sz="500">
                <a:solidFill>
                  <a:schemeClr val="tx1"/>
                </a:solidFill>
                <a:latin typeface="Helvetica" pitchFamily="-84" charset="0"/>
                <a:ea typeface="MS PGothic" pitchFamily="34" charset="-128"/>
              </a:defRPr>
            </a:lvl4pPr>
            <a:lvl5pPr marL="397012" indent="-44112" eaLnBrk="0" hangingPunct="0">
              <a:defRPr sz="500">
                <a:solidFill>
                  <a:schemeClr val="tx1"/>
                </a:solidFill>
                <a:latin typeface="Helvetica" pitchFamily="-84" charset="0"/>
                <a:ea typeface="MS PGothic" pitchFamily="34" charset="-128"/>
              </a:defRPr>
            </a:lvl5pPr>
            <a:lvl6pPr marL="485236" indent="-44112" eaLnBrk="0" fontAlgn="base" hangingPunct="0">
              <a:spcBef>
                <a:spcPct val="0"/>
              </a:spcBef>
              <a:spcAft>
                <a:spcPct val="0"/>
              </a:spcAft>
              <a:defRPr sz="500">
                <a:solidFill>
                  <a:schemeClr val="tx1"/>
                </a:solidFill>
                <a:latin typeface="Helvetica" pitchFamily="-84" charset="0"/>
                <a:ea typeface="MS PGothic" pitchFamily="34" charset="-128"/>
              </a:defRPr>
            </a:lvl6pPr>
            <a:lvl7pPr marL="573461" indent="-44112" eaLnBrk="0" fontAlgn="base" hangingPunct="0">
              <a:spcBef>
                <a:spcPct val="0"/>
              </a:spcBef>
              <a:spcAft>
                <a:spcPct val="0"/>
              </a:spcAft>
              <a:defRPr sz="500">
                <a:solidFill>
                  <a:schemeClr val="tx1"/>
                </a:solidFill>
                <a:latin typeface="Helvetica" pitchFamily="-84" charset="0"/>
                <a:ea typeface="MS PGothic" pitchFamily="34" charset="-128"/>
              </a:defRPr>
            </a:lvl7pPr>
            <a:lvl8pPr marL="661687" indent="-44112" eaLnBrk="0" fontAlgn="base" hangingPunct="0">
              <a:spcBef>
                <a:spcPct val="0"/>
              </a:spcBef>
              <a:spcAft>
                <a:spcPct val="0"/>
              </a:spcAft>
              <a:defRPr sz="500">
                <a:solidFill>
                  <a:schemeClr val="tx1"/>
                </a:solidFill>
                <a:latin typeface="Helvetica" pitchFamily="-84" charset="0"/>
                <a:ea typeface="MS PGothic" pitchFamily="34" charset="-128"/>
              </a:defRPr>
            </a:lvl8pPr>
            <a:lvl9pPr marL="749911" indent="-44112" eaLnBrk="0" fontAlgn="base" hangingPunct="0">
              <a:spcBef>
                <a:spcPct val="0"/>
              </a:spcBef>
              <a:spcAft>
                <a:spcPct val="0"/>
              </a:spcAft>
              <a:defRPr sz="500">
                <a:solidFill>
                  <a:schemeClr val="tx1"/>
                </a:solidFill>
                <a:latin typeface="Helvetica" pitchFamily="-84" charset="0"/>
                <a:ea typeface="MS PGothic" pitchFamily="34" charset="-128"/>
              </a:defRPr>
            </a:lvl9pPr>
          </a:lstStyle>
          <a:p>
            <a:pPr eaLnBrk="1" hangingPunct="1"/>
            <a:fld id="{AD03F0B2-8759-44C0-B6B0-624E77D82296}" type="slidenum">
              <a:rPr lang="en-US" sz="200">
                <a:latin typeface="Times New Roman" pitchFamily="18" charset="0"/>
              </a:rPr>
              <a:pPr eaLnBrk="1" hangingPunct="1"/>
              <a:t>1</a:t>
            </a:fld>
            <a:endParaRPr lang="en-US" sz="200">
              <a:latin typeface="Times New Roman" pitchFamily="18" charset="0"/>
            </a:endParaRPr>
          </a:p>
        </p:txBody>
      </p:sp>
      <p:sp>
        <p:nvSpPr>
          <p:cNvPr id="4099" name="Rectangle 2"/>
          <p:cNvSpPr>
            <a:spLocks noGrp="1" noRot="1" noChangeAspect="1" noChangeArrowheads="1" noTextEdit="1"/>
          </p:cNvSpPr>
          <p:nvPr>
            <p:ph type="sldImg"/>
          </p:nvPr>
        </p:nvSpPr>
        <p:spPr>
          <a:xfrm>
            <a:off x="407988" y="698500"/>
            <a:ext cx="6194425" cy="3484563"/>
          </a:xfrm>
          <a:ln/>
        </p:spPr>
      </p:sp>
      <p:sp>
        <p:nvSpPr>
          <p:cNvPr id="410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r>
              <a:rPr lang="en-US" dirty="0">
                <a:latin typeface="Times New Roman" charset="0"/>
                <a:ea typeface="ＭＳ Ｐゴシック" charset="0"/>
                <a:cs typeface="+mn-cs"/>
              </a:rPr>
              <a:t>WARNING:  This 2020 Poster is sized for a wide screen slide as per the request of the COVID 19 VIRTUAL submission requirements.  Rather than the usual size…should use 2019 or earlier as template for future printed posters.</a:t>
            </a:r>
          </a:p>
          <a:p>
            <a:pPr eaLnBrk="1" hangingPunct="1">
              <a:defRPr/>
            </a:pPr>
            <a:endParaRPr lang="en-US" dirty="0">
              <a:latin typeface="Times New Roman" charset="0"/>
              <a:ea typeface="ＭＳ Ｐゴシック" charset="0"/>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Nomophobia: The nomophobia questionnaire is a 20-item self-report instrument measuring degree of fear of not having one’s cellphone. Scores ranged from 20 (no nomophobia) to 140 (severe).  </a:t>
            </a:r>
          </a:p>
          <a:p>
            <a:pPr eaLnBrk="1" hangingPunct="1">
              <a:defRPr/>
            </a:pPr>
            <a:endParaRPr lang="en-US" dirty="0">
              <a:latin typeface="Times New Roman" charset="0"/>
              <a:ea typeface="ＭＳ Ｐゴシック" charset="0"/>
              <a:cs typeface="+mn-cs"/>
            </a:endParaRPr>
          </a:p>
          <a:p>
            <a:pPr eaLnBrk="1" hangingPunct="1">
              <a:defRPr/>
            </a:pPr>
            <a:endParaRPr lang="en-US" dirty="0">
              <a:latin typeface="Times New Roman" charset="0"/>
              <a:ea typeface="ＭＳ Ｐゴシック" charset="0"/>
              <a:cs typeface="+mn-cs"/>
            </a:endParaRPr>
          </a:p>
          <a:p>
            <a:pPr eaLnBrk="1" hangingPunct="1">
              <a:defRPr/>
            </a:pPr>
            <a:endParaRPr lang="en-US" dirty="0">
              <a:latin typeface="Times New Roman" charset="0"/>
              <a:ea typeface="ＭＳ Ｐゴシック" charset="0"/>
              <a:cs typeface="+mn-cs"/>
            </a:endParaRPr>
          </a:p>
        </p:txBody>
      </p:sp>
    </p:spTree>
    <p:extLst>
      <p:ext uri="{BB962C8B-B14F-4D97-AF65-F5344CB8AC3E}">
        <p14:creationId xmlns:p14="http://schemas.microsoft.com/office/powerpoint/2010/main" val="2374641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74" y="8948347"/>
            <a:ext cx="43526078" cy="6172992"/>
          </a:xfrm>
        </p:spPr>
        <p:txBody>
          <a:bodyPr/>
          <a:lstStyle/>
          <a:p>
            <a:r>
              <a:rPr lang="en-US"/>
              <a:t>Click to edit Master title style</a:t>
            </a:r>
          </a:p>
        </p:txBody>
      </p:sp>
      <p:sp>
        <p:nvSpPr>
          <p:cNvPr id="3" name="Subtitle 2"/>
          <p:cNvSpPr>
            <a:spLocks noGrp="1"/>
          </p:cNvSpPr>
          <p:nvPr>
            <p:ph type="subTitle" idx="1"/>
          </p:nvPr>
        </p:nvSpPr>
        <p:spPr>
          <a:xfrm>
            <a:off x="7680330" y="16321493"/>
            <a:ext cx="35845752" cy="7362029"/>
          </a:xfrm>
        </p:spPr>
        <p:txBody>
          <a:bodyPr/>
          <a:lstStyle>
            <a:lvl1pPr marL="0" indent="0" algn="ctr">
              <a:buNone/>
              <a:defRPr/>
            </a:lvl1pPr>
            <a:lvl2pPr marL="377437" indent="0" algn="ctr">
              <a:buNone/>
              <a:defRPr/>
            </a:lvl2pPr>
            <a:lvl3pPr marL="754871" indent="0" algn="ctr">
              <a:buNone/>
              <a:defRPr/>
            </a:lvl3pPr>
            <a:lvl4pPr marL="1132307" indent="0" algn="ctr">
              <a:buNone/>
              <a:defRPr/>
            </a:lvl4pPr>
            <a:lvl5pPr marL="1509743" indent="0" algn="ctr">
              <a:buNone/>
              <a:defRPr/>
            </a:lvl5pPr>
            <a:lvl6pPr marL="1887178" indent="0" algn="ctr">
              <a:buNone/>
              <a:defRPr/>
            </a:lvl6pPr>
            <a:lvl7pPr marL="2264613" indent="0" algn="ctr">
              <a:buNone/>
              <a:defRPr/>
            </a:lvl7pPr>
            <a:lvl8pPr marL="2642049" indent="0" algn="ctr">
              <a:buNone/>
              <a:defRPr/>
            </a:lvl8pPr>
            <a:lvl9pPr marL="3019484"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4774A60-0E87-462D-9F4C-DD8A4A9D336B}" type="slidenum">
              <a:rPr lang="en-US"/>
              <a:pPr/>
              <a:t>‹#›</a:t>
            </a:fld>
            <a:endParaRPr lang="en-US"/>
          </a:p>
        </p:txBody>
      </p:sp>
    </p:spTree>
    <p:extLst>
      <p:ext uri="{BB962C8B-B14F-4D97-AF65-F5344CB8AC3E}">
        <p14:creationId xmlns:p14="http://schemas.microsoft.com/office/powerpoint/2010/main" val="873247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34EFDCB-DF63-4984-A2D8-5BA47020DDE9}" type="slidenum">
              <a:rPr lang="en-US"/>
              <a:pPr/>
              <a:t>‹#›</a:t>
            </a:fld>
            <a:endParaRPr lang="en-US"/>
          </a:p>
        </p:txBody>
      </p:sp>
    </p:spTree>
    <p:extLst>
      <p:ext uri="{BB962C8B-B14F-4D97-AF65-F5344CB8AC3E}">
        <p14:creationId xmlns:p14="http://schemas.microsoft.com/office/powerpoint/2010/main" val="455482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8" y="2560045"/>
            <a:ext cx="10880722" cy="230431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70" y="2560045"/>
            <a:ext cx="32492952" cy="230431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FA80572-4EE1-4DCD-A866-9F31932E0824}" type="slidenum">
              <a:rPr lang="en-US"/>
              <a:pPr/>
              <a:t>‹#›</a:t>
            </a:fld>
            <a:endParaRPr lang="en-US"/>
          </a:p>
        </p:txBody>
      </p:sp>
    </p:spTree>
    <p:extLst>
      <p:ext uri="{BB962C8B-B14F-4D97-AF65-F5344CB8AC3E}">
        <p14:creationId xmlns:p14="http://schemas.microsoft.com/office/powerpoint/2010/main" val="3858007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6BB7A7B-D541-4756-A56E-58E757D9875D}" type="slidenum">
              <a:rPr lang="en-US"/>
              <a:pPr/>
              <a:t>‹#›</a:t>
            </a:fld>
            <a:endParaRPr lang="en-US"/>
          </a:p>
        </p:txBody>
      </p:sp>
    </p:spTree>
    <p:extLst>
      <p:ext uri="{BB962C8B-B14F-4D97-AF65-F5344CB8AC3E}">
        <p14:creationId xmlns:p14="http://schemas.microsoft.com/office/powerpoint/2010/main" val="2731354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4" y="18509270"/>
            <a:ext cx="43526078" cy="5720159"/>
          </a:xfrm>
        </p:spPr>
        <p:txBody>
          <a:bodyPr anchor="t"/>
          <a:lstStyle>
            <a:lvl1pPr algn="l">
              <a:defRPr sz="3243" b="1" cap="all"/>
            </a:lvl1pPr>
          </a:lstStyle>
          <a:p>
            <a:r>
              <a:rPr lang="en-US"/>
              <a:t>Click to edit Master title style</a:t>
            </a:r>
          </a:p>
        </p:txBody>
      </p:sp>
      <p:sp>
        <p:nvSpPr>
          <p:cNvPr id="3" name="Text Placeholder 2"/>
          <p:cNvSpPr>
            <a:spLocks noGrp="1"/>
          </p:cNvSpPr>
          <p:nvPr>
            <p:ph type="body" idx="1"/>
          </p:nvPr>
        </p:nvSpPr>
        <p:spPr>
          <a:xfrm>
            <a:off x="4044954" y="12208474"/>
            <a:ext cx="43526078" cy="6300789"/>
          </a:xfrm>
        </p:spPr>
        <p:txBody>
          <a:bodyPr anchor="b"/>
          <a:lstStyle>
            <a:lvl1pPr marL="0" indent="0">
              <a:buNone/>
              <a:defRPr sz="1668"/>
            </a:lvl1pPr>
            <a:lvl2pPr marL="377437" indent="0">
              <a:buNone/>
              <a:defRPr sz="1482"/>
            </a:lvl2pPr>
            <a:lvl3pPr marL="754871" indent="0">
              <a:buNone/>
              <a:defRPr sz="1297"/>
            </a:lvl3pPr>
            <a:lvl4pPr marL="1132307" indent="0">
              <a:buNone/>
              <a:defRPr sz="1204"/>
            </a:lvl4pPr>
            <a:lvl5pPr marL="1509743" indent="0">
              <a:buNone/>
              <a:defRPr sz="1204"/>
            </a:lvl5pPr>
            <a:lvl6pPr marL="1887178" indent="0">
              <a:buNone/>
              <a:defRPr sz="1204"/>
            </a:lvl6pPr>
            <a:lvl7pPr marL="2264613" indent="0">
              <a:buNone/>
              <a:defRPr sz="1204"/>
            </a:lvl7pPr>
            <a:lvl8pPr marL="2642049" indent="0">
              <a:buNone/>
              <a:defRPr sz="1204"/>
            </a:lvl8pPr>
            <a:lvl9pPr marL="3019484" indent="0">
              <a:buNone/>
              <a:defRPr sz="1204"/>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915FA5E-5ADF-4B0B-B012-82D03F94F963}" type="slidenum">
              <a:rPr lang="en-US"/>
              <a:pPr/>
              <a:t>‹#›</a:t>
            </a:fld>
            <a:endParaRPr lang="en-US"/>
          </a:p>
        </p:txBody>
      </p:sp>
    </p:spTree>
    <p:extLst>
      <p:ext uri="{BB962C8B-B14F-4D97-AF65-F5344CB8AC3E}">
        <p14:creationId xmlns:p14="http://schemas.microsoft.com/office/powerpoint/2010/main" val="333251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6" y="8321884"/>
            <a:ext cx="21686840" cy="17281325"/>
          </a:xfrm>
        </p:spPr>
        <p:txBody>
          <a:bodyPr/>
          <a:lstStyle>
            <a:lvl1pPr>
              <a:defRPr sz="2316"/>
            </a:lvl1pPr>
            <a:lvl2pPr>
              <a:defRPr sz="1945"/>
            </a:lvl2pPr>
            <a:lvl3pPr>
              <a:defRPr sz="1668"/>
            </a:lvl3pPr>
            <a:lvl4pPr>
              <a:defRPr sz="1482"/>
            </a:lvl4pPr>
            <a:lvl5pPr>
              <a:defRPr sz="1482"/>
            </a:lvl5pPr>
            <a:lvl6pPr>
              <a:defRPr sz="1482"/>
            </a:lvl6pPr>
            <a:lvl7pPr>
              <a:defRPr sz="1482"/>
            </a:lvl7pPr>
            <a:lvl8pPr>
              <a:defRPr sz="1482"/>
            </a:lvl8pPr>
            <a:lvl9pPr>
              <a:defRPr sz="14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10" y="8321884"/>
            <a:ext cx="21686840" cy="17281325"/>
          </a:xfrm>
        </p:spPr>
        <p:txBody>
          <a:bodyPr/>
          <a:lstStyle>
            <a:lvl1pPr>
              <a:defRPr sz="2316"/>
            </a:lvl1pPr>
            <a:lvl2pPr>
              <a:defRPr sz="1945"/>
            </a:lvl2pPr>
            <a:lvl3pPr>
              <a:defRPr sz="1668"/>
            </a:lvl3pPr>
            <a:lvl4pPr>
              <a:defRPr sz="1482"/>
            </a:lvl4pPr>
            <a:lvl5pPr>
              <a:defRPr sz="1482"/>
            </a:lvl5pPr>
            <a:lvl6pPr>
              <a:defRPr sz="1482"/>
            </a:lvl6pPr>
            <a:lvl7pPr>
              <a:defRPr sz="1482"/>
            </a:lvl7pPr>
            <a:lvl8pPr>
              <a:defRPr sz="1482"/>
            </a:lvl8pPr>
            <a:lvl9pPr>
              <a:defRPr sz="14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E2F6B7E-770F-4490-A7CD-5BACAA173B3A}" type="slidenum">
              <a:rPr lang="en-US"/>
              <a:pPr/>
              <a:t>‹#›</a:t>
            </a:fld>
            <a:endParaRPr lang="en-US"/>
          </a:p>
        </p:txBody>
      </p:sp>
    </p:spTree>
    <p:extLst>
      <p:ext uri="{BB962C8B-B14F-4D97-AF65-F5344CB8AC3E}">
        <p14:creationId xmlns:p14="http://schemas.microsoft.com/office/powerpoint/2010/main" val="335406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52" y="1152923"/>
            <a:ext cx="46085122"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40" y="6448035"/>
            <a:ext cx="22625052" cy="2686449"/>
          </a:xfrm>
        </p:spPr>
        <p:txBody>
          <a:bodyPr anchor="b"/>
          <a:lstStyle>
            <a:lvl1pPr marL="0" indent="0">
              <a:buNone/>
              <a:defRPr sz="1945" b="1"/>
            </a:lvl1pPr>
            <a:lvl2pPr marL="377437" indent="0">
              <a:buNone/>
              <a:defRPr sz="1668" b="1"/>
            </a:lvl2pPr>
            <a:lvl3pPr marL="754871" indent="0">
              <a:buNone/>
              <a:defRPr sz="1482" b="1"/>
            </a:lvl3pPr>
            <a:lvl4pPr marL="1132307" indent="0">
              <a:buNone/>
              <a:defRPr sz="1297" b="1"/>
            </a:lvl4pPr>
            <a:lvl5pPr marL="1509743" indent="0">
              <a:buNone/>
              <a:defRPr sz="1297" b="1"/>
            </a:lvl5pPr>
            <a:lvl6pPr marL="1887178" indent="0">
              <a:buNone/>
              <a:defRPr sz="1297" b="1"/>
            </a:lvl6pPr>
            <a:lvl7pPr marL="2264613" indent="0">
              <a:buNone/>
              <a:defRPr sz="1297" b="1"/>
            </a:lvl7pPr>
            <a:lvl8pPr marL="2642049" indent="0">
              <a:buNone/>
              <a:defRPr sz="1297" b="1"/>
            </a:lvl8pPr>
            <a:lvl9pPr marL="3019484" indent="0">
              <a:buNone/>
              <a:defRPr sz="1297" b="1"/>
            </a:lvl9pPr>
          </a:lstStyle>
          <a:p>
            <a:pPr lvl="0"/>
            <a:r>
              <a:rPr lang="en-US"/>
              <a:t>Click to edit Master text styles</a:t>
            </a:r>
          </a:p>
        </p:txBody>
      </p:sp>
      <p:sp>
        <p:nvSpPr>
          <p:cNvPr id="4" name="Content Placeholder 3"/>
          <p:cNvSpPr>
            <a:spLocks noGrp="1"/>
          </p:cNvSpPr>
          <p:nvPr>
            <p:ph sz="half" idx="2"/>
          </p:nvPr>
        </p:nvSpPr>
        <p:spPr>
          <a:xfrm>
            <a:off x="2560640" y="9134486"/>
            <a:ext cx="22625052" cy="16595129"/>
          </a:xfrm>
        </p:spPr>
        <p:txBody>
          <a:bodyPr/>
          <a:lstStyle>
            <a:lvl1pPr>
              <a:defRPr sz="1945"/>
            </a:lvl1pPr>
            <a:lvl2pPr>
              <a:defRPr sz="1668"/>
            </a:lvl2pPr>
            <a:lvl3pPr>
              <a:defRPr sz="1482"/>
            </a:lvl3pPr>
            <a:lvl4pPr>
              <a:defRPr sz="1297"/>
            </a:lvl4pPr>
            <a:lvl5pPr>
              <a:defRPr sz="1297"/>
            </a:lvl5pPr>
            <a:lvl6pPr>
              <a:defRPr sz="1297"/>
            </a:lvl6pPr>
            <a:lvl7pPr>
              <a:defRPr sz="1297"/>
            </a:lvl7pPr>
            <a:lvl8pPr>
              <a:defRPr sz="1297"/>
            </a:lvl8pPr>
            <a:lvl9pPr>
              <a:defRPr sz="129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86" y="6448035"/>
            <a:ext cx="22632988" cy="2686449"/>
          </a:xfrm>
        </p:spPr>
        <p:txBody>
          <a:bodyPr anchor="b"/>
          <a:lstStyle>
            <a:lvl1pPr marL="0" indent="0">
              <a:buNone/>
              <a:defRPr sz="1945" b="1"/>
            </a:lvl1pPr>
            <a:lvl2pPr marL="377437" indent="0">
              <a:buNone/>
              <a:defRPr sz="1668" b="1"/>
            </a:lvl2pPr>
            <a:lvl3pPr marL="754871" indent="0">
              <a:buNone/>
              <a:defRPr sz="1482" b="1"/>
            </a:lvl3pPr>
            <a:lvl4pPr marL="1132307" indent="0">
              <a:buNone/>
              <a:defRPr sz="1297" b="1"/>
            </a:lvl4pPr>
            <a:lvl5pPr marL="1509743" indent="0">
              <a:buNone/>
              <a:defRPr sz="1297" b="1"/>
            </a:lvl5pPr>
            <a:lvl6pPr marL="1887178" indent="0">
              <a:buNone/>
              <a:defRPr sz="1297" b="1"/>
            </a:lvl6pPr>
            <a:lvl7pPr marL="2264613" indent="0">
              <a:buNone/>
              <a:defRPr sz="1297" b="1"/>
            </a:lvl7pPr>
            <a:lvl8pPr marL="2642049" indent="0">
              <a:buNone/>
              <a:defRPr sz="1297" b="1"/>
            </a:lvl8pPr>
            <a:lvl9pPr marL="3019484" indent="0">
              <a:buNone/>
              <a:defRPr sz="1297" b="1"/>
            </a:lvl9pPr>
          </a:lstStyle>
          <a:p>
            <a:pPr lvl="0"/>
            <a:r>
              <a:rPr lang="en-US"/>
              <a:t>Click to edit Master text styles</a:t>
            </a:r>
          </a:p>
        </p:txBody>
      </p:sp>
      <p:sp>
        <p:nvSpPr>
          <p:cNvPr id="6" name="Content Placeholder 5"/>
          <p:cNvSpPr>
            <a:spLocks noGrp="1"/>
          </p:cNvSpPr>
          <p:nvPr>
            <p:ph sz="quarter" idx="4"/>
          </p:nvPr>
        </p:nvSpPr>
        <p:spPr>
          <a:xfrm>
            <a:off x="26012786" y="9134486"/>
            <a:ext cx="22632988" cy="16595129"/>
          </a:xfrm>
        </p:spPr>
        <p:txBody>
          <a:bodyPr/>
          <a:lstStyle>
            <a:lvl1pPr>
              <a:defRPr sz="1945"/>
            </a:lvl1pPr>
            <a:lvl2pPr>
              <a:defRPr sz="1668"/>
            </a:lvl2pPr>
            <a:lvl3pPr>
              <a:defRPr sz="1482"/>
            </a:lvl3pPr>
            <a:lvl4pPr>
              <a:defRPr sz="1297"/>
            </a:lvl4pPr>
            <a:lvl5pPr>
              <a:defRPr sz="1297"/>
            </a:lvl5pPr>
            <a:lvl6pPr>
              <a:defRPr sz="1297"/>
            </a:lvl6pPr>
            <a:lvl7pPr>
              <a:defRPr sz="1297"/>
            </a:lvl7pPr>
            <a:lvl8pPr>
              <a:defRPr sz="1297"/>
            </a:lvl8pPr>
            <a:lvl9pPr>
              <a:defRPr sz="129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438F1E3-F8CC-4DA1-B05A-347250F8FDC6}" type="slidenum">
              <a:rPr lang="en-US"/>
              <a:pPr/>
              <a:t>‹#›</a:t>
            </a:fld>
            <a:endParaRPr lang="en-US"/>
          </a:p>
        </p:txBody>
      </p:sp>
    </p:spTree>
    <p:extLst>
      <p:ext uri="{BB962C8B-B14F-4D97-AF65-F5344CB8AC3E}">
        <p14:creationId xmlns:p14="http://schemas.microsoft.com/office/powerpoint/2010/main" val="73471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A66C4087-A3E3-46E7-B52F-4602085BF75E}" type="slidenum">
              <a:rPr lang="en-US"/>
              <a:pPr/>
              <a:t>‹#›</a:t>
            </a:fld>
            <a:endParaRPr lang="en-US"/>
          </a:p>
        </p:txBody>
      </p:sp>
    </p:spTree>
    <p:extLst>
      <p:ext uri="{BB962C8B-B14F-4D97-AF65-F5344CB8AC3E}">
        <p14:creationId xmlns:p14="http://schemas.microsoft.com/office/powerpoint/2010/main" val="191323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219156B-29A7-41E8-8F4C-B9778B7ED8C1}" type="slidenum">
              <a:rPr lang="en-US"/>
              <a:pPr/>
              <a:t>‹#›</a:t>
            </a:fld>
            <a:endParaRPr lang="en-US"/>
          </a:p>
        </p:txBody>
      </p:sp>
    </p:spTree>
    <p:extLst>
      <p:ext uri="{BB962C8B-B14F-4D97-AF65-F5344CB8AC3E}">
        <p14:creationId xmlns:p14="http://schemas.microsoft.com/office/powerpoint/2010/main" val="368888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42" y="1147375"/>
            <a:ext cx="16846552" cy="4879779"/>
          </a:xfrm>
        </p:spPr>
        <p:txBody>
          <a:bodyPr anchor="b"/>
          <a:lstStyle>
            <a:lvl1pPr algn="l">
              <a:defRPr sz="1668" b="1"/>
            </a:lvl1pPr>
          </a:lstStyle>
          <a:p>
            <a:r>
              <a:rPr lang="en-US"/>
              <a:t>Click to edit Master title style</a:t>
            </a:r>
          </a:p>
        </p:txBody>
      </p:sp>
      <p:sp>
        <p:nvSpPr>
          <p:cNvPr id="3" name="Content Placeholder 2"/>
          <p:cNvSpPr>
            <a:spLocks noGrp="1"/>
          </p:cNvSpPr>
          <p:nvPr>
            <p:ph idx="1"/>
          </p:nvPr>
        </p:nvSpPr>
        <p:spPr>
          <a:xfrm>
            <a:off x="20019966" y="1147368"/>
            <a:ext cx="28625800" cy="24582241"/>
          </a:xfrm>
        </p:spPr>
        <p:txBody>
          <a:bodyPr/>
          <a:lstStyle>
            <a:lvl1pPr>
              <a:defRPr sz="2594"/>
            </a:lvl1pPr>
            <a:lvl2pPr>
              <a:defRPr sz="2316"/>
            </a:lvl2pPr>
            <a:lvl3pPr>
              <a:defRPr sz="1945"/>
            </a:lvl3pPr>
            <a:lvl4pPr>
              <a:defRPr sz="1668"/>
            </a:lvl4pPr>
            <a:lvl5pPr>
              <a:defRPr sz="1668"/>
            </a:lvl5pPr>
            <a:lvl6pPr>
              <a:defRPr sz="1668"/>
            </a:lvl6pPr>
            <a:lvl7pPr>
              <a:defRPr sz="1668"/>
            </a:lvl7pPr>
            <a:lvl8pPr>
              <a:defRPr sz="1668"/>
            </a:lvl8pPr>
            <a:lvl9pPr>
              <a:defRPr sz="16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42" y="6027150"/>
            <a:ext cx="16846552" cy="19702463"/>
          </a:xfrm>
        </p:spPr>
        <p:txBody>
          <a:bodyPr/>
          <a:lstStyle>
            <a:lvl1pPr marL="0" indent="0">
              <a:buNone/>
              <a:defRPr sz="1204"/>
            </a:lvl1pPr>
            <a:lvl2pPr marL="377437" indent="0">
              <a:buNone/>
              <a:defRPr sz="1019"/>
            </a:lvl2pPr>
            <a:lvl3pPr marL="754871" indent="0">
              <a:buNone/>
              <a:defRPr sz="834"/>
            </a:lvl3pPr>
            <a:lvl4pPr marL="1132307" indent="0">
              <a:buNone/>
              <a:defRPr sz="741"/>
            </a:lvl4pPr>
            <a:lvl5pPr marL="1509743" indent="0">
              <a:buNone/>
              <a:defRPr sz="741"/>
            </a:lvl5pPr>
            <a:lvl6pPr marL="1887178" indent="0">
              <a:buNone/>
              <a:defRPr sz="741"/>
            </a:lvl6pPr>
            <a:lvl7pPr marL="2264613" indent="0">
              <a:buNone/>
              <a:defRPr sz="741"/>
            </a:lvl7pPr>
            <a:lvl8pPr marL="2642049" indent="0">
              <a:buNone/>
              <a:defRPr sz="741"/>
            </a:lvl8pPr>
            <a:lvl9pPr marL="3019484" indent="0">
              <a:buNone/>
              <a:defRPr sz="741"/>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F9A4C08-FA6D-435A-8667-6177624D98D2}" type="slidenum">
              <a:rPr lang="en-US"/>
              <a:pPr/>
              <a:t>‹#›</a:t>
            </a:fld>
            <a:endParaRPr lang="en-US"/>
          </a:p>
        </p:txBody>
      </p:sp>
    </p:spTree>
    <p:extLst>
      <p:ext uri="{BB962C8B-B14F-4D97-AF65-F5344CB8AC3E}">
        <p14:creationId xmlns:p14="http://schemas.microsoft.com/office/powerpoint/2010/main" val="49629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88" y="20162255"/>
            <a:ext cx="30724478" cy="2380857"/>
          </a:xfrm>
        </p:spPr>
        <p:txBody>
          <a:bodyPr anchor="b"/>
          <a:lstStyle>
            <a:lvl1pPr algn="l">
              <a:defRPr sz="1668" b="1"/>
            </a:lvl1pPr>
          </a:lstStyle>
          <a:p>
            <a:r>
              <a:rPr lang="en-US"/>
              <a:t>Click to edit Master title style</a:t>
            </a:r>
          </a:p>
        </p:txBody>
      </p:sp>
      <p:sp>
        <p:nvSpPr>
          <p:cNvPr id="3" name="Picture Placeholder 2"/>
          <p:cNvSpPr>
            <a:spLocks noGrp="1"/>
          </p:cNvSpPr>
          <p:nvPr>
            <p:ph type="pic" idx="1"/>
          </p:nvPr>
        </p:nvSpPr>
        <p:spPr>
          <a:xfrm>
            <a:off x="10036188" y="2573942"/>
            <a:ext cx="30724478" cy="17281325"/>
          </a:xfrm>
        </p:spPr>
        <p:txBody>
          <a:bodyPr/>
          <a:lstStyle>
            <a:lvl1pPr marL="0" indent="0">
              <a:buNone/>
              <a:defRPr sz="2594"/>
            </a:lvl1pPr>
            <a:lvl2pPr marL="377437" indent="0">
              <a:buNone/>
              <a:defRPr sz="2316"/>
            </a:lvl2pPr>
            <a:lvl3pPr marL="754871" indent="0">
              <a:buNone/>
              <a:defRPr sz="1945"/>
            </a:lvl3pPr>
            <a:lvl4pPr marL="1132307" indent="0">
              <a:buNone/>
              <a:defRPr sz="1668"/>
            </a:lvl4pPr>
            <a:lvl5pPr marL="1509743" indent="0">
              <a:buNone/>
              <a:defRPr sz="1668"/>
            </a:lvl5pPr>
            <a:lvl6pPr marL="1887178" indent="0">
              <a:buNone/>
              <a:defRPr sz="1668"/>
            </a:lvl6pPr>
            <a:lvl7pPr marL="2264613" indent="0">
              <a:buNone/>
              <a:defRPr sz="1668"/>
            </a:lvl7pPr>
            <a:lvl8pPr marL="2642049" indent="0">
              <a:buNone/>
              <a:defRPr sz="1668"/>
            </a:lvl8pPr>
            <a:lvl9pPr marL="3019484" indent="0">
              <a:buNone/>
              <a:defRPr sz="1668"/>
            </a:lvl9pPr>
          </a:lstStyle>
          <a:p>
            <a:pPr lvl="0"/>
            <a:endParaRPr lang="en-US" noProof="0"/>
          </a:p>
        </p:txBody>
      </p:sp>
      <p:sp>
        <p:nvSpPr>
          <p:cNvPr id="4" name="Text Placeholder 3"/>
          <p:cNvSpPr>
            <a:spLocks noGrp="1"/>
          </p:cNvSpPr>
          <p:nvPr>
            <p:ph type="body" sz="half" idx="2"/>
          </p:nvPr>
        </p:nvSpPr>
        <p:spPr>
          <a:xfrm>
            <a:off x="10036188" y="22543109"/>
            <a:ext cx="30724478" cy="3379589"/>
          </a:xfrm>
        </p:spPr>
        <p:txBody>
          <a:bodyPr/>
          <a:lstStyle>
            <a:lvl1pPr marL="0" indent="0">
              <a:buNone/>
              <a:defRPr sz="1204"/>
            </a:lvl1pPr>
            <a:lvl2pPr marL="377437" indent="0">
              <a:buNone/>
              <a:defRPr sz="1019"/>
            </a:lvl2pPr>
            <a:lvl3pPr marL="754871" indent="0">
              <a:buNone/>
              <a:defRPr sz="834"/>
            </a:lvl3pPr>
            <a:lvl4pPr marL="1132307" indent="0">
              <a:buNone/>
              <a:defRPr sz="741"/>
            </a:lvl4pPr>
            <a:lvl5pPr marL="1509743" indent="0">
              <a:buNone/>
              <a:defRPr sz="741"/>
            </a:lvl5pPr>
            <a:lvl6pPr marL="1887178" indent="0">
              <a:buNone/>
              <a:defRPr sz="741"/>
            </a:lvl6pPr>
            <a:lvl7pPr marL="2264613" indent="0">
              <a:buNone/>
              <a:defRPr sz="741"/>
            </a:lvl7pPr>
            <a:lvl8pPr marL="2642049" indent="0">
              <a:buNone/>
              <a:defRPr sz="741"/>
            </a:lvl8pPr>
            <a:lvl9pPr marL="3019484" indent="0">
              <a:buNone/>
              <a:defRPr sz="741"/>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E43A263-35D8-47C0-835F-5573504092C7}" type="slidenum">
              <a:rPr lang="en-US"/>
              <a:pPr/>
              <a:t>‹#›</a:t>
            </a:fld>
            <a:endParaRPr lang="en-US"/>
          </a:p>
        </p:txBody>
      </p:sp>
    </p:spTree>
    <p:extLst>
      <p:ext uri="{BB962C8B-B14F-4D97-AF65-F5344CB8AC3E}">
        <p14:creationId xmlns:p14="http://schemas.microsoft.com/office/powerpoint/2010/main" val="3096991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B798B"/>
            </a:gs>
            <a:gs pos="50000">
              <a:srgbClr val="8799AF"/>
            </a:gs>
            <a:gs pos="100000">
              <a:srgbClr val="6B798B"/>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480" y="2560320"/>
            <a:ext cx="4352544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363159" tIns="181580" rIns="363159" bIns="18158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480" y="8322716"/>
            <a:ext cx="43525440" cy="17280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363159" tIns="181580" rIns="363159" bIns="1815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480" y="26243280"/>
            <a:ext cx="10668000"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3159" tIns="181580" rIns="363159" bIns="181580" numCol="1" anchor="t" anchorCtr="0" compatLnSpc="1">
            <a:prstTxWarp prst="textNoShape">
              <a:avLst/>
            </a:prstTxWarp>
          </a:bodyPr>
          <a:lstStyle>
            <a:lvl1pPr defTabSz="3364158">
              <a:defRPr sz="5095">
                <a:latin typeface="+mn-lt"/>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17495520" y="26243280"/>
            <a:ext cx="16215360"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3159" tIns="181580" rIns="363159" bIns="181580" numCol="1" anchor="t" anchorCtr="0" compatLnSpc="1">
            <a:prstTxWarp prst="textNoShape">
              <a:avLst/>
            </a:prstTxWarp>
          </a:bodyPr>
          <a:lstStyle>
            <a:lvl1pPr algn="ctr" defTabSz="3364158">
              <a:defRPr sz="5095">
                <a:latin typeface="+mn-lt"/>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36697920" y="26243280"/>
            <a:ext cx="10668000"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3159" tIns="181580" rIns="363159" bIns="181580" numCol="1" anchor="t" anchorCtr="0" compatLnSpc="1">
            <a:prstTxWarp prst="textNoShape">
              <a:avLst/>
            </a:prstTxWarp>
          </a:bodyPr>
          <a:lstStyle>
            <a:lvl1pPr algn="r" defTabSz="3363006">
              <a:defRPr sz="5095">
                <a:latin typeface="Times New Roman" pitchFamily="18" charset="0"/>
              </a:defRPr>
            </a:lvl1pPr>
          </a:lstStyle>
          <a:p>
            <a:fld id="{421EFFB0-AB54-47E5-A352-27CBCF2BDEE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363006" rtl="0" eaLnBrk="0" fontAlgn="base" hangingPunct="0">
        <a:spcBef>
          <a:spcPct val="0"/>
        </a:spcBef>
        <a:spcAft>
          <a:spcPct val="0"/>
        </a:spcAft>
        <a:defRPr sz="16214">
          <a:solidFill>
            <a:schemeClr val="tx2"/>
          </a:solidFill>
          <a:latin typeface="+mj-lt"/>
          <a:ea typeface="MS PGothic" pitchFamily="34" charset="-128"/>
          <a:cs typeface="ＭＳ Ｐゴシック" charset="0"/>
        </a:defRPr>
      </a:lvl1pPr>
      <a:lvl2pPr algn="ctr" defTabSz="3363006" rtl="0" eaLnBrk="0" fontAlgn="base" hangingPunct="0">
        <a:spcBef>
          <a:spcPct val="0"/>
        </a:spcBef>
        <a:spcAft>
          <a:spcPct val="0"/>
        </a:spcAft>
        <a:defRPr sz="16214">
          <a:solidFill>
            <a:schemeClr val="tx2"/>
          </a:solidFill>
          <a:latin typeface="Times New Roman" pitchFamily="18" charset="0"/>
          <a:ea typeface="MS PGothic" pitchFamily="34" charset="-128"/>
          <a:cs typeface="ＭＳ Ｐゴシック" charset="0"/>
        </a:defRPr>
      </a:lvl2pPr>
      <a:lvl3pPr algn="ctr" defTabSz="3363006" rtl="0" eaLnBrk="0" fontAlgn="base" hangingPunct="0">
        <a:spcBef>
          <a:spcPct val="0"/>
        </a:spcBef>
        <a:spcAft>
          <a:spcPct val="0"/>
        </a:spcAft>
        <a:defRPr sz="16214">
          <a:solidFill>
            <a:schemeClr val="tx2"/>
          </a:solidFill>
          <a:latin typeface="Times New Roman" pitchFamily="18" charset="0"/>
          <a:ea typeface="MS PGothic" pitchFamily="34" charset="-128"/>
          <a:cs typeface="ＭＳ Ｐゴシック" charset="0"/>
        </a:defRPr>
      </a:lvl3pPr>
      <a:lvl4pPr algn="ctr" defTabSz="3363006" rtl="0" eaLnBrk="0" fontAlgn="base" hangingPunct="0">
        <a:spcBef>
          <a:spcPct val="0"/>
        </a:spcBef>
        <a:spcAft>
          <a:spcPct val="0"/>
        </a:spcAft>
        <a:defRPr sz="16214">
          <a:solidFill>
            <a:schemeClr val="tx2"/>
          </a:solidFill>
          <a:latin typeface="Times New Roman" pitchFamily="18" charset="0"/>
          <a:ea typeface="MS PGothic" pitchFamily="34" charset="-128"/>
          <a:cs typeface="ＭＳ Ｐゴシック" charset="0"/>
        </a:defRPr>
      </a:lvl4pPr>
      <a:lvl5pPr algn="ctr" defTabSz="3363006" rtl="0" eaLnBrk="0" fontAlgn="base" hangingPunct="0">
        <a:spcBef>
          <a:spcPct val="0"/>
        </a:spcBef>
        <a:spcAft>
          <a:spcPct val="0"/>
        </a:spcAft>
        <a:defRPr sz="16214">
          <a:solidFill>
            <a:schemeClr val="tx2"/>
          </a:solidFill>
          <a:latin typeface="Times New Roman" pitchFamily="18" charset="0"/>
          <a:ea typeface="MS PGothic" pitchFamily="34" charset="-128"/>
          <a:cs typeface="ＭＳ Ｐゴシック" charset="0"/>
        </a:defRPr>
      </a:lvl5pPr>
      <a:lvl6pPr marL="377437" algn="ctr" defTabSz="3364158" rtl="0" fontAlgn="base">
        <a:spcBef>
          <a:spcPct val="0"/>
        </a:spcBef>
        <a:spcAft>
          <a:spcPct val="0"/>
        </a:spcAft>
        <a:defRPr sz="16214">
          <a:solidFill>
            <a:schemeClr val="tx2"/>
          </a:solidFill>
          <a:latin typeface="Times New Roman" pitchFamily="18" charset="0"/>
        </a:defRPr>
      </a:lvl6pPr>
      <a:lvl7pPr marL="754871" algn="ctr" defTabSz="3364158" rtl="0" fontAlgn="base">
        <a:spcBef>
          <a:spcPct val="0"/>
        </a:spcBef>
        <a:spcAft>
          <a:spcPct val="0"/>
        </a:spcAft>
        <a:defRPr sz="16214">
          <a:solidFill>
            <a:schemeClr val="tx2"/>
          </a:solidFill>
          <a:latin typeface="Times New Roman" pitchFamily="18" charset="0"/>
        </a:defRPr>
      </a:lvl7pPr>
      <a:lvl8pPr marL="1132307" algn="ctr" defTabSz="3364158" rtl="0" fontAlgn="base">
        <a:spcBef>
          <a:spcPct val="0"/>
        </a:spcBef>
        <a:spcAft>
          <a:spcPct val="0"/>
        </a:spcAft>
        <a:defRPr sz="16214">
          <a:solidFill>
            <a:schemeClr val="tx2"/>
          </a:solidFill>
          <a:latin typeface="Times New Roman" pitchFamily="18" charset="0"/>
        </a:defRPr>
      </a:lvl8pPr>
      <a:lvl9pPr marL="1509743" algn="ctr" defTabSz="3364158" rtl="0" fontAlgn="base">
        <a:spcBef>
          <a:spcPct val="0"/>
        </a:spcBef>
        <a:spcAft>
          <a:spcPct val="0"/>
        </a:spcAft>
        <a:defRPr sz="16214">
          <a:solidFill>
            <a:schemeClr val="tx2"/>
          </a:solidFill>
          <a:latin typeface="Times New Roman" pitchFamily="18" charset="0"/>
        </a:defRPr>
      </a:lvl9pPr>
    </p:titleStyle>
    <p:bodyStyle>
      <a:lvl1pPr marL="1259405" indent="-1259405" algn="l" defTabSz="3363006" rtl="0" eaLnBrk="0" fontAlgn="base" hangingPunct="0">
        <a:spcBef>
          <a:spcPct val="20000"/>
        </a:spcBef>
        <a:spcAft>
          <a:spcPct val="0"/>
        </a:spcAft>
        <a:buChar char="•"/>
        <a:defRPr sz="11859">
          <a:solidFill>
            <a:schemeClr val="tx1"/>
          </a:solidFill>
          <a:latin typeface="+mn-lt"/>
          <a:ea typeface="MS PGothic" pitchFamily="34" charset="-128"/>
          <a:cs typeface="ＭＳ Ｐゴシック" charset="0"/>
        </a:defRPr>
      </a:lvl1pPr>
      <a:lvl2pPr marL="2732443" indent="-1049217" algn="l" defTabSz="3363006" rtl="0" eaLnBrk="0" fontAlgn="base" hangingPunct="0">
        <a:spcBef>
          <a:spcPct val="20000"/>
        </a:spcBef>
        <a:spcAft>
          <a:spcPct val="0"/>
        </a:spcAft>
        <a:buChar char="–"/>
        <a:defRPr sz="10284">
          <a:solidFill>
            <a:schemeClr val="tx1"/>
          </a:solidFill>
          <a:latin typeface="+mn-lt"/>
          <a:ea typeface="MS PGothic" pitchFamily="34" charset="-128"/>
        </a:defRPr>
      </a:lvl2pPr>
      <a:lvl3pPr marL="4203758" indent="-839031" algn="l" defTabSz="3363006" rtl="0" eaLnBrk="0" fontAlgn="base" hangingPunct="0">
        <a:spcBef>
          <a:spcPct val="20000"/>
        </a:spcBef>
        <a:spcAft>
          <a:spcPct val="0"/>
        </a:spcAft>
        <a:buChar char="•"/>
        <a:defRPr sz="8803">
          <a:solidFill>
            <a:schemeClr val="tx1"/>
          </a:solidFill>
          <a:latin typeface="+mn-lt"/>
          <a:ea typeface="MS PGothic" pitchFamily="34" charset="-128"/>
        </a:defRPr>
      </a:lvl3pPr>
      <a:lvl4pPr marL="5886986" indent="-839031" algn="l" defTabSz="3363006" rtl="0" eaLnBrk="0" fontAlgn="base" hangingPunct="0">
        <a:spcBef>
          <a:spcPct val="20000"/>
        </a:spcBef>
        <a:spcAft>
          <a:spcPct val="0"/>
        </a:spcAft>
        <a:buChar char="–"/>
        <a:defRPr sz="7411">
          <a:solidFill>
            <a:schemeClr val="tx1"/>
          </a:solidFill>
          <a:latin typeface="+mn-lt"/>
          <a:ea typeface="MS PGothic" pitchFamily="34" charset="-128"/>
        </a:defRPr>
      </a:lvl4pPr>
      <a:lvl5pPr marL="7568488" indent="-837305" algn="l" defTabSz="3363006" rtl="0" eaLnBrk="0" fontAlgn="base" hangingPunct="0">
        <a:spcBef>
          <a:spcPct val="20000"/>
        </a:spcBef>
        <a:spcAft>
          <a:spcPct val="0"/>
        </a:spcAft>
        <a:buChar char="»"/>
        <a:defRPr sz="7411">
          <a:solidFill>
            <a:schemeClr val="tx1"/>
          </a:solidFill>
          <a:latin typeface="+mn-lt"/>
          <a:ea typeface="MS PGothic" pitchFamily="34" charset="-128"/>
        </a:defRPr>
      </a:lvl5pPr>
      <a:lvl6pPr marL="7947118" indent="-840057" algn="l" defTabSz="3364158" rtl="0" fontAlgn="base">
        <a:spcBef>
          <a:spcPct val="20000"/>
        </a:spcBef>
        <a:spcAft>
          <a:spcPct val="0"/>
        </a:spcAft>
        <a:buChar char="»"/>
        <a:defRPr sz="7411">
          <a:solidFill>
            <a:schemeClr val="tx1"/>
          </a:solidFill>
          <a:latin typeface="+mn-lt"/>
        </a:defRPr>
      </a:lvl6pPr>
      <a:lvl7pPr marL="8324551" indent="-840057" algn="l" defTabSz="3364158" rtl="0" fontAlgn="base">
        <a:spcBef>
          <a:spcPct val="20000"/>
        </a:spcBef>
        <a:spcAft>
          <a:spcPct val="0"/>
        </a:spcAft>
        <a:buChar char="»"/>
        <a:defRPr sz="7411">
          <a:solidFill>
            <a:schemeClr val="tx1"/>
          </a:solidFill>
          <a:latin typeface="+mn-lt"/>
        </a:defRPr>
      </a:lvl7pPr>
      <a:lvl8pPr marL="8701989" indent="-840057" algn="l" defTabSz="3364158" rtl="0" fontAlgn="base">
        <a:spcBef>
          <a:spcPct val="20000"/>
        </a:spcBef>
        <a:spcAft>
          <a:spcPct val="0"/>
        </a:spcAft>
        <a:buChar char="»"/>
        <a:defRPr sz="7411">
          <a:solidFill>
            <a:schemeClr val="tx1"/>
          </a:solidFill>
          <a:latin typeface="+mn-lt"/>
        </a:defRPr>
      </a:lvl8pPr>
      <a:lvl9pPr marL="9079424" indent="-840057" algn="l" defTabSz="3364158" rtl="0" fontAlgn="base">
        <a:spcBef>
          <a:spcPct val="20000"/>
        </a:spcBef>
        <a:spcAft>
          <a:spcPct val="0"/>
        </a:spcAft>
        <a:buChar char="»"/>
        <a:defRPr sz="7411">
          <a:solidFill>
            <a:schemeClr val="tx1"/>
          </a:solidFill>
          <a:latin typeface="+mn-lt"/>
        </a:defRPr>
      </a:lvl9pPr>
    </p:bodyStyle>
    <p:otherStyle>
      <a:defPPr>
        <a:defRPr lang="en-US"/>
      </a:defPPr>
      <a:lvl1pPr marL="0" algn="l" defTabSz="754871" rtl="0" eaLnBrk="1" latinLnBrk="0" hangingPunct="1">
        <a:defRPr sz="1482" kern="1200">
          <a:solidFill>
            <a:schemeClr val="tx1"/>
          </a:solidFill>
          <a:latin typeface="+mn-lt"/>
          <a:ea typeface="+mn-ea"/>
          <a:cs typeface="+mn-cs"/>
        </a:defRPr>
      </a:lvl1pPr>
      <a:lvl2pPr marL="377437" algn="l" defTabSz="754871" rtl="0" eaLnBrk="1" latinLnBrk="0" hangingPunct="1">
        <a:defRPr sz="1482" kern="1200">
          <a:solidFill>
            <a:schemeClr val="tx1"/>
          </a:solidFill>
          <a:latin typeface="+mn-lt"/>
          <a:ea typeface="+mn-ea"/>
          <a:cs typeface="+mn-cs"/>
        </a:defRPr>
      </a:lvl2pPr>
      <a:lvl3pPr marL="754871" algn="l" defTabSz="754871" rtl="0" eaLnBrk="1" latinLnBrk="0" hangingPunct="1">
        <a:defRPr sz="1482" kern="1200">
          <a:solidFill>
            <a:schemeClr val="tx1"/>
          </a:solidFill>
          <a:latin typeface="+mn-lt"/>
          <a:ea typeface="+mn-ea"/>
          <a:cs typeface="+mn-cs"/>
        </a:defRPr>
      </a:lvl3pPr>
      <a:lvl4pPr marL="1132307" algn="l" defTabSz="754871" rtl="0" eaLnBrk="1" latinLnBrk="0" hangingPunct="1">
        <a:defRPr sz="1482" kern="1200">
          <a:solidFill>
            <a:schemeClr val="tx1"/>
          </a:solidFill>
          <a:latin typeface="+mn-lt"/>
          <a:ea typeface="+mn-ea"/>
          <a:cs typeface="+mn-cs"/>
        </a:defRPr>
      </a:lvl4pPr>
      <a:lvl5pPr marL="1509743" algn="l" defTabSz="754871" rtl="0" eaLnBrk="1" latinLnBrk="0" hangingPunct="1">
        <a:defRPr sz="1482" kern="1200">
          <a:solidFill>
            <a:schemeClr val="tx1"/>
          </a:solidFill>
          <a:latin typeface="+mn-lt"/>
          <a:ea typeface="+mn-ea"/>
          <a:cs typeface="+mn-cs"/>
        </a:defRPr>
      </a:lvl5pPr>
      <a:lvl6pPr marL="1887178" algn="l" defTabSz="754871" rtl="0" eaLnBrk="1" latinLnBrk="0" hangingPunct="1">
        <a:defRPr sz="1482" kern="1200">
          <a:solidFill>
            <a:schemeClr val="tx1"/>
          </a:solidFill>
          <a:latin typeface="+mn-lt"/>
          <a:ea typeface="+mn-ea"/>
          <a:cs typeface="+mn-cs"/>
        </a:defRPr>
      </a:lvl6pPr>
      <a:lvl7pPr marL="2264613" algn="l" defTabSz="754871" rtl="0" eaLnBrk="1" latinLnBrk="0" hangingPunct="1">
        <a:defRPr sz="1482" kern="1200">
          <a:solidFill>
            <a:schemeClr val="tx1"/>
          </a:solidFill>
          <a:latin typeface="+mn-lt"/>
          <a:ea typeface="+mn-ea"/>
          <a:cs typeface="+mn-cs"/>
        </a:defRPr>
      </a:lvl7pPr>
      <a:lvl8pPr marL="2642049" algn="l" defTabSz="754871" rtl="0" eaLnBrk="1" latinLnBrk="0" hangingPunct="1">
        <a:defRPr sz="1482" kern="1200">
          <a:solidFill>
            <a:schemeClr val="tx1"/>
          </a:solidFill>
          <a:latin typeface="+mn-lt"/>
          <a:ea typeface="+mn-ea"/>
          <a:cs typeface="+mn-cs"/>
        </a:defRPr>
      </a:lvl8pPr>
      <a:lvl9pPr marL="3019484" algn="l" defTabSz="754871" rtl="0" eaLnBrk="1" latinLnBrk="0" hangingPunct="1">
        <a:defRPr sz="148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6B798B"/>
            </a:gs>
            <a:gs pos="50000">
              <a:srgbClr val="8490A0"/>
            </a:gs>
            <a:gs pos="100000">
              <a:srgbClr val="6B798B"/>
            </a:gs>
          </a:gsLst>
          <a:lin ang="5400000" scaled="1"/>
        </a:gradFill>
        <a:effectLst/>
      </p:bgPr>
    </p:bg>
    <p:spTree>
      <p:nvGrpSpPr>
        <p:cNvPr id="1" name=""/>
        <p:cNvGrpSpPr/>
        <p:nvPr/>
      </p:nvGrpSpPr>
      <p:grpSpPr>
        <a:xfrm>
          <a:off x="0" y="0"/>
          <a:ext cx="0" cy="0"/>
          <a:chOff x="0" y="0"/>
          <a:chExt cx="0" cy="0"/>
        </a:xfrm>
      </p:grpSpPr>
      <p:sp>
        <p:nvSpPr>
          <p:cNvPr id="2065" name="Rectangle 105"/>
          <p:cNvSpPr>
            <a:spLocks noChangeArrowheads="1"/>
          </p:cNvSpPr>
          <p:nvPr/>
        </p:nvSpPr>
        <p:spPr bwMode="auto">
          <a:xfrm>
            <a:off x="513347" y="575721"/>
            <a:ext cx="50169079" cy="3210740"/>
          </a:xfrm>
          <a:prstGeom prst="rect">
            <a:avLst/>
          </a:prstGeom>
          <a:solidFill>
            <a:srgbClr val="F1E6CB"/>
          </a:solidFill>
          <a:ln w="76200">
            <a:solidFill>
              <a:srgbClr val="D0BF7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75488" tIns="37743" rIns="75488" bIns="37743" anchor="ctr"/>
          <a:lstStyle/>
          <a:p>
            <a:pPr>
              <a:defRPr/>
            </a:pPr>
            <a:endParaRPr lang="en-US" sz="2867">
              <a:latin typeface="Arial" panose="020B0604020202020204" pitchFamily="34" charset="0"/>
              <a:ea typeface="ＭＳ Ｐゴシック" charset="0"/>
              <a:cs typeface="Arial" panose="020B0604020202020204" pitchFamily="34" charset="0"/>
            </a:endParaRPr>
          </a:p>
        </p:txBody>
      </p:sp>
      <p:sp>
        <p:nvSpPr>
          <p:cNvPr id="19" name="Text Box 96">
            <a:extLst>
              <a:ext uri="{FF2B5EF4-FFF2-40B4-BE49-F238E27FC236}">
                <a16:creationId xmlns:a16="http://schemas.microsoft.com/office/drawing/2014/main" id="{6C57BB3B-6DC0-4111-BA87-565A937FBAE4}"/>
              </a:ext>
            </a:extLst>
          </p:cNvPr>
          <p:cNvSpPr txBox="1">
            <a:spLocks noChangeArrowheads="1"/>
          </p:cNvSpPr>
          <p:nvPr/>
        </p:nvSpPr>
        <p:spPr bwMode="auto">
          <a:xfrm>
            <a:off x="13976526" y="17802828"/>
            <a:ext cx="18920406" cy="10497056"/>
          </a:xfrm>
          <a:prstGeom prst="rect">
            <a:avLst/>
          </a:prstGeom>
          <a:solidFill>
            <a:srgbClr val="FBF8EF"/>
          </a:solidFill>
          <a:ln w="76200">
            <a:solidFill>
              <a:srgbClr val="D0BF7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endParaRPr lang="en-US" sz="3613" b="1" dirty="0">
              <a:solidFill>
                <a:srgbClr val="BC4626"/>
              </a:solidFill>
              <a:latin typeface="Arial" panose="020B0604020202020204" pitchFamily="34" charset="0"/>
              <a:cs typeface="Arial" panose="020B0604020202020204" pitchFamily="34" charset="0"/>
            </a:endParaRPr>
          </a:p>
        </p:txBody>
      </p:sp>
      <p:sp>
        <p:nvSpPr>
          <p:cNvPr id="106" name="Text Box 96"/>
          <p:cNvSpPr txBox="1">
            <a:spLocks noChangeArrowheads="1"/>
          </p:cNvSpPr>
          <p:nvPr/>
        </p:nvSpPr>
        <p:spPr bwMode="auto">
          <a:xfrm>
            <a:off x="13976526" y="4003636"/>
            <a:ext cx="18920406" cy="13534134"/>
          </a:xfrm>
          <a:prstGeom prst="rect">
            <a:avLst/>
          </a:prstGeom>
          <a:solidFill>
            <a:srgbClr val="FBF8EF"/>
          </a:solidFill>
          <a:ln w="76200">
            <a:solidFill>
              <a:srgbClr val="D0BF7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endParaRPr lang="en-US" sz="3613" b="1" dirty="0">
              <a:solidFill>
                <a:srgbClr val="BC4626"/>
              </a:solidFill>
              <a:latin typeface="Arial" panose="020B0604020202020204" pitchFamily="34" charset="0"/>
              <a:cs typeface="Arial" panose="020B0604020202020204" pitchFamily="34" charset="0"/>
            </a:endParaRPr>
          </a:p>
        </p:txBody>
      </p:sp>
      <p:sp>
        <p:nvSpPr>
          <p:cNvPr id="2050" name="Text Box 135"/>
          <p:cNvSpPr txBox="1">
            <a:spLocks noChangeArrowheads="1"/>
          </p:cNvSpPr>
          <p:nvPr/>
        </p:nvSpPr>
        <p:spPr bwMode="auto">
          <a:xfrm>
            <a:off x="529389" y="16290580"/>
            <a:ext cx="13218695" cy="12009304"/>
          </a:xfrm>
          <a:prstGeom prst="rect">
            <a:avLst/>
          </a:prstGeom>
          <a:solidFill>
            <a:srgbClr val="FBF8EF"/>
          </a:solidFill>
          <a:ln w="76200">
            <a:solidFill>
              <a:srgbClr val="D0BF76"/>
            </a:solidFill>
            <a:miter lim="800000"/>
            <a:headEnd/>
            <a:tailEnd/>
          </a:ln>
          <a:effec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endParaRPr lang="en-US" sz="4447" b="1" dirty="0">
              <a:solidFill>
                <a:srgbClr val="BC4626"/>
              </a:solidFill>
              <a:latin typeface="Arial" panose="020B0604020202020204" pitchFamily="34" charset="0"/>
              <a:cs typeface="Arial" panose="020B0604020202020204" pitchFamily="34" charset="0"/>
            </a:endParaRPr>
          </a:p>
        </p:txBody>
      </p:sp>
      <p:sp>
        <p:nvSpPr>
          <p:cNvPr id="98" name="Text Box 126"/>
          <p:cNvSpPr txBox="1">
            <a:spLocks noChangeArrowheads="1"/>
          </p:cNvSpPr>
          <p:nvPr/>
        </p:nvSpPr>
        <p:spPr bwMode="auto">
          <a:xfrm>
            <a:off x="676375" y="17086419"/>
            <a:ext cx="13133166" cy="3092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r>
              <a:rPr lang="en-US" sz="3500" dirty="0">
                <a:solidFill>
                  <a:srgbClr val="BC4626"/>
                </a:solidFill>
                <a:latin typeface="Arial" panose="020B0604020202020204" pitchFamily="34" charset="0"/>
                <a:cs typeface="Arial" panose="020B0604020202020204" pitchFamily="34" charset="0"/>
              </a:rPr>
              <a:t>Participants and Procedure</a:t>
            </a:r>
            <a:endParaRPr lang="en-US" sz="3500" dirty="0">
              <a:latin typeface="Arial" panose="020B0604020202020204" pitchFamily="34" charset="0"/>
              <a:cs typeface="Arial" panose="020B0604020202020204" pitchFamily="34" charset="0"/>
            </a:endParaRPr>
          </a:p>
          <a:p>
            <a:pPr eaLnBrk="1" hangingPunct="1"/>
            <a:r>
              <a:rPr lang="en-US" sz="2800" dirty="0">
                <a:latin typeface="Arial" panose="020B0604020202020204" pitchFamily="34" charset="0"/>
                <a:cs typeface="Arial" panose="020B0604020202020204" pitchFamily="34" charset="0"/>
              </a:rPr>
              <a:t>Participants:  Undergraduate students (N=327; M</a:t>
            </a:r>
            <a:r>
              <a:rPr lang="en-US" sz="2800" baseline="-25000" dirty="0">
                <a:latin typeface="Arial" panose="020B0604020202020204" pitchFamily="34" charset="0"/>
                <a:cs typeface="Arial" panose="020B0604020202020204" pitchFamily="34" charset="0"/>
              </a:rPr>
              <a:t>age</a:t>
            </a:r>
            <a:r>
              <a:rPr lang="en-US" sz="2800" dirty="0">
                <a:latin typeface="Arial" panose="020B0604020202020204" pitchFamily="34" charset="0"/>
                <a:cs typeface="Arial" panose="020B0604020202020204" pitchFamily="34" charset="0"/>
              </a:rPr>
              <a:t>=19.7 years, SD=3.78) recruited from introductory psychology courses and campus newsletters were given extra credit or a chance to win $25 gift cards for participation.</a:t>
            </a:r>
          </a:p>
          <a:p>
            <a:pPr eaLnBrk="1" hangingPunct="1"/>
            <a:endParaRPr lang="en-US" sz="1400" dirty="0">
              <a:latin typeface="Arial" panose="020B0604020202020204" pitchFamily="34" charset="0"/>
              <a:cs typeface="Arial" panose="020B0604020202020204" pitchFamily="34" charset="0"/>
            </a:endParaRPr>
          </a:p>
          <a:p>
            <a:pPr eaLnBrk="1" hangingPunct="1"/>
            <a:r>
              <a:rPr lang="en-US" sz="3500" dirty="0">
                <a:solidFill>
                  <a:srgbClr val="BC4626"/>
                </a:solidFill>
                <a:latin typeface="Arial" panose="020B0604020202020204" pitchFamily="34" charset="0"/>
                <a:cs typeface="Arial" panose="020B0604020202020204" pitchFamily="34" charset="0"/>
              </a:rPr>
              <a:t>Questionnaires</a:t>
            </a:r>
          </a:p>
          <a:p>
            <a:pPr eaLnBrk="1" hangingPunct="1"/>
            <a:endParaRPr lang="en-US" sz="2800" dirty="0">
              <a:latin typeface="Arial" panose="020B0604020202020204" pitchFamily="34" charset="0"/>
              <a:cs typeface="Arial" panose="020B0604020202020204" pitchFamily="34" charset="0"/>
            </a:endParaRPr>
          </a:p>
        </p:txBody>
      </p:sp>
      <p:sp>
        <p:nvSpPr>
          <p:cNvPr id="2051" name="Text Box 4"/>
          <p:cNvSpPr txBox="1">
            <a:spLocks noChangeArrowheads="1"/>
          </p:cNvSpPr>
          <p:nvPr/>
        </p:nvSpPr>
        <p:spPr bwMode="auto">
          <a:xfrm>
            <a:off x="46617058" y="26039562"/>
            <a:ext cx="4075995" cy="2260322"/>
          </a:xfrm>
          <a:prstGeom prst="rect">
            <a:avLst/>
          </a:prstGeom>
          <a:solidFill>
            <a:srgbClr val="FBF8EF"/>
          </a:solidFill>
          <a:ln w="76200">
            <a:solidFill>
              <a:srgbClr val="D0BF76"/>
            </a:solidFill>
            <a:miter lim="800000"/>
            <a:headEnd/>
            <a:tailEnd/>
          </a:ln>
          <a:effectLst/>
        </p:spPr>
        <p:txBody>
          <a:bodyPr lIns="754877" tIns="377438" rIns="754877" bIns="754877"/>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00" b="1" dirty="0">
              <a:latin typeface="Arial" panose="020B0604020202020204" pitchFamily="34" charset="0"/>
              <a:cs typeface="Arial" panose="020B0604020202020204" pitchFamily="34" charset="0"/>
            </a:endParaRPr>
          </a:p>
          <a:p>
            <a:pPr eaLnBrk="1" hangingPunct="1">
              <a:spcBef>
                <a:spcPct val="50000"/>
              </a:spcBef>
              <a:defRPr/>
            </a:pPr>
            <a:endParaRPr lang="en-US" sz="1482" b="1" dirty="0">
              <a:latin typeface="Arial" panose="020B0604020202020204" pitchFamily="34" charset="0"/>
              <a:cs typeface="Arial" panose="020B0604020202020204" pitchFamily="34" charset="0"/>
            </a:endParaRPr>
          </a:p>
        </p:txBody>
      </p:sp>
      <p:sp>
        <p:nvSpPr>
          <p:cNvPr id="2053" name="Rectangle 61"/>
          <p:cNvSpPr>
            <a:spLocks noChangeArrowheads="1"/>
          </p:cNvSpPr>
          <p:nvPr/>
        </p:nvSpPr>
        <p:spPr bwMode="auto">
          <a:xfrm>
            <a:off x="7812742" y="-258714"/>
            <a:ext cx="152515" cy="517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75488" tIns="37743" rIns="75488" bIns="37743" anchor="ctr">
            <a:spAutoFit/>
          </a:bodyPr>
          <a:lstStyle/>
          <a:p>
            <a:pPr>
              <a:defRPr/>
            </a:pPr>
            <a:endParaRPr lang="en-US" sz="2867">
              <a:latin typeface="Arial" panose="020B0604020202020204" pitchFamily="34" charset="0"/>
              <a:ea typeface="ＭＳ Ｐゴシック" charset="0"/>
              <a:cs typeface="Arial" panose="020B0604020202020204" pitchFamily="34" charset="0"/>
            </a:endParaRPr>
          </a:p>
        </p:txBody>
      </p:sp>
      <p:sp>
        <p:nvSpPr>
          <p:cNvPr id="2063" name="Text Box 65"/>
          <p:cNvSpPr txBox="1">
            <a:spLocks noChangeArrowheads="1"/>
          </p:cNvSpPr>
          <p:nvPr/>
        </p:nvSpPr>
        <p:spPr bwMode="auto">
          <a:xfrm>
            <a:off x="517918" y="4003635"/>
            <a:ext cx="13223454" cy="12070150"/>
          </a:xfrm>
          <a:prstGeom prst="rect">
            <a:avLst/>
          </a:prstGeom>
          <a:solidFill>
            <a:srgbClr val="FBF8EF"/>
          </a:solidFill>
          <a:ln w="76200">
            <a:solidFill>
              <a:srgbClr val="D0BF76"/>
            </a:solidFill>
            <a:miter lim="800000"/>
            <a:headEnd/>
            <a:tailEnd/>
          </a:ln>
          <a:effec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endParaRPr lang="en-US" sz="4078" b="1" dirty="0">
              <a:solidFill>
                <a:srgbClr val="BC4626"/>
              </a:solidFill>
              <a:latin typeface="Arial" panose="020B0604020202020204" pitchFamily="34" charset="0"/>
              <a:cs typeface="Arial" panose="020B0604020202020204" pitchFamily="34" charset="0"/>
            </a:endParaRPr>
          </a:p>
        </p:txBody>
      </p:sp>
      <p:sp>
        <p:nvSpPr>
          <p:cNvPr id="2067" name="Rectangle 107"/>
          <p:cNvSpPr>
            <a:spLocks noChangeArrowheads="1"/>
          </p:cNvSpPr>
          <p:nvPr/>
        </p:nvSpPr>
        <p:spPr bwMode="auto">
          <a:xfrm>
            <a:off x="228600" y="217995"/>
            <a:ext cx="50749200" cy="28298684"/>
          </a:xfrm>
          <a:prstGeom prst="rect">
            <a:avLst/>
          </a:prstGeom>
          <a:noFill/>
          <a:ln w="152400" cmpd="thinThick">
            <a:solidFill>
              <a:srgbClr val="FF99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75488" tIns="37743" rIns="75488" bIns="37743" anchor="ctr"/>
          <a:lstStyle/>
          <a:p>
            <a:pPr>
              <a:defRPr/>
            </a:pPr>
            <a:endParaRPr lang="en-US" sz="2867">
              <a:latin typeface="Arial" panose="020B0604020202020204" pitchFamily="34" charset="0"/>
              <a:ea typeface="ＭＳ Ｐゴシック" charset="0"/>
              <a:cs typeface="Arial" panose="020B0604020202020204" pitchFamily="34" charset="0"/>
            </a:endParaRPr>
          </a:p>
        </p:txBody>
      </p:sp>
      <p:sp>
        <p:nvSpPr>
          <p:cNvPr id="2091" name="Rectangle 193"/>
          <p:cNvSpPr>
            <a:spLocks noChangeArrowheads="1"/>
          </p:cNvSpPr>
          <p:nvPr/>
        </p:nvSpPr>
        <p:spPr bwMode="auto">
          <a:xfrm>
            <a:off x="1549712" y="14711980"/>
            <a:ext cx="11159866" cy="1205307"/>
          </a:xfrm>
          <a:prstGeom prst="rect">
            <a:avLst/>
          </a:prstGeom>
          <a:solidFill>
            <a:srgbClr val="F1E6CB"/>
          </a:solidFill>
          <a:ln w="9525">
            <a:solidFill>
              <a:srgbClr val="6B798B"/>
            </a:solidFill>
            <a:miter lim="800000"/>
            <a:headEnd/>
            <a:tailEnd/>
          </a:ln>
          <a:effectLst/>
        </p:spPr>
        <p:txBody>
          <a:bodyPr wrap="none" anchor="ctr"/>
          <a:lstStyle/>
          <a:p>
            <a:pPr>
              <a:defRPr/>
            </a:pPr>
            <a:endParaRPr lang="en-US" sz="2867">
              <a:latin typeface="Arial" panose="020B0604020202020204" pitchFamily="34" charset="0"/>
              <a:ea typeface="ＭＳ Ｐゴシック" charset="0"/>
              <a:cs typeface="Arial" panose="020B0604020202020204" pitchFamily="34" charset="0"/>
            </a:endParaRPr>
          </a:p>
        </p:txBody>
      </p:sp>
      <p:sp>
        <p:nvSpPr>
          <p:cNvPr id="2092" name="Text Box 194"/>
          <p:cNvSpPr txBox="1">
            <a:spLocks noChangeArrowheads="1"/>
          </p:cNvSpPr>
          <p:nvPr/>
        </p:nvSpPr>
        <p:spPr bwMode="auto">
          <a:xfrm>
            <a:off x="1441976" y="14925336"/>
            <a:ext cx="11375339" cy="824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eaLnBrk="1" hangingPunct="1">
              <a:lnSpc>
                <a:spcPts val="2700"/>
              </a:lnSpc>
              <a:spcBef>
                <a:spcPts val="0"/>
              </a:spcBef>
              <a:defRPr/>
            </a:pPr>
            <a:r>
              <a:rPr lang="en-US" sz="3150" b="1" dirty="0">
                <a:solidFill>
                  <a:srgbClr val="BC4626"/>
                </a:solidFill>
                <a:latin typeface="Arial" panose="020B0604020202020204" pitchFamily="34" charset="0"/>
                <a:cs typeface="Arial" panose="020B0604020202020204" pitchFamily="34" charset="0"/>
              </a:rPr>
              <a:t>Research Question:</a:t>
            </a:r>
          </a:p>
          <a:p>
            <a:pPr algn="ctr" eaLnBrk="1" hangingPunct="1">
              <a:lnSpc>
                <a:spcPts val="1400"/>
              </a:lnSpc>
              <a:spcBef>
                <a:spcPts val="0"/>
              </a:spcBef>
              <a:defRPr/>
            </a:pPr>
            <a:r>
              <a:rPr lang="en-US" sz="3150" dirty="0">
                <a:solidFill>
                  <a:srgbClr val="BC4626"/>
                </a:solidFill>
                <a:latin typeface="Arial" panose="020B0604020202020204" pitchFamily="34" charset="0"/>
                <a:cs typeface="Arial" panose="020B0604020202020204" pitchFamily="34" charset="0"/>
              </a:rPr>
              <a:t> </a:t>
            </a:r>
            <a:br>
              <a:rPr lang="en-US" sz="3150" dirty="0">
                <a:solidFill>
                  <a:srgbClr val="BC4626"/>
                </a:solidFill>
                <a:latin typeface="Arial" panose="020B0604020202020204" pitchFamily="34" charset="0"/>
                <a:cs typeface="Arial" panose="020B0604020202020204" pitchFamily="34" charset="0"/>
              </a:rPr>
            </a:br>
            <a:r>
              <a:rPr lang="en-US" sz="2450" b="1" dirty="0">
                <a:solidFill>
                  <a:srgbClr val="6B798B"/>
                </a:solidFill>
                <a:latin typeface="Arial" panose="020B0604020202020204" pitchFamily="34" charset="0"/>
                <a:cs typeface="Arial" panose="020B0604020202020204" pitchFamily="34" charset="0"/>
              </a:rPr>
              <a:t>Is nomophobia related to sleep hygiene behaviors and sleepiness?</a:t>
            </a:r>
          </a:p>
        </p:txBody>
      </p:sp>
      <p:sp>
        <p:nvSpPr>
          <p:cNvPr id="2052" name="Text Box 8"/>
          <p:cNvSpPr txBox="1">
            <a:spLocks noChangeArrowheads="1"/>
          </p:cNvSpPr>
          <p:nvPr/>
        </p:nvSpPr>
        <p:spPr bwMode="auto">
          <a:xfrm>
            <a:off x="33160993" y="26039562"/>
            <a:ext cx="13232775" cy="2260322"/>
          </a:xfrm>
          <a:prstGeom prst="rect">
            <a:avLst/>
          </a:prstGeom>
          <a:solidFill>
            <a:srgbClr val="FBF8EF"/>
          </a:solidFill>
          <a:ln w="76200">
            <a:solidFill>
              <a:srgbClr val="D0BF76"/>
            </a:solidFill>
            <a:miter lim="800000"/>
            <a:headEnd/>
            <a:tailEnd/>
          </a:ln>
          <a:effectLst/>
        </p:spPr>
        <p:txBody>
          <a:bodyPr lIns="754877" tIns="377438" rIns="754877" bIns="754877"/>
          <a:lstStyle>
            <a:lvl1pPr marL="500063" indent="-500063"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spcBef>
                <a:spcPct val="50000"/>
              </a:spcBef>
              <a:defRPr/>
            </a:pPr>
            <a:endParaRPr lang="en-US" sz="834" b="1" dirty="0">
              <a:latin typeface="Arial" panose="020B0604020202020204" pitchFamily="34" charset="0"/>
              <a:cs typeface="Arial" panose="020B0604020202020204" pitchFamily="34" charset="0"/>
            </a:endParaRPr>
          </a:p>
        </p:txBody>
      </p:sp>
      <p:sp>
        <p:nvSpPr>
          <p:cNvPr id="77" name="Text Box 209"/>
          <p:cNvSpPr txBox="1">
            <a:spLocks noChangeArrowheads="1"/>
          </p:cNvSpPr>
          <p:nvPr/>
        </p:nvSpPr>
        <p:spPr bwMode="auto">
          <a:xfrm>
            <a:off x="46617058" y="26197113"/>
            <a:ext cx="4400372" cy="614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ct val="50000"/>
              </a:spcBef>
            </a:pPr>
            <a:r>
              <a:rPr lang="en-US" sz="3500" b="1" dirty="0">
                <a:solidFill>
                  <a:srgbClr val="BC4626"/>
                </a:solidFill>
                <a:latin typeface="Arial" panose="020B0604020202020204" pitchFamily="34" charset="0"/>
                <a:cs typeface="Arial" panose="020B0604020202020204" pitchFamily="34" charset="0"/>
              </a:rPr>
              <a:t>Acknowledgments</a:t>
            </a:r>
          </a:p>
        </p:txBody>
      </p:sp>
      <p:sp>
        <p:nvSpPr>
          <p:cNvPr id="92" name="Text Box 209"/>
          <p:cNvSpPr txBox="1">
            <a:spLocks noChangeArrowheads="1"/>
          </p:cNvSpPr>
          <p:nvPr/>
        </p:nvSpPr>
        <p:spPr bwMode="auto">
          <a:xfrm>
            <a:off x="601886" y="4106792"/>
            <a:ext cx="3082352" cy="668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ct val="50000"/>
              </a:spcBef>
            </a:pPr>
            <a:r>
              <a:rPr lang="en-US" sz="3849" b="1" dirty="0">
                <a:solidFill>
                  <a:srgbClr val="BC4626"/>
                </a:solidFill>
                <a:latin typeface="Arial" panose="020B0604020202020204" pitchFamily="34" charset="0"/>
                <a:cs typeface="Arial" panose="020B0604020202020204" pitchFamily="34" charset="0"/>
              </a:rPr>
              <a:t>Introduction</a:t>
            </a:r>
          </a:p>
        </p:txBody>
      </p:sp>
      <p:sp>
        <p:nvSpPr>
          <p:cNvPr id="99" name="Text Box 209"/>
          <p:cNvSpPr txBox="1">
            <a:spLocks noChangeArrowheads="1"/>
          </p:cNvSpPr>
          <p:nvPr/>
        </p:nvSpPr>
        <p:spPr bwMode="auto">
          <a:xfrm>
            <a:off x="676375" y="16428142"/>
            <a:ext cx="2729599" cy="668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ct val="50000"/>
              </a:spcBef>
            </a:pPr>
            <a:r>
              <a:rPr lang="en-US" sz="3849" b="1" dirty="0">
                <a:solidFill>
                  <a:srgbClr val="BC4626"/>
                </a:solidFill>
                <a:latin typeface="Arial" panose="020B0604020202020204" pitchFamily="34" charset="0"/>
                <a:cs typeface="Arial" panose="020B0604020202020204" pitchFamily="34" charset="0"/>
              </a:rPr>
              <a:t>Method</a:t>
            </a:r>
          </a:p>
        </p:txBody>
      </p:sp>
      <p:grpSp>
        <p:nvGrpSpPr>
          <p:cNvPr id="8" name="Group 7">
            <a:extLst>
              <a:ext uri="{FF2B5EF4-FFF2-40B4-BE49-F238E27FC236}">
                <a16:creationId xmlns:a16="http://schemas.microsoft.com/office/drawing/2014/main" id="{BDAC1E2B-52EF-4C88-B015-911A43684F3C}"/>
              </a:ext>
            </a:extLst>
          </p:cNvPr>
          <p:cNvGrpSpPr/>
          <p:nvPr/>
        </p:nvGrpSpPr>
        <p:grpSpPr>
          <a:xfrm>
            <a:off x="1479635" y="266035"/>
            <a:ext cx="48247131" cy="3826391"/>
            <a:chOff x="1062770" y="266035"/>
            <a:chExt cx="48247131" cy="3826391"/>
          </a:xfrm>
        </p:grpSpPr>
        <p:pic>
          <p:nvPicPr>
            <p:cNvPr id="4" name="Picture 3">
              <a:extLst>
                <a:ext uri="{FF2B5EF4-FFF2-40B4-BE49-F238E27FC236}">
                  <a16:creationId xmlns:a16="http://schemas.microsoft.com/office/drawing/2014/main" id="{393C2C2D-7C0E-4213-9F39-46582E4E02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2770" y="266035"/>
              <a:ext cx="5454565" cy="3826391"/>
            </a:xfrm>
            <a:prstGeom prst="rect">
              <a:avLst/>
            </a:prstGeom>
          </p:spPr>
        </p:pic>
        <p:sp>
          <p:nvSpPr>
            <p:cNvPr id="7274" name="Text Box 106"/>
            <p:cNvSpPr txBox="1">
              <a:spLocks noChangeArrowheads="1"/>
            </p:cNvSpPr>
            <p:nvPr/>
          </p:nvSpPr>
          <p:spPr bwMode="auto">
            <a:xfrm>
              <a:off x="6083334" y="543294"/>
              <a:ext cx="39768236" cy="3148912"/>
            </a:xfrm>
            <a:prstGeom prst="rect">
              <a:avLst/>
            </a:prstGeom>
            <a:noFill/>
            <a:ln>
              <a:noFill/>
            </a:ln>
            <a:effectLst/>
          </p:spPr>
          <p:txBody>
            <a:bodyPr wrap="square" lIns="75488" tIns="75488" rIns="75488" bIns="75488">
              <a:spAutoFit/>
            </a:bodyPr>
            <a:lstStyle/>
            <a:p>
              <a:pPr algn="ctr">
                <a:spcBef>
                  <a:spcPct val="50000"/>
                </a:spcBef>
                <a:defRPr/>
              </a:pPr>
              <a:endParaRPr lang="en-US" sz="648" b="1" dirty="0">
                <a:effectLst>
                  <a:outerShdw blurRad="38100" dist="38100" dir="2700000" algn="tl">
                    <a:srgbClr val="FFFFFF"/>
                  </a:outerShdw>
                </a:effectLst>
                <a:latin typeface="Arial" panose="020B0604020202020204" pitchFamily="34" charset="0"/>
                <a:ea typeface="+mn-ea"/>
                <a:cs typeface="Arial" panose="020B0604020202020204" pitchFamily="34" charset="0"/>
              </a:endParaRPr>
            </a:p>
            <a:p>
              <a:pPr algn="ctr">
                <a:spcBef>
                  <a:spcPts val="1112"/>
                </a:spcBef>
                <a:defRPr/>
              </a:pPr>
              <a:r>
                <a:rPr lang="en-US" sz="7438" b="1" dirty="0">
                  <a:effectLst>
                    <a:outerShdw blurRad="38100" dist="38100" dir="2700000" algn="tl">
                      <a:srgbClr val="FFFFFF"/>
                    </a:outerShdw>
                  </a:effectLst>
                  <a:latin typeface="Arial" panose="020B0604020202020204" pitchFamily="34" charset="0"/>
                  <a:ea typeface="+mn-ea"/>
                  <a:cs typeface="Arial" panose="020B0604020202020204" pitchFamily="34" charset="0"/>
                </a:rPr>
                <a:t>Sleep, Sleepiness, and Sleep Hygiene related to Nomophobia (No Mobile Phone Phobia)</a:t>
              </a:r>
              <a:br>
                <a:rPr lang="en-US" sz="8152" b="1" dirty="0">
                  <a:latin typeface="Arial" panose="020B0604020202020204" pitchFamily="34" charset="0"/>
                  <a:ea typeface="+mn-ea"/>
                  <a:cs typeface="Arial" panose="020B0604020202020204" pitchFamily="34" charset="0"/>
                </a:rPr>
              </a:br>
              <a:endParaRPr lang="en-US" sz="1019" b="1" dirty="0">
                <a:latin typeface="Arial" panose="020B0604020202020204" pitchFamily="34" charset="0"/>
                <a:ea typeface="+mn-ea"/>
                <a:cs typeface="Arial" panose="020B0604020202020204" pitchFamily="34" charset="0"/>
              </a:endParaRPr>
            </a:p>
            <a:p>
              <a:pPr algn="ctr">
                <a:spcBef>
                  <a:spcPts val="0"/>
                </a:spcBef>
                <a:defRPr/>
              </a:pPr>
              <a:r>
                <a:rPr lang="en-US" sz="4200" i="1" dirty="0">
                  <a:latin typeface="Arial" panose="020B0604020202020204" pitchFamily="34" charset="0"/>
                  <a:ea typeface="+mn-ea"/>
                  <a:cs typeface="Arial" panose="020B0604020202020204" pitchFamily="34" charset="0"/>
                </a:rPr>
                <a:t>Peszka, J.</a:t>
              </a:r>
              <a:r>
                <a:rPr lang="en-US" sz="4200" i="1" baseline="30000" dirty="0">
                  <a:latin typeface="Arial" panose="020B0604020202020204" pitchFamily="34" charset="0"/>
                  <a:cs typeface="Arial" panose="020B0604020202020204" pitchFamily="34" charset="0"/>
                </a:rPr>
                <a:t> 1</a:t>
              </a:r>
              <a:r>
                <a:rPr lang="en-US" sz="4200" i="1" dirty="0">
                  <a:latin typeface="Arial" panose="020B0604020202020204" pitchFamily="34" charset="0"/>
                  <a:ea typeface="+mn-ea"/>
                  <a:cs typeface="Arial" panose="020B0604020202020204" pitchFamily="34" charset="0"/>
                </a:rPr>
                <a:t>, Michelle, S.</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Collins, B.T.</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Abu-Halimeh, N.</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Quattom, M.</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Henderson, M.</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Sanders, M.</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Critton, J.</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a:t>
              </a:r>
            </a:p>
            <a:p>
              <a:pPr algn="ctr">
                <a:spcBef>
                  <a:spcPts val="0"/>
                </a:spcBef>
                <a:defRPr/>
              </a:pPr>
              <a:r>
                <a:rPr lang="en-US" sz="4200" i="1" dirty="0">
                  <a:latin typeface="Arial" panose="020B0604020202020204" pitchFamily="34" charset="0"/>
                  <a:ea typeface="+mn-ea"/>
                  <a:cs typeface="Arial" panose="020B0604020202020204" pitchFamily="34" charset="0"/>
                </a:rPr>
                <a:t>Moore, B.</a:t>
              </a:r>
              <a:r>
                <a:rPr lang="en-US" sz="4200" i="1" baseline="30000" dirty="0">
                  <a:latin typeface="Arial" panose="020B0604020202020204" pitchFamily="34" charset="0"/>
                  <a:ea typeface="+mn-ea"/>
                  <a:cs typeface="Arial" panose="020B0604020202020204" pitchFamily="34" charset="0"/>
                </a:rPr>
                <a:t> 2</a:t>
              </a:r>
              <a:r>
                <a:rPr lang="en-US" sz="4200" i="1" dirty="0">
                  <a:latin typeface="Arial" panose="020B0604020202020204" pitchFamily="34" charset="0"/>
                  <a:ea typeface="+mn-ea"/>
                  <a:cs typeface="Arial" panose="020B0604020202020204" pitchFamily="34" charset="0"/>
                </a:rPr>
                <a:t>, &amp; Mastin, D.F</a:t>
              </a:r>
              <a:r>
                <a:rPr lang="en-US" sz="5250" i="1" dirty="0">
                  <a:latin typeface="Arial" panose="020B0604020202020204" pitchFamily="34" charset="0"/>
                  <a:ea typeface="+mn-ea"/>
                  <a:cs typeface="Arial" panose="020B0604020202020204" pitchFamily="34" charset="0"/>
                </a:rPr>
                <a:t>.</a:t>
              </a:r>
              <a:r>
                <a:rPr lang="en-US" sz="5250" i="1" baseline="30000" dirty="0">
                  <a:latin typeface="Arial" panose="020B0604020202020204" pitchFamily="34" charset="0"/>
                  <a:ea typeface="+mn-ea"/>
                  <a:cs typeface="Arial" panose="020B0604020202020204" pitchFamily="34" charset="0"/>
                </a:rPr>
                <a:t> 2  </a:t>
              </a:r>
              <a:r>
                <a:rPr lang="en-US" sz="4200" i="1" dirty="0">
                  <a:latin typeface="Arial" panose="020B0604020202020204" pitchFamily="34" charset="0"/>
                  <a:cs typeface="Arial" panose="020B0604020202020204" pitchFamily="34" charset="0"/>
                </a:rPr>
                <a:t>at Hendrix College</a:t>
              </a:r>
              <a:r>
                <a:rPr lang="en-US" sz="4200" i="1" baseline="30000" dirty="0">
                  <a:latin typeface="Arial" panose="020B0604020202020204" pitchFamily="34" charset="0"/>
                  <a:cs typeface="Arial" panose="020B0604020202020204" pitchFamily="34" charset="0"/>
                </a:rPr>
                <a:t>1 </a:t>
              </a:r>
              <a:r>
                <a:rPr lang="en-US" sz="4200" i="1" dirty="0">
                  <a:latin typeface="Arial" panose="020B0604020202020204" pitchFamily="34" charset="0"/>
                  <a:ea typeface="+mn-ea"/>
                  <a:cs typeface="Arial" panose="020B0604020202020204" pitchFamily="34" charset="0"/>
                </a:rPr>
                <a:t>and University of Arkansas at Little Rock</a:t>
              </a:r>
              <a:r>
                <a:rPr lang="en-US" sz="4200" i="1" baseline="30000" dirty="0">
                  <a:latin typeface="Arial" panose="020B0604020202020204" pitchFamily="34" charset="0"/>
                  <a:ea typeface="+mn-ea"/>
                  <a:cs typeface="Arial" panose="020B0604020202020204" pitchFamily="34" charset="0"/>
                </a:rPr>
                <a:t>2</a:t>
              </a:r>
              <a:endParaRPr lang="en-US" sz="4200" i="1" baseline="30000" dirty="0">
                <a:latin typeface="Arial" panose="020B0604020202020204" pitchFamily="34" charset="0"/>
                <a:cs typeface="Arial" panose="020B0604020202020204" pitchFamily="34" charset="0"/>
              </a:endParaRPr>
            </a:p>
          </p:txBody>
        </p:sp>
        <p:pic>
          <p:nvPicPr>
            <p:cNvPr id="81" name="Picture 2" descr="UA Little Rock logo"/>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54602" y="689787"/>
              <a:ext cx="2555299" cy="2855925"/>
            </a:xfrm>
            <a:prstGeom prst="rect">
              <a:avLst/>
            </a:prstGeom>
            <a:noFill/>
            <a:extLst>
              <a:ext uri="{909E8E84-426E-40DD-AFC4-6F175D3DCCD1}">
                <a14:hiddenFill xmlns:a14="http://schemas.microsoft.com/office/drawing/2010/main">
                  <a:solidFill>
                    <a:srgbClr val="FFFFFF"/>
                  </a:solidFill>
                </a14:hiddenFill>
              </a:ext>
            </a:extLst>
          </p:spPr>
        </p:pic>
      </p:grpSp>
      <p:sp>
        <p:nvSpPr>
          <p:cNvPr id="84" name="Text Box 13"/>
          <p:cNvSpPr txBox="1">
            <a:spLocks noChangeArrowheads="1"/>
          </p:cNvSpPr>
          <p:nvPr/>
        </p:nvSpPr>
        <p:spPr bwMode="auto">
          <a:xfrm>
            <a:off x="676374" y="19747939"/>
            <a:ext cx="12940095"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1943100">
              <a:spcBef>
                <a:spcPct val="20000"/>
              </a:spcBef>
              <a:buChar char="•"/>
              <a:defRPr sz="15400">
                <a:solidFill>
                  <a:schemeClr val="tx1"/>
                </a:solidFill>
                <a:latin typeface="Arial" panose="020B0604020202020204" pitchFamily="34" charset="0"/>
              </a:defRPr>
            </a:lvl1pPr>
            <a:lvl2pPr marL="742950" indent="-285750" defTabSz="1943100">
              <a:spcBef>
                <a:spcPct val="20000"/>
              </a:spcBef>
              <a:buChar char="–"/>
              <a:defRPr sz="13400">
                <a:solidFill>
                  <a:schemeClr val="tx1"/>
                </a:solidFill>
                <a:latin typeface="Arial" panose="020B0604020202020204" pitchFamily="34" charset="0"/>
              </a:defRPr>
            </a:lvl2pPr>
            <a:lvl3pPr marL="1143000" indent="-228600" defTabSz="1943100">
              <a:spcBef>
                <a:spcPct val="20000"/>
              </a:spcBef>
              <a:buChar char="•"/>
              <a:defRPr sz="11500">
                <a:solidFill>
                  <a:schemeClr val="tx1"/>
                </a:solidFill>
                <a:latin typeface="Arial" panose="020B0604020202020204" pitchFamily="34" charset="0"/>
              </a:defRPr>
            </a:lvl3pPr>
            <a:lvl4pPr marL="1600200" indent="-228600" defTabSz="1943100">
              <a:spcBef>
                <a:spcPct val="20000"/>
              </a:spcBef>
              <a:buChar char="–"/>
              <a:defRPr sz="9600">
                <a:solidFill>
                  <a:schemeClr val="tx1"/>
                </a:solidFill>
                <a:latin typeface="Arial" panose="020B0604020202020204" pitchFamily="34" charset="0"/>
              </a:defRPr>
            </a:lvl4pPr>
            <a:lvl5pPr marL="2057400" indent="-228600" defTabSz="1943100">
              <a:spcBef>
                <a:spcPct val="20000"/>
              </a:spcBef>
              <a:buChar char="»"/>
              <a:defRPr sz="9600">
                <a:solidFill>
                  <a:schemeClr val="tx1"/>
                </a:solidFill>
                <a:latin typeface="Arial" panose="020B0604020202020204" pitchFamily="34" charset="0"/>
              </a:defRPr>
            </a:lvl5pPr>
            <a:lvl6pPr marL="25146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6pPr>
            <a:lvl7pPr marL="29718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7pPr>
            <a:lvl8pPr marL="34290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8pPr>
            <a:lvl9pPr marL="38862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9pPr>
          </a:lstStyle>
          <a:p>
            <a:pPr marL="400056" indent="-400056">
              <a:spcBef>
                <a:spcPct val="0"/>
              </a:spcBef>
            </a:pPr>
            <a:r>
              <a:rPr lang="en-US" altLang="en-US" sz="2800" i="1" dirty="0">
                <a:cs typeface="Arial" panose="020B0604020202020204" pitchFamily="34" charset="0"/>
              </a:rPr>
              <a:t>Subjective Sleepiness: </a:t>
            </a:r>
            <a:r>
              <a:rPr lang="en-US" altLang="en-US" sz="2600" dirty="0">
                <a:cs typeface="Arial" panose="020B0604020202020204" pitchFamily="34" charset="0"/>
              </a:rPr>
              <a:t>Overall level of subjective daytime sleepiness was assessed using the Epworth Sleepiness Scale (ESS), an 8-item, self-report questionnaire producing scores from 0-24 </a:t>
            </a:r>
            <a:r>
              <a:rPr lang="en-US" sz="2600" dirty="0">
                <a:cs typeface="Arial" panose="020B0604020202020204" pitchFamily="34" charset="0"/>
              </a:rPr>
              <a:t>[5]</a:t>
            </a:r>
            <a:r>
              <a:rPr lang="en-US" altLang="en-US" sz="2600" dirty="0">
                <a:cs typeface="Arial" panose="020B0604020202020204" pitchFamily="34" charset="0"/>
              </a:rPr>
              <a:t>.  Higher scores indicate greater sleepiness. </a:t>
            </a:r>
          </a:p>
        </p:txBody>
      </p:sp>
      <p:sp>
        <p:nvSpPr>
          <p:cNvPr id="120" name="Text Box 13"/>
          <p:cNvSpPr txBox="1">
            <a:spLocks noChangeArrowheads="1"/>
          </p:cNvSpPr>
          <p:nvPr/>
        </p:nvSpPr>
        <p:spPr bwMode="auto">
          <a:xfrm>
            <a:off x="676374" y="25763475"/>
            <a:ext cx="12940095"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1943100">
              <a:spcBef>
                <a:spcPct val="20000"/>
              </a:spcBef>
              <a:buChar char="•"/>
              <a:defRPr sz="15400">
                <a:solidFill>
                  <a:schemeClr val="tx1"/>
                </a:solidFill>
                <a:latin typeface="Arial" panose="020B0604020202020204" pitchFamily="34" charset="0"/>
              </a:defRPr>
            </a:lvl1pPr>
            <a:lvl2pPr marL="742950" indent="-285750" defTabSz="1943100">
              <a:spcBef>
                <a:spcPct val="20000"/>
              </a:spcBef>
              <a:buChar char="–"/>
              <a:defRPr sz="13400">
                <a:solidFill>
                  <a:schemeClr val="tx1"/>
                </a:solidFill>
                <a:latin typeface="Arial" panose="020B0604020202020204" pitchFamily="34" charset="0"/>
              </a:defRPr>
            </a:lvl2pPr>
            <a:lvl3pPr marL="1143000" indent="-228600" defTabSz="1943100">
              <a:spcBef>
                <a:spcPct val="20000"/>
              </a:spcBef>
              <a:buChar char="•"/>
              <a:defRPr sz="11500">
                <a:solidFill>
                  <a:schemeClr val="tx1"/>
                </a:solidFill>
                <a:latin typeface="Arial" panose="020B0604020202020204" pitchFamily="34" charset="0"/>
              </a:defRPr>
            </a:lvl3pPr>
            <a:lvl4pPr marL="1600200" indent="-228600" defTabSz="1943100">
              <a:spcBef>
                <a:spcPct val="20000"/>
              </a:spcBef>
              <a:buChar char="–"/>
              <a:defRPr sz="9600">
                <a:solidFill>
                  <a:schemeClr val="tx1"/>
                </a:solidFill>
                <a:latin typeface="Arial" panose="020B0604020202020204" pitchFamily="34" charset="0"/>
              </a:defRPr>
            </a:lvl4pPr>
            <a:lvl5pPr marL="2057400" indent="-228600" defTabSz="1943100">
              <a:spcBef>
                <a:spcPct val="20000"/>
              </a:spcBef>
              <a:buChar char="»"/>
              <a:defRPr sz="9600">
                <a:solidFill>
                  <a:schemeClr val="tx1"/>
                </a:solidFill>
                <a:latin typeface="Arial" panose="020B0604020202020204" pitchFamily="34" charset="0"/>
              </a:defRPr>
            </a:lvl5pPr>
            <a:lvl6pPr marL="25146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6pPr>
            <a:lvl7pPr marL="29718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7pPr>
            <a:lvl8pPr marL="34290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8pPr>
            <a:lvl9pPr marL="38862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9pPr>
          </a:lstStyle>
          <a:p>
            <a:pPr marL="400056" indent="-400056">
              <a:spcBef>
                <a:spcPct val="0"/>
              </a:spcBef>
            </a:pPr>
            <a:r>
              <a:rPr lang="en-US" altLang="en-US" sz="2800" i="1" dirty="0">
                <a:cs typeface="Arial" panose="020B0604020202020204" pitchFamily="34" charset="0"/>
              </a:rPr>
              <a:t>Associated Features of Poor Sleep Hygiene:</a:t>
            </a:r>
            <a:r>
              <a:rPr lang="en-US" altLang="en-US" sz="2800" dirty="0">
                <a:cs typeface="Arial" panose="020B0604020202020204" pitchFamily="34" charset="0"/>
              </a:rPr>
              <a:t> </a:t>
            </a:r>
            <a:r>
              <a:rPr lang="en-US" altLang="en-US" sz="2600" dirty="0">
                <a:cs typeface="Arial" panose="020B0604020202020204" pitchFamily="34" charset="0"/>
              </a:rPr>
              <a:t>Participants were asked to indicate how frequently (always, frequently, sometimes, rarely, never) they experience associated features of inadequate sleep hygiene (daytime sleepiness, preoccupation with sleep, mood disturbance, decreased motivation, and impaired cognition) producing scores from 1 – 5 for each item.  Higher scores indicate greater symptom presentation. </a:t>
            </a:r>
          </a:p>
        </p:txBody>
      </p:sp>
      <p:sp>
        <p:nvSpPr>
          <p:cNvPr id="123" name="Text Box 13"/>
          <p:cNvSpPr txBox="1">
            <a:spLocks noChangeArrowheads="1"/>
          </p:cNvSpPr>
          <p:nvPr/>
        </p:nvSpPr>
        <p:spPr bwMode="auto">
          <a:xfrm>
            <a:off x="676376" y="21619748"/>
            <a:ext cx="12940094"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1943100">
              <a:spcBef>
                <a:spcPct val="20000"/>
              </a:spcBef>
              <a:buChar char="•"/>
              <a:defRPr sz="15400">
                <a:solidFill>
                  <a:schemeClr val="tx1"/>
                </a:solidFill>
                <a:latin typeface="Arial" panose="020B0604020202020204" pitchFamily="34" charset="0"/>
              </a:defRPr>
            </a:lvl1pPr>
            <a:lvl2pPr marL="742950" indent="-285750" defTabSz="1943100">
              <a:spcBef>
                <a:spcPct val="20000"/>
              </a:spcBef>
              <a:buChar char="–"/>
              <a:defRPr sz="13400">
                <a:solidFill>
                  <a:schemeClr val="tx1"/>
                </a:solidFill>
                <a:latin typeface="Arial" panose="020B0604020202020204" pitchFamily="34" charset="0"/>
              </a:defRPr>
            </a:lvl2pPr>
            <a:lvl3pPr marL="1143000" indent="-228600" defTabSz="1943100">
              <a:spcBef>
                <a:spcPct val="20000"/>
              </a:spcBef>
              <a:buChar char="•"/>
              <a:defRPr sz="11500">
                <a:solidFill>
                  <a:schemeClr val="tx1"/>
                </a:solidFill>
                <a:latin typeface="Arial" panose="020B0604020202020204" pitchFamily="34" charset="0"/>
              </a:defRPr>
            </a:lvl3pPr>
            <a:lvl4pPr marL="1600200" indent="-228600" defTabSz="1943100">
              <a:spcBef>
                <a:spcPct val="20000"/>
              </a:spcBef>
              <a:buChar char="–"/>
              <a:defRPr sz="9600">
                <a:solidFill>
                  <a:schemeClr val="tx1"/>
                </a:solidFill>
                <a:latin typeface="Arial" panose="020B0604020202020204" pitchFamily="34" charset="0"/>
              </a:defRPr>
            </a:lvl4pPr>
            <a:lvl5pPr marL="2057400" indent="-228600" defTabSz="1943100">
              <a:spcBef>
                <a:spcPct val="20000"/>
              </a:spcBef>
              <a:buChar char="»"/>
              <a:defRPr sz="9600">
                <a:solidFill>
                  <a:schemeClr val="tx1"/>
                </a:solidFill>
                <a:latin typeface="Arial" panose="020B0604020202020204" pitchFamily="34" charset="0"/>
              </a:defRPr>
            </a:lvl5pPr>
            <a:lvl6pPr marL="25146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6pPr>
            <a:lvl7pPr marL="29718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7pPr>
            <a:lvl8pPr marL="34290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8pPr>
            <a:lvl9pPr marL="38862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9pPr>
          </a:lstStyle>
          <a:p>
            <a:pPr marL="400056" indent="-400056">
              <a:spcBef>
                <a:spcPct val="0"/>
              </a:spcBef>
            </a:pPr>
            <a:r>
              <a:rPr lang="en-US" altLang="en-US" sz="2800" i="1" dirty="0">
                <a:cs typeface="Arial" panose="020B0604020202020204" pitchFamily="34" charset="0"/>
              </a:rPr>
              <a:t>Sleep Hygiene:</a:t>
            </a:r>
            <a:r>
              <a:rPr lang="en-US" altLang="en-US" sz="2800" dirty="0">
                <a:cs typeface="Arial" panose="020B0604020202020204" pitchFamily="34" charset="0"/>
              </a:rPr>
              <a:t>  </a:t>
            </a:r>
            <a:r>
              <a:rPr lang="en-US" altLang="en-US" sz="2600" dirty="0">
                <a:cs typeface="Arial" panose="020B0604020202020204" pitchFamily="34" charset="0"/>
              </a:rPr>
              <a:t>The Sleep Hygiene Index (SHI) is a 13-item assessment of the frequency of maladaptive sleep hygiene behaviors (scores from 13-65, high scores reflect maladaptive sleep hygiene) </a:t>
            </a:r>
            <a:r>
              <a:rPr lang="en-US" sz="2600" dirty="0">
                <a:cs typeface="Arial" panose="020B0604020202020204" pitchFamily="34" charset="0"/>
              </a:rPr>
              <a:t>[6] </a:t>
            </a:r>
            <a:r>
              <a:rPr lang="en-US" altLang="en-US" sz="2600" dirty="0">
                <a:cs typeface="Arial" panose="020B0604020202020204" pitchFamily="34" charset="0"/>
              </a:rPr>
              <a:t>For this study, four additional questions assessing one’s own active and passive bedtime social technology use and one’s bed partner/roommate’s active and passive bedtime social technology use were added.</a:t>
            </a:r>
          </a:p>
        </p:txBody>
      </p:sp>
      <p:sp>
        <p:nvSpPr>
          <p:cNvPr id="135" name="Text Box 206"/>
          <p:cNvSpPr txBox="1">
            <a:spLocks noChangeArrowheads="1"/>
          </p:cNvSpPr>
          <p:nvPr/>
        </p:nvSpPr>
        <p:spPr bwMode="auto">
          <a:xfrm>
            <a:off x="601886" y="10064080"/>
            <a:ext cx="13226775" cy="2351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0" marR="0">
              <a:lnSpc>
                <a:spcPct val="107000"/>
              </a:lnSpc>
              <a:spcBef>
                <a:spcPts val="0"/>
              </a:spcBef>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Previously, active phone use at bedtime has been implicated in disrupted sleep and related complaints </a:t>
            </a:r>
            <a:r>
              <a:rPr lang="en-US" sz="2800" dirty="0">
                <a:cs typeface="Arial" panose="020B0604020202020204" pitchFamily="34" charset="0"/>
              </a:rPr>
              <a:t>[4]</a:t>
            </a:r>
            <a:r>
              <a:rPr lang="en-US" sz="2800" dirty="0">
                <a:effectLst/>
                <a:latin typeface="Arial" panose="020B0604020202020204" pitchFamily="34" charset="0"/>
                <a:ea typeface="Calibri" panose="020F0502020204030204" pitchFamily="34" charset="0"/>
                <a:cs typeface="Arial" panose="020B0604020202020204" pitchFamily="34" charset="0"/>
              </a:rPr>
              <a:t>. To improve sleep, a recommendation following such findings is limiting phone use before and during bedtime. However, for those with the characteristic of </a:t>
            </a:r>
            <a:r>
              <a:rPr lang="en-US" sz="2800" i="1" dirty="0">
                <a:effectLst/>
                <a:latin typeface="Arial" panose="020B0604020202020204" pitchFamily="34" charset="0"/>
                <a:ea typeface="Calibri" panose="020F0502020204030204" pitchFamily="34" charset="0"/>
                <a:cs typeface="Arial" panose="020B0604020202020204" pitchFamily="34" charset="0"/>
              </a:rPr>
              <a:t>nomophobia</a:t>
            </a:r>
            <a:r>
              <a:rPr lang="en-US" sz="2800" dirty="0">
                <a:effectLst/>
                <a:latin typeface="Arial" panose="020B0604020202020204" pitchFamily="34" charset="0"/>
                <a:ea typeface="Calibri" panose="020F0502020204030204" pitchFamily="34" charset="0"/>
                <a:cs typeface="Arial" panose="020B0604020202020204" pitchFamily="34" charset="0"/>
              </a:rPr>
              <a:t>, this recommendation could exacerbate anxiety at and around bedtime and disrupt, rather than improve, sleep. </a:t>
            </a:r>
          </a:p>
        </p:txBody>
      </p:sp>
      <p:sp>
        <p:nvSpPr>
          <p:cNvPr id="136" name="Text Box 207"/>
          <p:cNvSpPr txBox="1">
            <a:spLocks noChangeArrowheads="1"/>
          </p:cNvSpPr>
          <p:nvPr/>
        </p:nvSpPr>
        <p:spPr bwMode="auto">
          <a:xfrm>
            <a:off x="601886" y="9437855"/>
            <a:ext cx="10444361" cy="618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spcBef>
                <a:spcPct val="50000"/>
              </a:spcBef>
              <a:defRPr/>
            </a:pPr>
            <a:r>
              <a:rPr lang="en-US" sz="3500" dirty="0">
                <a:solidFill>
                  <a:srgbClr val="BC4626"/>
                </a:solidFill>
                <a:latin typeface="Arial" panose="020B0604020202020204" pitchFamily="34" charset="0"/>
                <a:cs typeface="Arial" panose="020B0604020202020204" pitchFamily="34" charset="0"/>
              </a:rPr>
              <a:t>Nomophobia and Sleep Disruption</a:t>
            </a:r>
          </a:p>
        </p:txBody>
      </p:sp>
      <p:sp>
        <p:nvSpPr>
          <p:cNvPr id="138" name="Text Box 199"/>
          <p:cNvSpPr txBox="1">
            <a:spLocks noChangeArrowheads="1"/>
          </p:cNvSpPr>
          <p:nvPr/>
        </p:nvSpPr>
        <p:spPr bwMode="auto">
          <a:xfrm>
            <a:off x="601886" y="5366334"/>
            <a:ext cx="13026729" cy="3957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defRPr/>
            </a:pPr>
            <a:r>
              <a:rPr lang="en-US" sz="2800" dirty="0">
                <a:effectLst/>
                <a:latin typeface="Arial" panose="020B0604020202020204" pitchFamily="34" charset="0"/>
                <a:ea typeface="Calibri" panose="020F0502020204030204" pitchFamily="34" charset="0"/>
                <a:cs typeface="Arial" panose="020B0604020202020204" pitchFamily="34" charset="0"/>
              </a:rPr>
              <a:t>Nomophobia, or no mobile phone phobia, may be considered a 21st century disorder resulting from some degree of dependence on relatively novel technologies</a:t>
            </a:r>
            <a:r>
              <a:rPr lang="en-US" sz="2800" dirty="0">
                <a:cs typeface="Arial" panose="020B0604020202020204" pitchFamily="34" charset="0"/>
              </a:rPr>
              <a:t> [1]</a:t>
            </a:r>
            <a:r>
              <a:rPr lang="en-US" sz="2800" dirty="0">
                <a:effectLst/>
                <a:latin typeface="Arial" panose="020B0604020202020204" pitchFamily="34" charset="0"/>
                <a:ea typeface="Calibri" panose="020F0502020204030204" pitchFamily="34" charset="0"/>
                <a:cs typeface="Arial" panose="020B0604020202020204" pitchFamily="34" charset="0"/>
              </a:rPr>
              <a:t>. As of January 2014, 90% of the American adult population own a cell phone and 58% of American adults own a smartphone</a:t>
            </a:r>
            <a:r>
              <a:rPr lang="en-US" sz="2800" dirty="0">
                <a:cs typeface="Arial" panose="020B0604020202020204" pitchFamily="34" charset="0"/>
              </a:rPr>
              <a:t> [2]</a:t>
            </a:r>
            <a:r>
              <a:rPr lang="en-US" sz="2800" dirty="0">
                <a:effectLst/>
                <a:latin typeface="Arial" panose="020B0604020202020204" pitchFamily="34" charset="0"/>
                <a:ea typeface="Calibri" panose="020F0502020204030204" pitchFamily="34" charset="0"/>
                <a:cs typeface="Arial" panose="020B0604020202020204" pitchFamily="34" charset="0"/>
              </a:rPr>
              <a:t>. It has been shown that smartphones may lead to compulsive checking habits, compulsive usage and increased distress, and potentially addictive behavior</a:t>
            </a:r>
            <a:r>
              <a:rPr lang="en-US" sz="2800" dirty="0">
                <a:cs typeface="Arial" panose="020B0604020202020204" pitchFamily="34" charset="0"/>
              </a:rPr>
              <a:t> [3]</a:t>
            </a:r>
            <a:r>
              <a:rPr lang="en-US" sz="2800" dirty="0">
                <a:effectLst/>
                <a:latin typeface="Arial" panose="020B0604020202020204" pitchFamily="34" charset="0"/>
                <a:ea typeface="Calibri" panose="020F0502020204030204" pitchFamily="34" charset="0"/>
                <a:cs typeface="Arial" panose="020B0604020202020204" pitchFamily="34" charset="0"/>
              </a:rPr>
              <a:t>. A 2008 </a:t>
            </a:r>
          </a:p>
          <a:p>
            <a:pPr eaLnBrk="1" hangingPunct="1">
              <a:defRPr/>
            </a:pPr>
            <a:r>
              <a:rPr lang="en-US" sz="2800" dirty="0">
                <a:effectLst/>
                <a:latin typeface="Arial" panose="020B0604020202020204" pitchFamily="34" charset="0"/>
                <a:ea typeface="Calibri" panose="020F0502020204030204" pitchFamily="34" charset="0"/>
                <a:cs typeface="Arial" panose="020B0604020202020204" pitchFamily="34" charset="0"/>
              </a:rPr>
              <a:t>study found 53% of mobile phone users suffered from nomophobia. In 2012, an estimated 77% of 18-24-year-olds could be identified as experiencing nomophobia</a:t>
            </a:r>
            <a:r>
              <a:rPr lang="en-US" sz="2800" dirty="0">
                <a:cs typeface="Arial" panose="020B0604020202020204" pitchFamily="34" charset="0"/>
              </a:rPr>
              <a:t> [3]</a:t>
            </a:r>
            <a:r>
              <a:rPr lang="en-US" sz="2800" dirty="0">
                <a:latin typeface="Arial" panose="020B0604020202020204" pitchFamily="34" charset="0"/>
                <a:cs typeface="Arial" panose="020B0604020202020204" pitchFamily="34" charset="0"/>
              </a:rPr>
              <a:t>. </a:t>
            </a:r>
          </a:p>
        </p:txBody>
      </p:sp>
      <p:sp>
        <p:nvSpPr>
          <p:cNvPr id="139" name="Text Box 203"/>
          <p:cNvSpPr txBox="1">
            <a:spLocks noChangeArrowheads="1"/>
          </p:cNvSpPr>
          <p:nvPr/>
        </p:nvSpPr>
        <p:spPr bwMode="auto">
          <a:xfrm>
            <a:off x="601886" y="4741492"/>
            <a:ext cx="11697296" cy="618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spcBef>
                <a:spcPct val="50000"/>
              </a:spcBef>
              <a:defRPr/>
            </a:pPr>
            <a:r>
              <a:rPr lang="en-US" sz="3500" dirty="0">
                <a:solidFill>
                  <a:srgbClr val="BC4626"/>
                </a:solidFill>
                <a:latin typeface="Arial" panose="020B0604020202020204" pitchFamily="34" charset="0"/>
                <a:cs typeface="Arial" panose="020B0604020202020204" pitchFamily="34" charset="0"/>
              </a:rPr>
              <a:t>Nomophobia</a:t>
            </a:r>
          </a:p>
        </p:txBody>
      </p:sp>
      <p:sp>
        <p:nvSpPr>
          <p:cNvPr id="141" name="Text Box 206"/>
          <p:cNvSpPr txBox="1">
            <a:spLocks noChangeArrowheads="1"/>
          </p:cNvSpPr>
          <p:nvPr/>
        </p:nvSpPr>
        <p:spPr bwMode="auto">
          <a:xfrm>
            <a:off x="601886" y="13217030"/>
            <a:ext cx="13401858" cy="142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0" marR="0">
              <a:lnSpc>
                <a:spcPct val="107000"/>
              </a:lnSpc>
              <a:spcBef>
                <a:spcPts val="0"/>
              </a:spcBef>
              <a:spcAft>
                <a:spcPts val="800"/>
              </a:spcAft>
            </a:pPr>
            <a:r>
              <a:rPr lang="en-US" sz="2800" dirty="0">
                <a:effectLst/>
                <a:latin typeface="Arial" panose="020B0604020202020204" pitchFamily="34" charset="0"/>
                <a:ea typeface="Calibri" panose="020F0502020204030204" pitchFamily="34" charset="0"/>
                <a:cs typeface="Arial" panose="020B0604020202020204" pitchFamily="34" charset="0"/>
              </a:rPr>
              <a:t>Because of the prevalence of nomophobia and its possible interaction with sleep, we explored the existence of nomophobia in a college-age population and its relationship to sleep, sleepiness, and sleep hygiene behaviors.</a:t>
            </a:r>
          </a:p>
        </p:txBody>
      </p:sp>
      <p:sp>
        <p:nvSpPr>
          <p:cNvPr id="142" name="Text Box 207"/>
          <p:cNvSpPr txBox="1">
            <a:spLocks noChangeArrowheads="1"/>
          </p:cNvSpPr>
          <p:nvPr/>
        </p:nvSpPr>
        <p:spPr bwMode="auto">
          <a:xfrm>
            <a:off x="601886" y="12669542"/>
            <a:ext cx="10444361" cy="618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8795" tIns="39397" rIns="78795" bIns="39397">
            <a:spAutoFit/>
          </a:bodyPr>
          <a:lstStyle>
            <a:lvl1pPr eaLnBrk="0" hangingPunct="0">
              <a:defRPr sz="3200">
                <a:solidFill>
                  <a:schemeClr val="tx1"/>
                </a:solidFill>
                <a:latin typeface="Helvetica" charset="0"/>
                <a:ea typeface="ＭＳ Ｐゴシック" charset="0"/>
              </a:defRPr>
            </a:lvl1pPr>
            <a:lvl2pPr marL="742950" indent="-285750" eaLnBrk="0" hangingPunct="0">
              <a:defRPr sz="3200">
                <a:solidFill>
                  <a:schemeClr val="tx1"/>
                </a:solidFill>
                <a:latin typeface="Helvetica" charset="0"/>
                <a:ea typeface="ＭＳ Ｐゴシック" charset="0"/>
              </a:defRPr>
            </a:lvl2pPr>
            <a:lvl3pPr marL="1143000" indent="-228600" eaLnBrk="0" hangingPunct="0">
              <a:defRPr sz="3200">
                <a:solidFill>
                  <a:schemeClr val="tx1"/>
                </a:solidFill>
                <a:latin typeface="Helvetica" charset="0"/>
                <a:ea typeface="ＭＳ Ｐゴシック" charset="0"/>
              </a:defRPr>
            </a:lvl3pPr>
            <a:lvl4pPr marL="1600200" indent="-228600" eaLnBrk="0" hangingPunct="0">
              <a:defRPr sz="3200">
                <a:solidFill>
                  <a:schemeClr val="tx1"/>
                </a:solidFill>
                <a:latin typeface="Helvetica" charset="0"/>
                <a:ea typeface="ＭＳ Ｐゴシック" charset="0"/>
              </a:defRPr>
            </a:lvl4pPr>
            <a:lvl5pPr marL="2057400" indent="-228600" eaLnBrk="0" hangingPunct="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eaLnBrk="1" hangingPunct="1">
              <a:spcBef>
                <a:spcPct val="50000"/>
              </a:spcBef>
              <a:defRPr/>
            </a:pPr>
            <a:r>
              <a:rPr lang="en-US" sz="3500" dirty="0">
                <a:solidFill>
                  <a:srgbClr val="BC4626"/>
                </a:solidFill>
                <a:latin typeface="Arial" panose="020B0604020202020204" pitchFamily="34" charset="0"/>
                <a:cs typeface="Arial" panose="020B0604020202020204" pitchFamily="34" charset="0"/>
              </a:rPr>
              <a:t>The Current Study</a:t>
            </a:r>
          </a:p>
        </p:txBody>
      </p:sp>
      <p:sp>
        <p:nvSpPr>
          <p:cNvPr id="143" name="Text Box 233"/>
          <p:cNvSpPr txBox="1">
            <a:spLocks noChangeArrowheads="1"/>
          </p:cNvSpPr>
          <p:nvPr/>
        </p:nvSpPr>
        <p:spPr bwMode="auto">
          <a:xfrm>
            <a:off x="33346321" y="26591382"/>
            <a:ext cx="13399073" cy="192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8795" tIns="39397" rIns="78795" bIns="39397">
            <a:spAutoFit/>
          </a:bodyPr>
          <a:lstStyle>
            <a:lvl1pPr marL="457200" indent="-457200"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marL="342900" indent="-342900">
              <a:buFont typeface="+mj-lt"/>
              <a:buAutoNum type="arabicPeriod"/>
              <a:defRPr/>
            </a:pPr>
            <a:r>
              <a:rPr lang="en-US" altLang="en-US" sz="1300" dirty="0">
                <a:latin typeface="Arial" panose="020B0604020202020204" pitchFamily="34" charset="0"/>
                <a:cs typeface="Arial" panose="020B0604020202020204" pitchFamily="34" charset="0"/>
              </a:rPr>
              <a:t>King, A. L. S., </a:t>
            </a:r>
            <a:r>
              <a:rPr lang="en-US" altLang="en-US" sz="1300" dirty="0" err="1">
                <a:latin typeface="Arial" panose="020B0604020202020204" pitchFamily="34" charset="0"/>
                <a:cs typeface="Arial" panose="020B0604020202020204" pitchFamily="34" charset="0"/>
              </a:rPr>
              <a:t>Valença</a:t>
            </a:r>
            <a:r>
              <a:rPr lang="en-US" altLang="en-US" sz="1300" dirty="0">
                <a:latin typeface="Arial" panose="020B0604020202020204" pitchFamily="34" charset="0"/>
                <a:cs typeface="Arial" panose="020B0604020202020204" pitchFamily="34" charset="0"/>
              </a:rPr>
              <a:t>, A. M., &amp; </a:t>
            </a:r>
            <a:r>
              <a:rPr lang="en-US" altLang="en-US" sz="1300" dirty="0" err="1">
                <a:latin typeface="Arial" panose="020B0604020202020204" pitchFamily="34" charset="0"/>
                <a:cs typeface="Arial" panose="020B0604020202020204" pitchFamily="34" charset="0"/>
              </a:rPr>
              <a:t>Nardi</a:t>
            </a:r>
            <a:r>
              <a:rPr lang="en-US" altLang="en-US" sz="1300" dirty="0">
                <a:latin typeface="Arial" panose="020B0604020202020204" pitchFamily="34" charset="0"/>
                <a:cs typeface="Arial" panose="020B0604020202020204" pitchFamily="34" charset="0"/>
              </a:rPr>
              <a:t>, A. E. (2010). Nomophobia: The mobile phone in panic disorder with agoraphobia: Reducing phobias or worsening of dependence? </a:t>
            </a:r>
            <a:r>
              <a:rPr lang="en-US" altLang="en-US" sz="1300" i="1" dirty="0">
                <a:latin typeface="Arial" panose="020B0604020202020204" pitchFamily="34" charset="0"/>
                <a:cs typeface="Arial" panose="020B0604020202020204" pitchFamily="34" charset="0"/>
              </a:rPr>
              <a:t>Cognitive and Behavioral Neurology, 23</a:t>
            </a:r>
            <a:r>
              <a:rPr lang="en-US" altLang="en-US" sz="1300" dirty="0">
                <a:latin typeface="Arial" panose="020B0604020202020204" pitchFamily="34" charset="0"/>
                <a:cs typeface="Arial" panose="020B0604020202020204" pitchFamily="34" charset="0"/>
              </a:rPr>
              <a:t>(1), 52–54.</a:t>
            </a:r>
          </a:p>
          <a:p>
            <a:pPr marL="342900" indent="-342900">
              <a:buFont typeface="+mj-lt"/>
              <a:buAutoNum type="arabicPeriod"/>
              <a:defRPr/>
            </a:pPr>
            <a:r>
              <a:rPr lang="en-US" altLang="en-US" sz="1300" dirty="0">
                <a:latin typeface="Arial" panose="020B0604020202020204" pitchFamily="34" charset="0"/>
                <a:cs typeface="Arial" panose="020B0604020202020204" pitchFamily="34" charset="0"/>
              </a:rPr>
              <a:t>Pew Research Center (2014). Mobile technology fact sheet. &lt;http://www.pewinternet.org/fact-sheets/mobile-technology-fact-sheet/&gt; Retrieved 21.05.</a:t>
            </a:r>
          </a:p>
          <a:p>
            <a:pPr marL="342900" indent="-342900">
              <a:buFont typeface="+mj-lt"/>
              <a:buAutoNum type="arabicPeriod"/>
              <a:defRPr/>
            </a:pPr>
            <a:r>
              <a:rPr lang="en-US" altLang="en-US" sz="1300" dirty="0" err="1">
                <a:latin typeface="Arial" panose="020B0604020202020204" pitchFamily="34" charset="0"/>
                <a:cs typeface="Arial" panose="020B0604020202020204" pitchFamily="34" charset="0"/>
              </a:rPr>
              <a:t>Yildirima</a:t>
            </a:r>
            <a:r>
              <a:rPr lang="en-US" altLang="en-US" sz="1300" dirty="0">
                <a:latin typeface="Arial" panose="020B0604020202020204" pitchFamily="34" charset="0"/>
                <a:cs typeface="Arial" panose="020B0604020202020204" pitchFamily="34" charset="0"/>
              </a:rPr>
              <a:t>, C. &amp; </a:t>
            </a:r>
            <a:r>
              <a:rPr lang="en-US" altLang="en-US" sz="1300" dirty="0" err="1">
                <a:latin typeface="Arial" panose="020B0604020202020204" pitchFamily="34" charset="0"/>
                <a:cs typeface="Arial" panose="020B0604020202020204" pitchFamily="34" charset="0"/>
              </a:rPr>
              <a:t>Correiab</a:t>
            </a:r>
            <a:r>
              <a:rPr lang="en-US" altLang="en-US" sz="1300" dirty="0">
                <a:latin typeface="Arial" panose="020B0604020202020204" pitchFamily="34" charset="0"/>
                <a:cs typeface="Arial" panose="020B0604020202020204" pitchFamily="34" charset="0"/>
              </a:rPr>
              <a:t>, A.P. (2015). Exploring the dimensions of nomophobia: Development and validation of a self-reported questionnaire. </a:t>
            </a:r>
            <a:r>
              <a:rPr lang="en-US" altLang="en-US" sz="1300" i="1" dirty="0">
                <a:latin typeface="Arial" panose="020B0604020202020204" pitchFamily="34" charset="0"/>
                <a:cs typeface="Arial" panose="020B0604020202020204" pitchFamily="34" charset="0"/>
              </a:rPr>
              <a:t>Computers in Human Behavior 49, </a:t>
            </a:r>
            <a:r>
              <a:rPr lang="en-US" altLang="en-US" sz="1300" dirty="0">
                <a:latin typeface="Arial" panose="020B0604020202020204" pitchFamily="34" charset="0"/>
                <a:cs typeface="Arial" panose="020B0604020202020204" pitchFamily="34" charset="0"/>
              </a:rPr>
              <a:t>130-137.</a:t>
            </a:r>
          </a:p>
          <a:p>
            <a:pPr marL="342900" indent="-342900">
              <a:buFont typeface="+mj-lt"/>
              <a:buAutoNum type="arabicPeriod"/>
              <a:defRPr/>
            </a:pPr>
            <a:r>
              <a:rPr lang="en-US" altLang="en-US" sz="1300" dirty="0" err="1">
                <a:latin typeface="Arial" panose="020B0604020202020204" pitchFamily="34" charset="0"/>
                <a:cs typeface="Arial" panose="020B0604020202020204" pitchFamily="34" charset="0"/>
              </a:rPr>
              <a:t>Mastin,D.F</a:t>
            </a:r>
            <a:r>
              <a:rPr lang="en-US" altLang="en-US" sz="1300" dirty="0">
                <a:latin typeface="Arial" panose="020B0604020202020204" pitchFamily="34" charset="0"/>
                <a:cs typeface="Arial" panose="020B0604020202020204" pitchFamily="34" charset="0"/>
              </a:rPr>
              <a:t>., et al. (2019). Bedtime social technology use (partner and self) related to daytime sleepiness and sleep. </a:t>
            </a:r>
            <a:r>
              <a:rPr lang="en-US" altLang="en-US" sz="1300" i="1" dirty="0">
                <a:latin typeface="Arial" panose="020B0604020202020204" pitchFamily="34" charset="0"/>
                <a:cs typeface="Arial" panose="020B0604020202020204" pitchFamily="34" charset="0"/>
              </a:rPr>
              <a:t>Sleep, 42, </a:t>
            </a:r>
            <a:r>
              <a:rPr lang="en-US" altLang="en-US" sz="1300" dirty="0">
                <a:latin typeface="Arial" panose="020B0604020202020204" pitchFamily="34" charset="0"/>
                <a:cs typeface="Arial" panose="020B0604020202020204" pitchFamily="34" charset="0"/>
              </a:rPr>
              <a:t>A174-175.</a:t>
            </a:r>
          </a:p>
          <a:p>
            <a:pPr marL="342900" indent="-342900">
              <a:buFont typeface="+mj-lt"/>
              <a:buAutoNum type="arabicPeriod"/>
              <a:defRPr/>
            </a:pPr>
            <a:r>
              <a:rPr lang="en-US" altLang="en-US" sz="1300" dirty="0">
                <a:latin typeface="Arial" panose="020B0604020202020204" pitchFamily="34" charset="0"/>
                <a:cs typeface="Arial" panose="020B0604020202020204" pitchFamily="34" charset="0"/>
              </a:rPr>
              <a:t>Johns, M. W. (1991).  A new method for measuring daytime sleepiness: The Epworth Sleepiness Scale. </a:t>
            </a:r>
            <a:r>
              <a:rPr lang="en-US" altLang="en-US" sz="1300" i="1" dirty="0">
                <a:latin typeface="Arial" panose="020B0604020202020204" pitchFamily="34" charset="0"/>
                <a:cs typeface="Arial" panose="020B0604020202020204" pitchFamily="34" charset="0"/>
              </a:rPr>
              <a:t>Sleep, 14, </a:t>
            </a:r>
            <a:r>
              <a:rPr lang="en-US" altLang="en-US" sz="1300" dirty="0">
                <a:latin typeface="Arial" panose="020B0604020202020204" pitchFamily="34" charset="0"/>
                <a:cs typeface="Arial" panose="020B0604020202020204" pitchFamily="34" charset="0"/>
              </a:rPr>
              <a:t>540-545. </a:t>
            </a:r>
          </a:p>
          <a:p>
            <a:pPr marL="342900" indent="-342900">
              <a:buFont typeface="+mj-lt"/>
              <a:buAutoNum type="arabicPeriod"/>
              <a:defRPr/>
            </a:pPr>
            <a:r>
              <a:rPr lang="en-US" altLang="en-US" sz="1300" dirty="0">
                <a:latin typeface="Arial" panose="020B0604020202020204" pitchFamily="34" charset="0"/>
                <a:cs typeface="Arial" panose="020B0604020202020204" pitchFamily="34" charset="0"/>
              </a:rPr>
              <a:t>Mastin, D. F., Bryson, J. &amp; </a:t>
            </a:r>
            <a:r>
              <a:rPr lang="en-US" altLang="en-US" sz="1300" dirty="0" err="1">
                <a:latin typeface="Arial" panose="020B0604020202020204" pitchFamily="34" charset="0"/>
                <a:cs typeface="Arial" panose="020B0604020202020204" pitchFamily="34" charset="0"/>
              </a:rPr>
              <a:t>Corwyn</a:t>
            </a:r>
            <a:r>
              <a:rPr lang="en-US" altLang="en-US" sz="1300" dirty="0">
                <a:latin typeface="Arial" panose="020B0604020202020204" pitchFamily="34" charset="0"/>
                <a:cs typeface="Arial" panose="020B0604020202020204" pitchFamily="34" charset="0"/>
              </a:rPr>
              <a:t>, R. (2006). Assessment of sleep hygiene using the sleep hygiene index. </a:t>
            </a:r>
            <a:r>
              <a:rPr lang="en-US" altLang="en-US" sz="1300" i="1" dirty="0">
                <a:latin typeface="Arial" panose="020B0604020202020204" pitchFamily="34" charset="0"/>
                <a:cs typeface="Arial" panose="020B0604020202020204" pitchFamily="34" charset="0"/>
              </a:rPr>
              <a:t>Journal of Behavioral Medicine, 29, </a:t>
            </a:r>
            <a:r>
              <a:rPr lang="en-US" altLang="en-US" sz="1300" dirty="0">
                <a:latin typeface="Arial" panose="020B0604020202020204" pitchFamily="34" charset="0"/>
                <a:cs typeface="Arial" panose="020B0604020202020204" pitchFamily="34" charset="0"/>
              </a:rPr>
              <a:t>223-227. </a:t>
            </a:r>
          </a:p>
          <a:p>
            <a:pPr marL="0" indent="0">
              <a:defRPr/>
            </a:pPr>
            <a:r>
              <a:rPr lang="en-US" altLang="en-US" sz="1600" dirty="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
        <p:nvSpPr>
          <p:cNvPr id="149" name="Text Box 96"/>
          <p:cNvSpPr txBox="1">
            <a:spLocks noChangeArrowheads="1"/>
          </p:cNvSpPr>
          <p:nvPr/>
        </p:nvSpPr>
        <p:spPr bwMode="auto">
          <a:xfrm>
            <a:off x="33160994" y="19739931"/>
            <a:ext cx="17533544" cy="6054698"/>
          </a:xfrm>
          <a:prstGeom prst="rect">
            <a:avLst/>
          </a:prstGeom>
          <a:solidFill>
            <a:srgbClr val="FBF8EF"/>
          </a:solidFill>
          <a:ln w="76200">
            <a:solidFill>
              <a:srgbClr val="D0BF7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r>
              <a:rPr lang="en-US" sz="2316" dirty="0">
                <a:latin typeface="Arial" panose="020B0604020202020204" pitchFamily="34" charset="0"/>
                <a:cs typeface="Arial" panose="020B0604020202020204" pitchFamily="34" charset="0"/>
              </a:rPr>
              <a:t> </a:t>
            </a:r>
            <a:endParaRPr lang="en-US" sz="3613" b="1" dirty="0">
              <a:solidFill>
                <a:srgbClr val="BC4626"/>
              </a:solidFill>
              <a:latin typeface="Arial" panose="020B0604020202020204" pitchFamily="34" charset="0"/>
              <a:cs typeface="Arial" panose="020B0604020202020204" pitchFamily="34" charset="0"/>
            </a:endParaRPr>
          </a:p>
        </p:txBody>
      </p:sp>
      <p:sp>
        <p:nvSpPr>
          <p:cNvPr id="150" name="Text Box 230"/>
          <p:cNvSpPr txBox="1">
            <a:spLocks noChangeArrowheads="1"/>
          </p:cNvSpPr>
          <p:nvPr/>
        </p:nvSpPr>
        <p:spPr bwMode="auto">
          <a:xfrm>
            <a:off x="33346321" y="20426151"/>
            <a:ext cx="17165918" cy="5246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ts val="0"/>
              </a:spcBef>
            </a:pPr>
            <a:r>
              <a:rPr lang="en-US" sz="2800" dirty="0">
                <a:latin typeface="Arial" panose="020B0604020202020204" pitchFamily="34" charset="0"/>
                <a:cs typeface="Arial" panose="020B0604020202020204" pitchFamily="34" charset="0"/>
              </a:rPr>
              <a:t>89.4% of the participants were found to have moderate or severe nomophobia, with only one participant reporting having no nomophobia. Whereas in 2012, an estimated 77% of 18-24-year-olds could be identified as </a:t>
            </a:r>
            <a:r>
              <a:rPr lang="en-US" sz="2800" dirty="0">
                <a:effectLst/>
                <a:latin typeface="Arial" panose="020B0604020202020204" pitchFamily="34" charset="0"/>
                <a:ea typeface="Calibri" panose="020F0502020204030204" pitchFamily="34" charset="0"/>
                <a:cs typeface="Arial" panose="020B0604020202020204" pitchFamily="34" charset="0"/>
              </a:rPr>
              <a:t>experiencing nomophobia</a:t>
            </a:r>
            <a:r>
              <a:rPr lang="en-US" sz="2800" dirty="0">
                <a:latin typeface="Arial" panose="020B0604020202020204" pitchFamily="34" charset="0"/>
                <a:cs typeface="Arial" panose="020B0604020202020204" pitchFamily="34" charset="0"/>
              </a:rPr>
              <a:t> </a:t>
            </a:r>
            <a:r>
              <a:rPr lang="en-US" sz="2800" dirty="0">
                <a:cs typeface="Arial" panose="020B0604020202020204" pitchFamily="34" charset="0"/>
              </a:rPr>
              <a:t>[2]</a:t>
            </a:r>
            <a:r>
              <a:rPr lang="en-US" sz="2800" dirty="0">
                <a:latin typeface="Arial" panose="020B0604020202020204" pitchFamily="34" charset="0"/>
                <a:cs typeface="Arial" panose="020B0604020202020204" pitchFamily="34" charset="0"/>
              </a:rPr>
              <a:t>, indicating nomophobia could be increasing amongst the college age population. Greater nomophobia is associated with greater sleepiness, avolition, and poorer sleep hygiene. Sleep time technology use is mediating a nomophobia-sleepiness relationship such that greater nomophobia appears to lead to more sleep time technology use which then accounts for greater sleepiness. Nomophobia is related to maladaptive sleep hygiene behaviors including sleep time technology use such that nomophobia is likely to be an important consideration when treating sleep disorders and/or making any sleep hygiene recommendations. Interventions, rather than recommending exiling the phone from the bedroom for those with nomophobia, may instead focus on curtailing active phone use in and around sleep time through the use of timers, caller gates, and reminder applications. Although nomophobia is most common amongst the college age population, other age groups should be explored in further research.</a:t>
            </a:r>
          </a:p>
        </p:txBody>
      </p:sp>
      <p:sp>
        <p:nvSpPr>
          <p:cNvPr id="151" name="Text Box 209"/>
          <p:cNvSpPr txBox="1">
            <a:spLocks noChangeArrowheads="1"/>
          </p:cNvSpPr>
          <p:nvPr/>
        </p:nvSpPr>
        <p:spPr bwMode="auto">
          <a:xfrm>
            <a:off x="33346321" y="19831456"/>
            <a:ext cx="3342908" cy="668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ct val="50000"/>
              </a:spcBef>
            </a:pPr>
            <a:r>
              <a:rPr lang="en-US" sz="3849" b="1" dirty="0">
                <a:solidFill>
                  <a:srgbClr val="BC4626"/>
                </a:solidFill>
                <a:latin typeface="Arial" panose="020B0604020202020204" pitchFamily="34" charset="0"/>
                <a:cs typeface="Arial" panose="020B0604020202020204" pitchFamily="34" charset="0"/>
              </a:rPr>
              <a:t>Conclusions</a:t>
            </a:r>
          </a:p>
        </p:txBody>
      </p:sp>
      <p:sp>
        <p:nvSpPr>
          <p:cNvPr id="6" name="TextBox 5"/>
          <p:cNvSpPr txBox="1"/>
          <p:nvPr/>
        </p:nvSpPr>
        <p:spPr>
          <a:xfrm>
            <a:off x="46657829" y="26789024"/>
            <a:ext cx="3912967" cy="1438855"/>
          </a:xfrm>
          <a:prstGeom prst="rect">
            <a:avLst/>
          </a:prstGeom>
          <a:noFill/>
        </p:spPr>
        <p:txBody>
          <a:bodyPr wrap="square" rtlCol="0">
            <a:spAutoFit/>
          </a:bodyPr>
          <a:lstStyle/>
          <a:p>
            <a:pPr algn="ctr"/>
            <a:r>
              <a:rPr lang="en-US" sz="1750" b="1" dirty="0">
                <a:latin typeface="Arial" panose="020B0604020202020204" pitchFamily="34" charset="0"/>
                <a:cs typeface="Arial" panose="020B0604020202020204" pitchFamily="34" charset="0"/>
              </a:rPr>
              <a:t>Thank you to The Charles Brewer Endowment to the Hendrix Psychology Department and the Marie Wilson Howells endowment at UALR for financial support</a:t>
            </a:r>
            <a:endParaRPr lang="en-US" sz="1750" dirty="0">
              <a:latin typeface="Arial" panose="020B0604020202020204" pitchFamily="34" charset="0"/>
              <a:cs typeface="Arial" panose="020B0604020202020204" pitchFamily="34" charset="0"/>
            </a:endParaRPr>
          </a:p>
        </p:txBody>
      </p:sp>
      <p:sp>
        <p:nvSpPr>
          <p:cNvPr id="172" name="Text Box 59">
            <a:extLst>
              <a:ext uri="{FF2B5EF4-FFF2-40B4-BE49-F238E27FC236}">
                <a16:creationId xmlns:a16="http://schemas.microsoft.com/office/drawing/2014/main" id="{E7800E73-BC92-4845-909A-28DEE6A87FFE}"/>
              </a:ext>
            </a:extLst>
          </p:cNvPr>
          <p:cNvSpPr txBox="1">
            <a:spLocks noChangeArrowheads="1"/>
          </p:cNvSpPr>
          <p:nvPr/>
        </p:nvSpPr>
        <p:spPr bwMode="auto">
          <a:xfrm>
            <a:off x="22879445" y="4051486"/>
            <a:ext cx="9564624" cy="2384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algn="ctr" eaLnBrk="1" hangingPunct="1">
              <a:spcBef>
                <a:spcPts val="0"/>
              </a:spcBef>
            </a:pPr>
            <a:r>
              <a:rPr lang="en-US" sz="5000" b="1" dirty="0">
                <a:solidFill>
                  <a:srgbClr val="BC4626"/>
                </a:solidFill>
                <a:latin typeface="Arial" panose="020B0604020202020204" pitchFamily="34" charset="0"/>
                <a:cs typeface="Arial" panose="020B0604020202020204" pitchFamily="34" charset="0"/>
              </a:rPr>
              <a:t>Moderate to Severe Nomophobia is common </a:t>
            </a:r>
          </a:p>
          <a:p>
            <a:pPr algn="ctr" eaLnBrk="1" hangingPunct="1">
              <a:spcBef>
                <a:spcPts val="0"/>
              </a:spcBef>
            </a:pPr>
            <a:r>
              <a:rPr lang="en-US" sz="5000" b="1" dirty="0">
                <a:solidFill>
                  <a:srgbClr val="BC4626"/>
                </a:solidFill>
                <a:latin typeface="Arial" panose="020B0604020202020204" pitchFamily="34" charset="0"/>
                <a:cs typeface="Arial" panose="020B0604020202020204" pitchFamily="34" charset="0"/>
              </a:rPr>
              <a:t>in this college population.</a:t>
            </a:r>
          </a:p>
        </p:txBody>
      </p:sp>
      <p:sp>
        <p:nvSpPr>
          <p:cNvPr id="11" name="Rounded Rectangle 63">
            <a:extLst>
              <a:ext uri="{FF2B5EF4-FFF2-40B4-BE49-F238E27FC236}">
                <a16:creationId xmlns:a16="http://schemas.microsoft.com/office/drawing/2014/main" id="{FFBB5F5D-D5D4-4C3D-BAB4-B4D2BA9F09FE}"/>
              </a:ext>
            </a:extLst>
          </p:cNvPr>
          <p:cNvSpPr/>
          <p:nvPr/>
        </p:nvSpPr>
        <p:spPr>
          <a:xfrm>
            <a:off x="21580865" y="19592563"/>
            <a:ext cx="2886338" cy="1730122"/>
          </a:xfrm>
          <a:prstGeom prst="roundRect">
            <a:avLst/>
          </a:prstGeom>
          <a:solidFill>
            <a:srgbClr val="6B798B"/>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710">
              <a:solidFill>
                <a:schemeClr val="bg1"/>
              </a:solidFill>
              <a:latin typeface="Arial" panose="020B0604020202020204" pitchFamily="34" charset="0"/>
              <a:cs typeface="Arial" panose="020B0604020202020204" pitchFamily="34" charset="0"/>
            </a:endParaRPr>
          </a:p>
        </p:txBody>
      </p:sp>
      <p:sp>
        <p:nvSpPr>
          <p:cNvPr id="152" name="Text Box 57"/>
          <p:cNvSpPr txBox="1">
            <a:spLocks noChangeArrowheads="1"/>
          </p:cNvSpPr>
          <p:nvPr/>
        </p:nvSpPr>
        <p:spPr bwMode="auto">
          <a:xfrm>
            <a:off x="14474194" y="24675012"/>
            <a:ext cx="17969875" cy="3523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ts val="0"/>
              </a:spcBef>
            </a:pPr>
            <a:r>
              <a:rPr lang="en-US" altLang="ja-JP" sz="2800" dirty="0">
                <a:latin typeface="Arial" panose="020B0604020202020204" pitchFamily="34" charset="0"/>
                <a:cs typeface="Arial" panose="020B0604020202020204" pitchFamily="34" charset="0"/>
              </a:rPr>
              <a:t>The regression of nomophobia on sleepiness, ignoring perceived sleep time technology use, was significant, </a:t>
            </a:r>
          </a:p>
          <a:p>
            <a:pPr eaLnBrk="1" hangingPunct="1">
              <a:spcBef>
                <a:spcPts val="0"/>
              </a:spcBef>
            </a:pPr>
            <a:r>
              <a:rPr lang="en-US" altLang="ja-JP" sz="2800" i="1" dirty="0">
                <a:latin typeface="Arial" panose="020B0604020202020204" pitchFamily="34" charset="0"/>
                <a:cs typeface="Arial" panose="020B0604020202020204" pitchFamily="34" charset="0"/>
              </a:rPr>
              <a:t>b</a:t>
            </a:r>
            <a:r>
              <a:rPr lang="en-US" altLang="ja-JP" sz="2800" dirty="0">
                <a:latin typeface="Arial" panose="020B0604020202020204" pitchFamily="34" charset="0"/>
                <a:cs typeface="Arial" panose="020B0604020202020204" pitchFamily="34" charset="0"/>
              </a:rPr>
              <a:t> = .033, </a:t>
            </a:r>
            <a:r>
              <a:rPr lang="en-US" altLang="ja-JP" sz="2800" i="1" dirty="0">
                <a:latin typeface="Arial" panose="020B0604020202020204" pitchFamily="34" charset="0"/>
                <a:cs typeface="Arial" panose="020B0604020202020204" pitchFamily="34" charset="0"/>
              </a:rPr>
              <a:t>t</a:t>
            </a:r>
            <a:r>
              <a:rPr lang="en-US" altLang="ja-JP" sz="2800" dirty="0">
                <a:latin typeface="Arial" panose="020B0604020202020204" pitchFamily="34" charset="0"/>
                <a:cs typeface="Arial" panose="020B0604020202020204" pitchFamily="34" charset="0"/>
              </a:rPr>
              <a:t>(293) = 2.60,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=.017. The regression of nomophobia on the mediator, sleep time technology use, was also significant, </a:t>
            </a:r>
            <a:r>
              <a:rPr lang="en-US" altLang="ja-JP" sz="2800" i="1" dirty="0">
                <a:latin typeface="Arial" panose="020B0604020202020204" pitchFamily="34" charset="0"/>
                <a:cs typeface="Arial" panose="020B0604020202020204" pitchFamily="34" charset="0"/>
              </a:rPr>
              <a:t>b</a:t>
            </a:r>
            <a:r>
              <a:rPr lang="en-US" altLang="ja-JP" sz="2800" dirty="0">
                <a:latin typeface="Arial" panose="020B0604020202020204" pitchFamily="34" charset="0"/>
                <a:cs typeface="Arial" panose="020B0604020202020204" pitchFamily="34" charset="0"/>
              </a:rPr>
              <a:t> = .021, </a:t>
            </a:r>
            <a:r>
              <a:rPr lang="en-US" altLang="ja-JP" sz="2800" i="1" dirty="0">
                <a:latin typeface="Arial" panose="020B0604020202020204" pitchFamily="34" charset="0"/>
                <a:cs typeface="Arial" panose="020B0604020202020204" pitchFamily="34" charset="0"/>
              </a:rPr>
              <a:t>t</a:t>
            </a:r>
            <a:r>
              <a:rPr lang="en-US" altLang="ja-JP" sz="2800" dirty="0">
                <a:latin typeface="Arial" panose="020B0604020202020204" pitchFamily="34" charset="0"/>
                <a:cs typeface="Arial" panose="020B0604020202020204" pitchFamily="34" charset="0"/>
              </a:rPr>
              <a:t>(293) = 4.42,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&lt;.001. Last, the regression of sleep time technology use, controlling for nomophobia, on sleepiness was significant, </a:t>
            </a:r>
            <a:r>
              <a:rPr lang="en-US" altLang="ja-JP" sz="2800" i="1" dirty="0">
                <a:latin typeface="Arial" panose="020B0604020202020204" pitchFamily="34" charset="0"/>
                <a:cs typeface="Arial" panose="020B0604020202020204" pitchFamily="34" charset="0"/>
              </a:rPr>
              <a:t>b</a:t>
            </a:r>
            <a:r>
              <a:rPr lang="en-US" altLang="ja-JP" sz="2800" dirty="0">
                <a:latin typeface="Arial" panose="020B0604020202020204" pitchFamily="34" charset="0"/>
                <a:cs typeface="Arial" panose="020B0604020202020204" pitchFamily="34" charset="0"/>
              </a:rPr>
              <a:t> = .425, </a:t>
            </a:r>
            <a:r>
              <a:rPr lang="en-US" altLang="ja-JP" sz="2800" i="1" dirty="0">
                <a:latin typeface="Arial" panose="020B0604020202020204" pitchFamily="34" charset="0"/>
                <a:cs typeface="Arial" panose="020B0604020202020204" pitchFamily="34" charset="0"/>
              </a:rPr>
              <a:t>t</a:t>
            </a:r>
            <a:r>
              <a:rPr lang="en-US" altLang="ja-JP" sz="2800" dirty="0">
                <a:latin typeface="Arial" panose="020B0604020202020204" pitchFamily="34" charset="0"/>
                <a:cs typeface="Arial" panose="020B0604020202020204" pitchFamily="34" charset="0"/>
              </a:rPr>
              <a:t>(292) = 2.75,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 .006. Controlling for sleep time technology use, nomophobia was no longer a significant predictor of sleepiness, b = .024, t(292) = 1.85, p =.065. The standardized indirect effect was (.249)(.163) = .041. The bootstrapped (10K samples) unstandardized indirect effect was .009, and the 95% confidence interval ranged from .002, .016 (</a:t>
            </a:r>
            <a:r>
              <a:rPr lang="en-US" altLang="ja-JP" sz="2800" i="1" dirty="0">
                <a:latin typeface="Arial" panose="020B0604020202020204" pitchFamily="34" charset="0"/>
                <a:cs typeface="Arial" panose="020B0604020202020204" pitchFamily="34" charset="0"/>
              </a:rPr>
              <a:t>z</a:t>
            </a:r>
            <a:r>
              <a:rPr lang="en-US" altLang="ja-JP" sz="2800" dirty="0">
                <a:latin typeface="Arial" panose="020B0604020202020204" pitchFamily="34" charset="0"/>
                <a:cs typeface="Arial" panose="020B0604020202020204" pitchFamily="34" charset="0"/>
              </a:rPr>
              <a:t>=2.41,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=.016). Thus, the mediation effect of sleep time technology use was statistically significant.</a:t>
            </a:r>
          </a:p>
        </p:txBody>
      </p:sp>
      <p:sp>
        <p:nvSpPr>
          <p:cNvPr id="2" name="Text Box 59">
            <a:extLst>
              <a:ext uri="{FF2B5EF4-FFF2-40B4-BE49-F238E27FC236}">
                <a16:creationId xmlns:a16="http://schemas.microsoft.com/office/drawing/2014/main" id="{CAA0E589-6E0D-49EF-9785-15BCCFEF1A16}"/>
              </a:ext>
            </a:extLst>
          </p:cNvPr>
          <p:cNvSpPr txBox="1">
            <a:spLocks noChangeArrowheads="1"/>
          </p:cNvSpPr>
          <p:nvPr/>
        </p:nvSpPr>
        <p:spPr bwMode="auto">
          <a:xfrm>
            <a:off x="15035555" y="17850282"/>
            <a:ext cx="17033185" cy="1615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algn="ctr" eaLnBrk="1" hangingPunct="1">
              <a:spcBef>
                <a:spcPts val="0"/>
              </a:spcBef>
            </a:pPr>
            <a:r>
              <a:rPr lang="en-US" sz="5000" b="1" dirty="0">
                <a:solidFill>
                  <a:srgbClr val="BC4626"/>
                </a:solidFill>
                <a:latin typeface="Arial" panose="020B0604020202020204" pitchFamily="34" charset="0"/>
                <a:cs typeface="Arial" panose="020B0604020202020204" pitchFamily="34" charset="0"/>
              </a:rPr>
              <a:t>The relationship between Nomophobia and Sleepiness is </a:t>
            </a:r>
            <a:r>
              <a:rPr lang="en-US" sz="5000" b="1" u="sng" dirty="0">
                <a:solidFill>
                  <a:srgbClr val="BC462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mediated</a:t>
            </a:r>
            <a:r>
              <a:rPr lang="en-US" sz="5000" b="1" dirty="0">
                <a:solidFill>
                  <a:srgbClr val="BC4626"/>
                </a:solidFill>
                <a:latin typeface="Arial" panose="020B0604020202020204" pitchFamily="34" charset="0"/>
                <a:cs typeface="Arial" panose="020B0604020202020204" pitchFamily="34" charset="0"/>
              </a:rPr>
              <a:t> by Active Sleep Time Technology Use</a:t>
            </a:r>
          </a:p>
        </p:txBody>
      </p:sp>
      <p:sp>
        <p:nvSpPr>
          <p:cNvPr id="3" name="Text Box 59">
            <a:extLst>
              <a:ext uri="{FF2B5EF4-FFF2-40B4-BE49-F238E27FC236}">
                <a16:creationId xmlns:a16="http://schemas.microsoft.com/office/drawing/2014/main" id="{66E05788-9F56-4CF8-9011-E044D1583547}"/>
              </a:ext>
            </a:extLst>
          </p:cNvPr>
          <p:cNvSpPr txBox="1">
            <a:spLocks noChangeArrowheads="1"/>
          </p:cNvSpPr>
          <p:nvPr/>
        </p:nvSpPr>
        <p:spPr bwMode="auto">
          <a:xfrm>
            <a:off x="22684976" y="9620901"/>
            <a:ext cx="9953562" cy="1615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algn="ctr" eaLnBrk="1" hangingPunct="1">
              <a:spcBef>
                <a:spcPts val="0"/>
              </a:spcBef>
            </a:pPr>
            <a:r>
              <a:rPr lang="en-US" sz="5000" b="1" dirty="0">
                <a:solidFill>
                  <a:srgbClr val="BC462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Wingdings" panose="05000000000000000000" pitchFamily="2" charset="2"/>
              </a:rPr>
              <a:t></a:t>
            </a:r>
            <a:r>
              <a:rPr lang="en-US" sz="5000" b="1" dirty="0">
                <a:solidFill>
                  <a:srgbClr val="BC4626"/>
                </a:solidFill>
                <a:latin typeface="Arial" panose="020B0604020202020204" pitchFamily="34" charset="0"/>
                <a:cs typeface="Arial" panose="020B0604020202020204" pitchFamily="34" charset="0"/>
                <a:sym typeface="Wingdings" panose="05000000000000000000" pitchFamily="2" charset="2"/>
              </a:rPr>
              <a:t> </a:t>
            </a:r>
            <a:r>
              <a:rPr lang="en-US" sz="5000" b="1" dirty="0">
                <a:solidFill>
                  <a:srgbClr val="BC4626"/>
                </a:solidFill>
                <a:latin typeface="Arial" panose="020B0604020202020204" pitchFamily="34" charset="0"/>
                <a:cs typeface="Arial" panose="020B0604020202020204" pitchFamily="34" charset="0"/>
              </a:rPr>
              <a:t>Nomophobia is related to </a:t>
            </a:r>
          </a:p>
          <a:p>
            <a:pPr algn="ctr" eaLnBrk="1" hangingPunct="1">
              <a:spcBef>
                <a:spcPts val="0"/>
              </a:spcBef>
            </a:pPr>
            <a:r>
              <a:rPr lang="en-US" sz="5000" b="1" dirty="0">
                <a:solidFill>
                  <a:srgbClr val="BC462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Wingdings" panose="05000000000000000000" pitchFamily="2" charset="2"/>
              </a:rPr>
              <a:t></a:t>
            </a:r>
            <a:r>
              <a:rPr lang="en-US" sz="5000" b="1" dirty="0">
                <a:solidFill>
                  <a:srgbClr val="BC4626"/>
                </a:solidFill>
                <a:latin typeface="Arial" panose="020B0604020202020204" pitchFamily="34" charset="0"/>
                <a:cs typeface="Arial" panose="020B0604020202020204" pitchFamily="34" charset="0"/>
              </a:rPr>
              <a:t> Sleepiness.</a:t>
            </a:r>
          </a:p>
        </p:txBody>
      </p:sp>
      <p:sp>
        <p:nvSpPr>
          <p:cNvPr id="5" name="Text Box 57">
            <a:extLst>
              <a:ext uri="{FF2B5EF4-FFF2-40B4-BE49-F238E27FC236}">
                <a16:creationId xmlns:a16="http://schemas.microsoft.com/office/drawing/2014/main" id="{2F770E94-737B-4A18-8932-A7E961A0476F}"/>
              </a:ext>
            </a:extLst>
          </p:cNvPr>
          <p:cNvSpPr txBox="1">
            <a:spLocks noChangeArrowheads="1"/>
          </p:cNvSpPr>
          <p:nvPr/>
        </p:nvSpPr>
        <p:spPr bwMode="auto">
          <a:xfrm>
            <a:off x="14474195" y="11871156"/>
            <a:ext cx="8268257" cy="5931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ts val="0"/>
              </a:spcBef>
            </a:pPr>
            <a:r>
              <a:rPr lang="en-US" altLang="ja-JP" sz="2800" dirty="0">
                <a:latin typeface="Arial" panose="020B0604020202020204" pitchFamily="34" charset="0"/>
                <a:cs typeface="Arial" panose="020B0604020202020204" pitchFamily="34" charset="0"/>
              </a:rPr>
              <a:t>Greater severity of nomophobia was correlated with greater sleepiness measured by both the ESS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 (293) = .150,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&lt;.05) and the single-item AFISH daytime sleepiness item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 (297) = .097,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&lt;.05). Greater severity of nomophobia was also related to increased reports of avolition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 (297) = .100, </a:t>
            </a:r>
          </a:p>
          <a:p>
            <a:pPr eaLnBrk="1" hangingPunct="1">
              <a:spcBef>
                <a:spcPts val="0"/>
              </a:spcBef>
            </a:pP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a commonly reported symptom of insufficient sleep.  </a:t>
            </a:r>
          </a:p>
          <a:p>
            <a:pPr eaLnBrk="1" hangingPunct="1">
              <a:spcBef>
                <a:spcPts val="0"/>
              </a:spcBef>
            </a:pPr>
            <a:endParaRPr lang="en-US" altLang="ja-JP" sz="2000" dirty="0">
              <a:latin typeface="Arial" panose="020B0604020202020204" pitchFamily="34" charset="0"/>
              <a:cs typeface="Arial" panose="020B0604020202020204" pitchFamily="34" charset="0"/>
            </a:endParaRPr>
          </a:p>
          <a:p>
            <a:pPr eaLnBrk="1" hangingPunct="1">
              <a:spcBef>
                <a:spcPts val="0"/>
              </a:spcBef>
            </a:pPr>
            <a:r>
              <a:rPr lang="en-US" altLang="ja-JP" sz="2800" dirty="0">
                <a:latin typeface="Arial" panose="020B0604020202020204" pitchFamily="34" charset="0"/>
                <a:cs typeface="Arial" panose="020B0604020202020204" pitchFamily="34" charset="0"/>
              </a:rPr>
              <a:t>Other symptoms associated with insufficient sleep (</a:t>
            </a:r>
            <a:r>
              <a:rPr lang="en-US" altLang="en-US" sz="2800" dirty="0">
                <a:cs typeface="Arial" panose="020B0604020202020204" pitchFamily="34" charset="0"/>
              </a:rPr>
              <a:t>preoccupation with sleep, mood disturbance, and impaired cognition) </a:t>
            </a:r>
            <a:r>
              <a:rPr lang="en-US" altLang="ja-JP" sz="2800" dirty="0">
                <a:latin typeface="Arial" panose="020B0604020202020204" pitchFamily="34" charset="0"/>
                <a:cs typeface="Arial" panose="020B0604020202020204" pitchFamily="34" charset="0"/>
              </a:rPr>
              <a:t>were not significantly related to nomophobia severity (</a:t>
            </a:r>
            <a:r>
              <a:rPr lang="en-US" altLang="ja-JP" sz="2800" i="1" dirty="0">
                <a:latin typeface="Arial" panose="020B0604020202020204" pitchFamily="34" charset="0"/>
                <a:cs typeface="Arial" panose="020B0604020202020204" pitchFamily="34" charset="0"/>
              </a:rPr>
              <a:t>p </a:t>
            </a:r>
            <a:r>
              <a:rPr lang="en-US" altLang="ja-JP" sz="2800" dirty="0">
                <a:latin typeface="Arial" panose="020B0604020202020204" pitchFamily="34" charset="0"/>
                <a:cs typeface="Arial" panose="020B0604020202020204" pitchFamily="34" charset="0"/>
              </a:rPr>
              <a:t>&gt; .05). </a:t>
            </a:r>
          </a:p>
          <a:p>
            <a:pPr eaLnBrk="1" hangingPunct="1">
              <a:spcBef>
                <a:spcPts val="0"/>
              </a:spcBef>
            </a:pPr>
            <a:endParaRPr lang="en-US" sz="2450" dirty="0">
              <a:latin typeface="Arial" panose="020B0604020202020204" pitchFamily="34" charset="0"/>
              <a:cs typeface="Arial" panose="020B0604020202020204" pitchFamily="34" charset="0"/>
            </a:endParaRPr>
          </a:p>
        </p:txBody>
      </p:sp>
      <p:grpSp>
        <p:nvGrpSpPr>
          <p:cNvPr id="83" name="Group 82">
            <a:extLst>
              <a:ext uri="{FF2B5EF4-FFF2-40B4-BE49-F238E27FC236}">
                <a16:creationId xmlns:a16="http://schemas.microsoft.com/office/drawing/2014/main" id="{7ABCE585-1205-4F48-9F42-83EA527AB394}"/>
              </a:ext>
            </a:extLst>
          </p:cNvPr>
          <p:cNvGrpSpPr/>
          <p:nvPr/>
        </p:nvGrpSpPr>
        <p:grpSpPr>
          <a:xfrm>
            <a:off x="17968502" y="19598191"/>
            <a:ext cx="10084648" cy="4804122"/>
            <a:chOff x="21699605" y="6521151"/>
            <a:chExt cx="8910545" cy="4389511"/>
          </a:xfrm>
        </p:grpSpPr>
        <p:sp>
          <p:nvSpPr>
            <p:cNvPr id="85" name="Rounded Rectangle 27">
              <a:extLst>
                <a:ext uri="{FF2B5EF4-FFF2-40B4-BE49-F238E27FC236}">
                  <a16:creationId xmlns:a16="http://schemas.microsoft.com/office/drawing/2014/main" id="{AEAB634F-0CA8-4C08-8F40-67CC09ED5555}"/>
                </a:ext>
              </a:extLst>
            </p:cNvPr>
            <p:cNvSpPr/>
            <p:nvPr/>
          </p:nvSpPr>
          <p:spPr>
            <a:xfrm>
              <a:off x="21789850" y="8996867"/>
              <a:ext cx="2550297" cy="1580808"/>
            </a:xfrm>
            <a:prstGeom prst="roundRect">
              <a:avLst/>
            </a:prstGeom>
            <a:solidFill>
              <a:srgbClr val="6B798B"/>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710">
                <a:solidFill>
                  <a:schemeClr val="bg1"/>
                </a:solidFill>
                <a:latin typeface="Arial" panose="020B0604020202020204" pitchFamily="34" charset="0"/>
                <a:cs typeface="Arial" panose="020B0604020202020204" pitchFamily="34" charset="0"/>
              </a:endParaRPr>
            </a:p>
          </p:txBody>
        </p:sp>
        <p:sp>
          <p:nvSpPr>
            <p:cNvPr id="86" name="Right Arrow 34">
              <a:extLst>
                <a:ext uri="{FF2B5EF4-FFF2-40B4-BE49-F238E27FC236}">
                  <a16:creationId xmlns:a16="http://schemas.microsoft.com/office/drawing/2014/main" id="{B33E4BD9-F526-477B-8233-76B9513EDD40}"/>
                </a:ext>
              </a:extLst>
            </p:cNvPr>
            <p:cNvSpPr/>
            <p:nvPr/>
          </p:nvSpPr>
          <p:spPr>
            <a:xfrm rot="19625773">
              <a:off x="23065427" y="7954356"/>
              <a:ext cx="1943501" cy="595107"/>
            </a:xfrm>
            <a:prstGeom prst="rightArrow">
              <a:avLst>
                <a:gd name="adj1" fmla="val 27116"/>
                <a:gd name="adj2" fmla="val 48693"/>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10">
                <a:latin typeface="Arial" panose="020B0604020202020204" pitchFamily="34" charset="0"/>
                <a:cs typeface="Arial" panose="020B0604020202020204" pitchFamily="34" charset="0"/>
              </a:endParaRPr>
            </a:p>
          </p:txBody>
        </p:sp>
        <p:sp>
          <p:nvSpPr>
            <p:cNvPr id="87" name="Right Arrow 36">
              <a:extLst>
                <a:ext uri="{FF2B5EF4-FFF2-40B4-BE49-F238E27FC236}">
                  <a16:creationId xmlns:a16="http://schemas.microsoft.com/office/drawing/2014/main" id="{2FF0F968-395B-4D63-9894-0F92ECD2626E}"/>
                </a:ext>
              </a:extLst>
            </p:cNvPr>
            <p:cNvSpPr/>
            <p:nvPr/>
          </p:nvSpPr>
          <p:spPr>
            <a:xfrm rot="2353943">
              <a:off x="27453260" y="7883402"/>
              <a:ext cx="1943501" cy="595107"/>
            </a:xfrm>
            <a:prstGeom prst="rightArrow">
              <a:avLst>
                <a:gd name="adj1" fmla="val 27116"/>
                <a:gd name="adj2" fmla="val 48693"/>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10">
                <a:latin typeface="Arial" panose="020B0604020202020204" pitchFamily="34" charset="0"/>
                <a:cs typeface="Arial" panose="020B0604020202020204" pitchFamily="34" charset="0"/>
              </a:endParaRPr>
            </a:p>
          </p:txBody>
        </p:sp>
        <p:sp>
          <p:nvSpPr>
            <p:cNvPr id="88" name="Right Arrow 37">
              <a:extLst>
                <a:ext uri="{FF2B5EF4-FFF2-40B4-BE49-F238E27FC236}">
                  <a16:creationId xmlns:a16="http://schemas.microsoft.com/office/drawing/2014/main" id="{65C18686-D0E2-4F3D-A3F5-0E27EBD11E10}"/>
                </a:ext>
              </a:extLst>
            </p:cNvPr>
            <p:cNvSpPr/>
            <p:nvPr/>
          </p:nvSpPr>
          <p:spPr>
            <a:xfrm>
              <a:off x="24450917" y="9472654"/>
              <a:ext cx="3526821" cy="673704"/>
            </a:xfrm>
            <a:prstGeom prst="rightArrow">
              <a:avLst>
                <a:gd name="adj1" fmla="val 27116"/>
                <a:gd name="adj2" fmla="val 48693"/>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10">
                <a:latin typeface="Arial" panose="020B0604020202020204" pitchFamily="34" charset="0"/>
                <a:cs typeface="Arial" panose="020B0604020202020204" pitchFamily="34" charset="0"/>
              </a:endParaRPr>
            </a:p>
          </p:txBody>
        </p:sp>
        <p:sp>
          <p:nvSpPr>
            <p:cNvPr id="89" name="TextBox 88">
              <a:extLst>
                <a:ext uri="{FF2B5EF4-FFF2-40B4-BE49-F238E27FC236}">
                  <a16:creationId xmlns:a16="http://schemas.microsoft.com/office/drawing/2014/main" id="{1FF3C125-3EA0-4AD2-8B18-537219E6C1D8}"/>
                </a:ext>
              </a:extLst>
            </p:cNvPr>
            <p:cNvSpPr txBox="1"/>
            <p:nvPr/>
          </p:nvSpPr>
          <p:spPr>
            <a:xfrm>
              <a:off x="21699605" y="9430577"/>
              <a:ext cx="2640543" cy="576490"/>
            </a:xfrm>
            <a:prstGeom prst="rect">
              <a:avLst/>
            </a:prstGeom>
            <a:noFill/>
          </p:spPr>
          <p:txBody>
            <a:bodyPr wrap="square" rtlCol="0">
              <a:spAutoFit/>
            </a:bodyPr>
            <a:lstStyle/>
            <a:p>
              <a:pPr algn="ctr"/>
              <a:r>
                <a:rPr lang="en-US" sz="3500" b="1" dirty="0">
                  <a:solidFill>
                    <a:schemeClr val="bg1"/>
                  </a:solidFill>
                  <a:latin typeface="Arial" panose="020B0604020202020204" pitchFamily="34" charset="0"/>
                  <a:cs typeface="Arial" panose="020B0604020202020204" pitchFamily="34" charset="0"/>
                </a:rPr>
                <a:t>Nomophobia</a:t>
              </a:r>
              <a:endParaRPr lang="en-US" sz="2800" b="1" dirty="0">
                <a:solidFill>
                  <a:schemeClr val="bg1"/>
                </a:solidFill>
                <a:latin typeface="Arial" panose="020B0604020202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C6939AC0-D527-4CD8-B88F-A78FC9E5CC81}"/>
                </a:ext>
              </a:extLst>
            </p:cNvPr>
            <p:cNvSpPr txBox="1"/>
            <p:nvPr/>
          </p:nvSpPr>
          <p:spPr>
            <a:xfrm>
              <a:off x="22702454" y="7616483"/>
              <a:ext cx="2139883" cy="465410"/>
            </a:xfrm>
            <a:prstGeom prst="rect">
              <a:avLst/>
            </a:prstGeom>
            <a:noFill/>
          </p:spPr>
          <p:txBody>
            <a:bodyPr wrap="square" rtlCol="0">
              <a:spAutoFit/>
            </a:bodyPr>
            <a:lstStyle/>
            <a:p>
              <a:r>
                <a:rPr lang="el-GR" sz="2710" b="1" dirty="0">
                  <a:latin typeface="Arial" panose="020B0604020202020204" pitchFamily="34" charset="0"/>
                  <a:cs typeface="Arial" panose="020B0604020202020204" pitchFamily="34" charset="0"/>
                </a:rPr>
                <a:t>β</a:t>
              </a:r>
              <a:r>
                <a:rPr lang="en-US" sz="2710" b="1" dirty="0">
                  <a:latin typeface="Arial" panose="020B0604020202020204" pitchFamily="34" charset="0"/>
                  <a:cs typeface="Arial" panose="020B0604020202020204" pitchFamily="34" charset="0"/>
                </a:rPr>
                <a:t> = .249 *</a:t>
              </a:r>
            </a:p>
          </p:txBody>
        </p:sp>
        <p:sp>
          <p:nvSpPr>
            <p:cNvPr id="91" name="TextBox 90">
              <a:extLst>
                <a:ext uri="{FF2B5EF4-FFF2-40B4-BE49-F238E27FC236}">
                  <a16:creationId xmlns:a16="http://schemas.microsoft.com/office/drawing/2014/main" id="{68027E5C-A60A-40D3-8CB3-BA9CCCCFD0F7}"/>
                </a:ext>
              </a:extLst>
            </p:cNvPr>
            <p:cNvSpPr txBox="1"/>
            <p:nvPr/>
          </p:nvSpPr>
          <p:spPr>
            <a:xfrm>
              <a:off x="28397698" y="7616483"/>
              <a:ext cx="2189813" cy="465410"/>
            </a:xfrm>
            <a:prstGeom prst="rect">
              <a:avLst/>
            </a:prstGeom>
            <a:noFill/>
          </p:spPr>
          <p:txBody>
            <a:bodyPr wrap="square" rtlCol="0">
              <a:spAutoFit/>
            </a:bodyPr>
            <a:lstStyle/>
            <a:p>
              <a:r>
                <a:rPr lang="el-GR" sz="2710" b="1" dirty="0">
                  <a:latin typeface="Arial" panose="020B0604020202020204" pitchFamily="34" charset="0"/>
                  <a:cs typeface="Arial" panose="020B0604020202020204" pitchFamily="34" charset="0"/>
                </a:rPr>
                <a:t>β</a:t>
              </a:r>
              <a:r>
                <a:rPr lang="en-US" sz="2710" b="1" dirty="0">
                  <a:latin typeface="Arial" panose="020B0604020202020204" pitchFamily="34" charset="0"/>
                  <a:cs typeface="Arial" panose="020B0604020202020204" pitchFamily="34" charset="0"/>
                </a:rPr>
                <a:t> = 0.163 *</a:t>
              </a:r>
            </a:p>
          </p:txBody>
        </p:sp>
        <p:sp>
          <p:nvSpPr>
            <p:cNvPr id="93" name="TextBox 92">
              <a:extLst>
                <a:ext uri="{FF2B5EF4-FFF2-40B4-BE49-F238E27FC236}">
                  <a16:creationId xmlns:a16="http://schemas.microsoft.com/office/drawing/2014/main" id="{0D4680F7-A3B0-4BB5-A760-D39FA87A29E0}"/>
                </a:ext>
              </a:extLst>
            </p:cNvPr>
            <p:cNvSpPr txBox="1"/>
            <p:nvPr/>
          </p:nvSpPr>
          <p:spPr>
            <a:xfrm>
              <a:off x="24843619" y="10064207"/>
              <a:ext cx="3175176" cy="846455"/>
            </a:xfrm>
            <a:prstGeom prst="rect">
              <a:avLst/>
            </a:prstGeom>
            <a:noFill/>
          </p:spPr>
          <p:txBody>
            <a:bodyPr wrap="square" rtlCol="0">
              <a:spAutoFit/>
            </a:bodyPr>
            <a:lstStyle/>
            <a:p>
              <a:r>
                <a:rPr lang="en-US" sz="2710" b="1" dirty="0">
                  <a:latin typeface="Arial" panose="020B0604020202020204" pitchFamily="34" charset="0"/>
                  <a:cs typeface="Arial" panose="020B0604020202020204" pitchFamily="34" charset="0"/>
                </a:rPr>
                <a:t>Total: </a:t>
              </a:r>
              <a:r>
                <a:rPr lang="el-GR" sz="2710" b="1" dirty="0">
                  <a:latin typeface="Arial" panose="020B0604020202020204" pitchFamily="34" charset="0"/>
                  <a:cs typeface="Arial" panose="020B0604020202020204" pitchFamily="34" charset="0"/>
                </a:rPr>
                <a:t>β</a:t>
              </a:r>
              <a:r>
                <a:rPr lang="en-US" sz="2710" b="1" dirty="0">
                  <a:latin typeface="Arial" panose="020B0604020202020204" pitchFamily="34" charset="0"/>
                  <a:cs typeface="Arial" panose="020B0604020202020204" pitchFamily="34" charset="0"/>
                </a:rPr>
                <a:t> = 0.150 *</a:t>
              </a:r>
            </a:p>
            <a:p>
              <a:r>
                <a:rPr lang="en-US" sz="2710" b="1" dirty="0">
                  <a:latin typeface="Arial" panose="020B0604020202020204" pitchFamily="34" charset="0"/>
                  <a:cs typeface="Arial" panose="020B0604020202020204" pitchFamily="34" charset="0"/>
                </a:rPr>
                <a:t>Direct: </a:t>
              </a:r>
              <a:r>
                <a:rPr lang="el-GR" sz="2710" b="1" dirty="0">
                  <a:latin typeface="Arial" panose="020B0604020202020204" pitchFamily="34" charset="0"/>
                  <a:cs typeface="Arial" panose="020B0604020202020204" pitchFamily="34" charset="0"/>
                </a:rPr>
                <a:t>β</a:t>
              </a:r>
              <a:r>
                <a:rPr lang="en-US" sz="2710" b="1" dirty="0">
                  <a:latin typeface="Arial" panose="020B0604020202020204" pitchFamily="34" charset="0"/>
                  <a:cs typeface="Arial" panose="020B0604020202020204" pitchFamily="34" charset="0"/>
                </a:rPr>
                <a:t> = 0.109</a:t>
              </a:r>
            </a:p>
          </p:txBody>
        </p:sp>
        <p:sp>
          <p:nvSpPr>
            <p:cNvPr id="94" name="Rounded Rectangle 63">
              <a:extLst>
                <a:ext uri="{FF2B5EF4-FFF2-40B4-BE49-F238E27FC236}">
                  <a16:creationId xmlns:a16="http://schemas.microsoft.com/office/drawing/2014/main" id="{AE0527C1-0B80-4D75-8874-2631E49B7810}"/>
                </a:ext>
              </a:extLst>
            </p:cNvPr>
            <p:cNvSpPr/>
            <p:nvPr/>
          </p:nvSpPr>
          <p:spPr>
            <a:xfrm>
              <a:off x="28059853" y="9022904"/>
              <a:ext cx="2550297" cy="1580808"/>
            </a:xfrm>
            <a:prstGeom prst="roundRect">
              <a:avLst/>
            </a:prstGeom>
            <a:solidFill>
              <a:srgbClr val="6B798B"/>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710">
                <a:solidFill>
                  <a:schemeClr val="bg1"/>
                </a:solidFill>
                <a:latin typeface="Arial" panose="020B0604020202020204" pitchFamily="34" charset="0"/>
                <a:cs typeface="Arial" panose="020B0604020202020204" pitchFamily="34" charset="0"/>
              </a:endParaRPr>
            </a:p>
          </p:txBody>
        </p:sp>
        <p:sp>
          <p:nvSpPr>
            <p:cNvPr id="96" name="TextBox 95">
              <a:extLst>
                <a:ext uri="{FF2B5EF4-FFF2-40B4-BE49-F238E27FC236}">
                  <a16:creationId xmlns:a16="http://schemas.microsoft.com/office/drawing/2014/main" id="{617C3C60-5EBE-41F5-B106-81B4076D303F}"/>
                </a:ext>
              </a:extLst>
            </p:cNvPr>
            <p:cNvSpPr txBox="1"/>
            <p:nvPr/>
          </p:nvSpPr>
          <p:spPr>
            <a:xfrm>
              <a:off x="24903528" y="6521151"/>
              <a:ext cx="2617650" cy="1560741"/>
            </a:xfrm>
            <a:prstGeom prst="rect">
              <a:avLst/>
            </a:prstGeom>
            <a:noFill/>
          </p:spPr>
          <p:txBody>
            <a:bodyPr wrap="square" rtlCol="0">
              <a:spAutoFit/>
            </a:bodyPr>
            <a:lstStyle/>
            <a:p>
              <a:pPr algn="ctr"/>
              <a:r>
                <a:rPr lang="en-US" sz="3500" b="1" dirty="0">
                  <a:solidFill>
                    <a:schemeClr val="bg1"/>
                  </a:solidFill>
                  <a:latin typeface="Arial" panose="020B0604020202020204" pitchFamily="34" charset="0"/>
                  <a:cs typeface="Arial" panose="020B0604020202020204" pitchFamily="34" charset="0"/>
                </a:rPr>
                <a:t>Sleep Time Technology Use</a:t>
              </a:r>
            </a:p>
          </p:txBody>
        </p:sp>
        <p:sp>
          <p:nvSpPr>
            <p:cNvPr id="97" name="TextBox 96">
              <a:extLst>
                <a:ext uri="{FF2B5EF4-FFF2-40B4-BE49-F238E27FC236}">
                  <a16:creationId xmlns:a16="http://schemas.microsoft.com/office/drawing/2014/main" id="{9E1D3AB4-D855-400F-952C-85BEC80BF1FB}"/>
                </a:ext>
              </a:extLst>
            </p:cNvPr>
            <p:cNvSpPr txBox="1"/>
            <p:nvPr/>
          </p:nvSpPr>
          <p:spPr>
            <a:xfrm>
              <a:off x="28170624" y="9530830"/>
              <a:ext cx="2439526" cy="576490"/>
            </a:xfrm>
            <a:prstGeom prst="rect">
              <a:avLst/>
            </a:prstGeom>
            <a:noFill/>
          </p:spPr>
          <p:txBody>
            <a:bodyPr wrap="square" rtlCol="0">
              <a:spAutoFit/>
            </a:bodyPr>
            <a:lstStyle/>
            <a:p>
              <a:pPr algn="ctr"/>
              <a:r>
                <a:rPr lang="en-US" sz="3500" b="1" dirty="0">
                  <a:solidFill>
                    <a:schemeClr val="bg1"/>
                  </a:solidFill>
                  <a:latin typeface="Arial" panose="020B0604020202020204" pitchFamily="34" charset="0"/>
                  <a:cs typeface="Arial" panose="020B0604020202020204" pitchFamily="34" charset="0"/>
                </a:rPr>
                <a:t>Sleepiness</a:t>
              </a:r>
            </a:p>
          </p:txBody>
        </p:sp>
      </p:grpSp>
      <p:sp>
        <p:nvSpPr>
          <p:cNvPr id="147" name="Text Box 96"/>
          <p:cNvSpPr txBox="1">
            <a:spLocks noChangeArrowheads="1"/>
          </p:cNvSpPr>
          <p:nvPr/>
        </p:nvSpPr>
        <p:spPr bwMode="auto">
          <a:xfrm>
            <a:off x="33147001" y="4003635"/>
            <a:ext cx="17547538" cy="15491364"/>
          </a:xfrm>
          <a:prstGeom prst="rect">
            <a:avLst/>
          </a:prstGeom>
          <a:solidFill>
            <a:srgbClr val="FBF8EF"/>
          </a:solidFill>
          <a:ln w="76200">
            <a:solidFill>
              <a:srgbClr val="D0BF76"/>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754877" tIns="754877" rIns="754877" bIns="754877"/>
          <a:lstStyle>
            <a:lvl1pPr eaLnBrk="0" hangingPunct="0">
              <a:tabLst>
                <a:tab pos="500063" algn="l"/>
              </a:tabLst>
              <a:defRPr sz="3200">
                <a:solidFill>
                  <a:schemeClr val="tx1"/>
                </a:solidFill>
                <a:latin typeface="Helvetica" charset="0"/>
                <a:ea typeface="ＭＳ Ｐゴシック" charset="0"/>
              </a:defRPr>
            </a:lvl1pPr>
            <a:lvl2pPr marL="742950" indent="-285750" eaLnBrk="0" hangingPunct="0">
              <a:tabLst>
                <a:tab pos="500063" algn="l"/>
              </a:tabLst>
              <a:defRPr sz="3200">
                <a:solidFill>
                  <a:schemeClr val="tx1"/>
                </a:solidFill>
                <a:latin typeface="Helvetica" charset="0"/>
                <a:ea typeface="ＭＳ Ｐゴシック" charset="0"/>
              </a:defRPr>
            </a:lvl2pPr>
            <a:lvl3pPr marL="1143000" indent="-228600" eaLnBrk="0" hangingPunct="0">
              <a:tabLst>
                <a:tab pos="500063" algn="l"/>
              </a:tabLst>
              <a:defRPr sz="3200">
                <a:solidFill>
                  <a:schemeClr val="tx1"/>
                </a:solidFill>
                <a:latin typeface="Helvetica" charset="0"/>
                <a:ea typeface="ＭＳ Ｐゴシック" charset="0"/>
              </a:defRPr>
            </a:lvl3pPr>
            <a:lvl4pPr marL="1600200" indent="-228600" eaLnBrk="0" hangingPunct="0">
              <a:tabLst>
                <a:tab pos="500063" algn="l"/>
              </a:tabLst>
              <a:defRPr sz="3200">
                <a:solidFill>
                  <a:schemeClr val="tx1"/>
                </a:solidFill>
                <a:latin typeface="Helvetica" charset="0"/>
                <a:ea typeface="ＭＳ Ｐゴシック" charset="0"/>
              </a:defRPr>
            </a:lvl4pPr>
            <a:lvl5pPr marL="2057400" indent="-228600" eaLnBrk="0" hangingPunct="0">
              <a:tabLst>
                <a:tab pos="500063" algn="l"/>
              </a:tabLst>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tabLst>
                <a:tab pos="500063" algn="l"/>
              </a:tabLst>
              <a:defRPr sz="3200">
                <a:solidFill>
                  <a:schemeClr val="tx1"/>
                </a:solidFill>
                <a:latin typeface="Helvetica" charset="0"/>
                <a:ea typeface="ＭＳ Ｐゴシック" charset="0"/>
              </a:defRPr>
            </a:lvl9pPr>
          </a:lstStyle>
          <a:p>
            <a:pPr eaLnBrk="1" hangingPunct="1">
              <a:defRPr/>
            </a:pPr>
            <a:endParaRPr lang="en-US" sz="3613" b="1" dirty="0">
              <a:solidFill>
                <a:srgbClr val="BC4626"/>
              </a:solidFill>
              <a:latin typeface="Arial" panose="020B0604020202020204" pitchFamily="34" charset="0"/>
              <a:cs typeface="Arial" panose="020B0604020202020204" pitchFamily="34" charset="0"/>
            </a:endParaRPr>
          </a:p>
        </p:txBody>
      </p:sp>
      <p:sp>
        <p:nvSpPr>
          <p:cNvPr id="156" name="Text Box 59"/>
          <p:cNvSpPr txBox="1">
            <a:spLocks noChangeArrowheads="1"/>
          </p:cNvSpPr>
          <p:nvPr/>
        </p:nvSpPr>
        <p:spPr bwMode="auto">
          <a:xfrm>
            <a:off x="32782882" y="4168915"/>
            <a:ext cx="7496227" cy="469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algn="ctr" eaLnBrk="1" hangingPunct="1">
              <a:spcBef>
                <a:spcPts val="0"/>
              </a:spcBef>
            </a:pPr>
            <a:r>
              <a:rPr lang="en-US" sz="5000" b="1" dirty="0">
                <a:solidFill>
                  <a:srgbClr val="BC462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Wingdings" panose="05000000000000000000" pitchFamily="2" charset="2"/>
              </a:rPr>
              <a:t></a:t>
            </a:r>
            <a:r>
              <a:rPr lang="en-US" sz="5000" b="1" dirty="0">
                <a:solidFill>
                  <a:srgbClr val="BC4626"/>
                </a:solidFill>
                <a:latin typeface="Arial" panose="020B0604020202020204" pitchFamily="34" charset="0"/>
                <a:cs typeface="Arial" panose="020B0604020202020204" pitchFamily="34" charset="0"/>
                <a:sym typeface="Wingdings" panose="05000000000000000000" pitchFamily="2" charset="2"/>
              </a:rPr>
              <a:t> </a:t>
            </a:r>
            <a:r>
              <a:rPr lang="en-US" sz="5000" b="1" dirty="0">
                <a:solidFill>
                  <a:srgbClr val="BC4626"/>
                </a:solidFill>
                <a:latin typeface="Arial" panose="020B0604020202020204" pitchFamily="34" charset="0"/>
                <a:cs typeface="Arial" panose="020B0604020202020204" pitchFamily="34" charset="0"/>
              </a:rPr>
              <a:t>Nomophobia is related to </a:t>
            </a:r>
            <a:r>
              <a:rPr lang="en-US" sz="5000" b="1" dirty="0">
                <a:solidFill>
                  <a:srgbClr val="BC462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sym typeface="Wingdings" panose="05000000000000000000" pitchFamily="2" charset="2"/>
              </a:rPr>
              <a:t></a:t>
            </a:r>
            <a:r>
              <a:rPr lang="en-US" sz="5000" b="1" dirty="0">
                <a:solidFill>
                  <a:srgbClr val="BC4626"/>
                </a:solidFill>
                <a:latin typeface="Arial" panose="020B0604020202020204" pitchFamily="34" charset="0"/>
                <a:cs typeface="Arial" panose="020B0604020202020204" pitchFamily="34" charset="0"/>
                <a:sym typeface="Wingdings" panose="05000000000000000000" pitchFamily="2" charset="2"/>
              </a:rPr>
              <a:t> </a:t>
            </a:r>
            <a:r>
              <a:rPr lang="en-US" sz="5000" b="1" dirty="0">
                <a:solidFill>
                  <a:srgbClr val="BC4626"/>
                </a:solidFill>
                <a:latin typeface="Arial" panose="020B0604020202020204" pitchFamily="34" charset="0"/>
                <a:cs typeface="Arial" panose="020B0604020202020204" pitchFamily="34" charset="0"/>
              </a:rPr>
              <a:t>Maladaptive Sleep Hygiene behaviors including Sleep Time Technology Use.</a:t>
            </a:r>
          </a:p>
        </p:txBody>
      </p:sp>
      <p:sp>
        <p:nvSpPr>
          <p:cNvPr id="18" name="Text Box 57">
            <a:extLst>
              <a:ext uri="{FF2B5EF4-FFF2-40B4-BE49-F238E27FC236}">
                <a16:creationId xmlns:a16="http://schemas.microsoft.com/office/drawing/2014/main" id="{CCAEF652-826C-4A84-A807-564A9CAF3275}"/>
              </a:ext>
            </a:extLst>
          </p:cNvPr>
          <p:cNvSpPr txBox="1">
            <a:spLocks noChangeArrowheads="1"/>
          </p:cNvSpPr>
          <p:nvPr/>
        </p:nvSpPr>
        <p:spPr bwMode="auto">
          <a:xfrm>
            <a:off x="33259233" y="9028607"/>
            <a:ext cx="6543525" cy="10417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ts val="0"/>
              </a:spcBef>
            </a:pPr>
            <a:r>
              <a:rPr lang="en-US" altLang="ja-JP" sz="2800" dirty="0">
                <a:latin typeface="Arial" panose="020B0604020202020204" pitchFamily="34" charset="0"/>
                <a:cs typeface="Arial" panose="020B0604020202020204" pitchFamily="34" charset="0"/>
              </a:rPr>
              <a:t>Severity of nomophobia was also positively correlated with severity of maladaptive sleep hygiene behaviors. Not surprisingly, more nomophobia was related to greater active use of one’s cell phone during sleep time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(298) = .249,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Relatedly, because nomophobia is one subset of anxiety, it was not surprising that individuals with greater nomophobia were also more likely to engage in anxiety related cognitive rumination (think, plan, or worry) while in bed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(295) = .182,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Other maladaptive sleep hygiene behaviors related to greater nomophobia included the following: long daytime naps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(298) = .101,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inconsistent bedtimes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(294) = .144,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inconsistent wake times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(291) = .103,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using bed for non-sleep purposes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(298) = .180,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and, somewhat unexpectedly,  the likelihood of sleeping in an uncomfortable bed (</a:t>
            </a:r>
            <a:r>
              <a:rPr lang="en-US" altLang="ja-JP" sz="2800" i="1" dirty="0">
                <a:latin typeface="Arial" panose="020B0604020202020204" pitchFamily="34" charset="0"/>
                <a:cs typeface="Arial" panose="020B0604020202020204" pitchFamily="34" charset="0"/>
              </a:rPr>
              <a:t>r</a:t>
            </a:r>
            <a:r>
              <a:rPr lang="en-US" altLang="ja-JP" sz="2800" dirty="0">
                <a:latin typeface="Arial" panose="020B0604020202020204" pitchFamily="34" charset="0"/>
                <a:cs typeface="Arial" panose="020B0604020202020204" pitchFamily="34" charset="0"/>
              </a:rPr>
              <a:t>(297) = .097, </a:t>
            </a:r>
            <a:r>
              <a:rPr lang="en-US" altLang="ja-JP" sz="2800" i="1" dirty="0">
                <a:latin typeface="Arial" panose="020B0604020202020204" pitchFamily="34" charset="0"/>
                <a:cs typeface="Arial" panose="020B0604020202020204" pitchFamily="34" charset="0"/>
              </a:rPr>
              <a:t>p</a:t>
            </a:r>
            <a:r>
              <a:rPr lang="en-US" altLang="ja-JP" sz="2800" dirty="0">
                <a:latin typeface="Arial" panose="020B0604020202020204" pitchFamily="34" charset="0"/>
                <a:cs typeface="Arial" panose="020B0604020202020204" pitchFamily="34" charset="0"/>
              </a:rPr>
              <a:t> &lt; .05). </a:t>
            </a:r>
            <a:endParaRPr lang="en-US" sz="2450" dirty="0">
              <a:latin typeface="Arial" panose="020B0604020202020204" pitchFamily="34" charset="0"/>
              <a:cs typeface="Arial" panose="020B0604020202020204" pitchFamily="34" charset="0"/>
            </a:endParaRPr>
          </a:p>
        </p:txBody>
      </p:sp>
      <p:sp>
        <p:nvSpPr>
          <p:cNvPr id="20" name="Text Box 209">
            <a:extLst>
              <a:ext uri="{FF2B5EF4-FFF2-40B4-BE49-F238E27FC236}">
                <a16:creationId xmlns:a16="http://schemas.microsoft.com/office/drawing/2014/main" id="{F95694AC-E6CF-4834-8D89-BA814AF63169}"/>
              </a:ext>
            </a:extLst>
          </p:cNvPr>
          <p:cNvSpPr txBox="1">
            <a:spLocks noChangeArrowheads="1"/>
          </p:cNvSpPr>
          <p:nvPr/>
        </p:nvSpPr>
        <p:spPr bwMode="auto">
          <a:xfrm>
            <a:off x="33346321" y="26056760"/>
            <a:ext cx="4400372" cy="614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ct val="50000"/>
              </a:spcBef>
            </a:pPr>
            <a:r>
              <a:rPr lang="en-US" sz="3500" b="1" dirty="0">
                <a:solidFill>
                  <a:srgbClr val="BC4626"/>
                </a:solidFill>
                <a:latin typeface="Arial" panose="020B0604020202020204" pitchFamily="34" charset="0"/>
                <a:cs typeface="Arial" panose="020B0604020202020204" pitchFamily="34" charset="0"/>
              </a:rPr>
              <a:t>References</a:t>
            </a:r>
          </a:p>
        </p:txBody>
      </p:sp>
      <p:sp>
        <p:nvSpPr>
          <p:cNvPr id="21" name="Text Box 13">
            <a:extLst>
              <a:ext uri="{FF2B5EF4-FFF2-40B4-BE49-F238E27FC236}">
                <a16:creationId xmlns:a16="http://schemas.microsoft.com/office/drawing/2014/main" id="{9002EF9F-C141-4395-B01B-4C1156AFA473}"/>
              </a:ext>
            </a:extLst>
          </p:cNvPr>
          <p:cNvSpPr txBox="1">
            <a:spLocks noChangeArrowheads="1"/>
          </p:cNvSpPr>
          <p:nvPr/>
        </p:nvSpPr>
        <p:spPr bwMode="auto">
          <a:xfrm>
            <a:off x="676375" y="24291776"/>
            <a:ext cx="1279379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1943100">
              <a:spcBef>
                <a:spcPct val="20000"/>
              </a:spcBef>
              <a:buChar char="•"/>
              <a:defRPr sz="15400">
                <a:solidFill>
                  <a:schemeClr val="tx1"/>
                </a:solidFill>
                <a:latin typeface="Arial" panose="020B0604020202020204" pitchFamily="34" charset="0"/>
              </a:defRPr>
            </a:lvl1pPr>
            <a:lvl2pPr marL="742950" indent="-285750" defTabSz="1943100">
              <a:spcBef>
                <a:spcPct val="20000"/>
              </a:spcBef>
              <a:buChar char="–"/>
              <a:defRPr sz="13400">
                <a:solidFill>
                  <a:schemeClr val="tx1"/>
                </a:solidFill>
                <a:latin typeface="Arial" panose="020B0604020202020204" pitchFamily="34" charset="0"/>
              </a:defRPr>
            </a:lvl2pPr>
            <a:lvl3pPr marL="1143000" indent="-228600" defTabSz="1943100">
              <a:spcBef>
                <a:spcPct val="20000"/>
              </a:spcBef>
              <a:buChar char="•"/>
              <a:defRPr sz="11500">
                <a:solidFill>
                  <a:schemeClr val="tx1"/>
                </a:solidFill>
                <a:latin typeface="Arial" panose="020B0604020202020204" pitchFamily="34" charset="0"/>
              </a:defRPr>
            </a:lvl3pPr>
            <a:lvl4pPr marL="1600200" indent="-228600" defTabSz="1943100">
              <a:spcBef>
                <a:spcPct val="20000"/>
              </a:spcBef>
              <a:buChar char="–"/>
              <a:defRPr sz="9600">
                <a:solidFill>
                  <a:schemeClr val="tx1"/>
                </a:solidFill>
                <a:latin typeface="Arial" panose="020B0604020202020204" pitchFamily="34" charset="0"/>
              </a:defRPr>
            </a:lvl4pPr>
            <a:lvl5pPr marL="2057400" indent="-228600" defTabSz="1943100">
              <a:spcBef>
                <a:spcPct val="20000"/>
              </a:spcBef>
              <a:buChar char="»"/>
              <a:defRPr sz="9600">
                <a:solidFill>
                  <a:schemeClr val="tx1"/>
                </a:solidFill>
                <a:latin typeface="Arial" panose="020B0604020202020204" pitchFamily="34" charset="0"/>
              </a:defRPr>
            </a:lvl5pPr>
            <a:lvl6pPr marL="25146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6pPr>
            <a:lvl7pPr marL="29718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7pPr>
            <a:lvl8pPr marL="34290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8pPr>
            <a:lvl9pPr marL="3886200" indent="-228600" defTabSz="1943100" eaLnBrk="0" fontAlgn="base" hangingPunct="0">
              <a:spcBef>
                <a:spcPct val="20000"/>
              </a:spcBef>
              <a:spcAft>
                <a:spcPct val="0"/>
              </a:spcAft>
              <a:buChar char="»"/>
              <a:defRPr sz="9600">
                <a:solidFill>
                  <a:schemeClr val="tx1"/>
                </a:solidFill>
                <a:latin typeface="Arial" panose="020B0604020202020204" pitchFamily="34" charset="0"/>
              </a:defRPr>
            </a:lvl9pPr>
          </a:lstStyle>
          <a:p>
            <a:pPr marL="400056" indent="-400056">
              <a:spcBef>
                <a:spcPct val="0"/>
              </a:spcBef>
            </a:pPr>
            <a:r>
              <a:rPr lang="en-US" altLang="en-US" sz="2800" i="1" dirty="0">
                <a:cs typeface="Arial" panose="020B0604020202020204" pitchFamily="34" charset="0"/>
              </a:rPr>
              <a:t>Nomophobia:</a:t>
            </a:r>
            <a:r>
              <a:rPr lang="en-US" altLang="en-US" sz="2800" dirty="0">
                <a:cs typeface="Arial" panose="020B0604020202020204" pitchFamily="34" charset="0"/>
              </a:rPr>
              <a:t>  </a:t>
            </a:r>
            <a:r>
              <a:rPr lang="en-US" altLang="en-US" sz="2600" dirty="0">
                <a:cs typeface="Arial" panose="020B0604020202020204" pitchFamily="34" charset="0"/>
              </a:rPr>
              <a:t>The nomophobia questionnaire is a 20-item self-report instrument measuring degree of fear of not having one’s cell phone. Scores range from 20 (no nomophobia) to 140 (severe) [1]. </a:t>
            </a:r>
          </a:p>
        </p:txBody>
      </p:sp>
      <p:pic>
        <p:nvPicPr>
          <p:cNvPr id="15" name="Picture 14">
            <a:extLst>
              <a:ext uri="{FF2B5EF4-FFF2-40B4-BE49-F238E27FC236}">
                <a16:creationId xmlns:a16="http://schemas.microsoft.com/office/drawing/2014/main" id="{C5D6717E-1B32-49B2-8FE1-6B16322F0FCD}"/>
              </a:ext>
            </a:extLst>
          </p:cNvPr>
          <p:cNvPicPr>
            <a:picLocks noChangeAspect="1"/>
          </p:cNvPicPr>
          <p:nvPr/>
        </p:nvPicPr>
        <p:blipFill>
          <a:blip r:embed="rId5"/>
          <a:stretch>
            <a:fillRect/>
          </a:stretch>
        </p:blipFill>
        <p:spPr>
          <a:xfrm>
            <a:off x="23232383" y="11435719"/>
            <a:ext cx="8858748" cy="6077704"/>
          </a:xfrm>
          <a:prstGeom prst="rect">
            <a:avLst/>
          </a:prstGeom>
        </p:spPr>
      </p:pic>
      <p:grpSp>
        <p:nvGrpSpPr>
          <p:cNvPr id="22" name="Group 21">
            <a:extLst>
              <a:ext uri="{FF2B5EF4-FFF2-40B4-BE49-F238E27FC236}">
                <a16:creationId xmlns:a16="http://schemas.microsoft.com/office/drawing/2014/main" id="{B26C965B-DA37-40B8-8CD3-5D6D91AF6B59}"/>
              </a:ext>
            </a:extLst>
          </p:cNvPr>
          <p:cNvGrpSpPr/>
          <p:nvPr/>
        </p:nvGrpSpPr>
        <p:grpSpPr>
          <a:xfrm>
            <a:off x="22693070" y="6626817"/>
            <a:ext cx="9937375" cy="3092433"/>
            <a:chOff x="22719587" y="6915573"/>
            <a:chExt cx="9937375" cy="3092433"/>
          </a:xfrm>
        </p:grpSpPr>
        <p:sp>
          <p:nvSpPr>
            <p:cNvPr id="173" name="Text Box 63">
              <a:extLst>
                <a:ext uri="{FF2B5EF4-FFF2-40B4-BE49-F238E27FC236}">
                  <a16:creationId xmlns:a16="http://schemas.microsoft.com/office/drawing/2014/main" id="{664FC1D9-15A9-47F7-AD84-2111C644B3A6}"/>
                </a:ext>
              </a:extLst>
            </p:cNvPr>
            <p:cNvSpPr txBox="1">
              <a:spLocks noChangeArrowheads="1"/>
            </p:cNvSpPr>
            <p:nvPr/>
          </p:nvSpPr>
          <p:spPr bwMode="auto">
            <a:xfrm>
              <a:off x="26526479" y="6915573"/>
              <a:ext cx="6130483" cy="3092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75488" tIns="37743" rIns="75488" bIns="37743">
              <a:spAutoFit/>
            </a:bodyPr>
            <a:lstStyle>
              <a:lvl1pPr eaLnBrk="0" hangingPunct="0">
                <a:defRPr sz="2400">
                  <a:solidFill>
                    <a:schemeClr val="tx1"/>
                  </a:solidFill>
                  <a:latin typeface="Helvetica" pitchFamily="-84" charset="0"/>
                  <a:ea typeface="MS PGothic" pitchFamily="34" charset="-128"/>
                </a:defRPr>
              </a:lvl1pPr>
              <a:lvl2pPr marL="742950" indent="-285750" eaLnBrk="0" hangingPunct="0">
                <a:defRPr sz="2400">
                  <a:solidFill>
                    <a:schemeClr val="tx1"/>
                  </a:solidFill>
                  <a:latin typeface="Helvetica" pitchFamily="-84" charset="0"/>
                  <a:ea typeface="MS PGothic" pitchFamily="34" charset="-128"/>
                </a:defRPr>
              </a:lvl2pPr>
              <a:lvl3pPr marL="1143000" indent="-228600" eaLnBrk="0" hangingPunct="0">
                <a:defRPr sz="2400">
                  <a:solidFill>
                    <a:schemeClr val="tx1"/>
                  </a:solidFill>
                  <a:latin typeface="Helvetica" pitchFamily="-84" charset="0"/>
                  <a:ea typeface="MS PGothic" pitchFamily="34" charset="-128"/>
                </a:defRPr>
              </a:lvl3pPr>
              <a:lvl4pPr marL="1600200" indent="-228600" eaLnBrk="0" hangingPunct="0">
                <a:defRPr sz="2400">
                  <a:solidFill>
                    <a:schemeClr val="tx1"/>
                  </a:solidFill>
                  <a:latin typeface="Helvetica" pitchFamily="-84" charset="0"/>
                  <a:ea typeface="MS PGothic" pitchFamily="34" charset="-128"/>
                </a:defRPr>
              </a:lvl4pPr>
              <a:lvl5pPr marL="2057400" indent="-228600" eaLnBrk="0" hangingPunct="0">
                <a:defRPr sz="2400">
                  <a:solidFill>
                    <a:schemeClr val="tx1"/>
                  </a:solidFill>
                  <a:latin typeface="Helvetica" pitchFamily="-84" charset="0"/>
                  <a:ea typeface="MS PGothic" pitchFamily="34" charset="-128"/>
                </a:defRPr>
              </a:lvl5pPr>
              <a:lvl6pPr marL="2514600" indent="-228600" eaLnBrk="0" fontAlgn="base" hangingPunct="0">
                <a:spcBef>
                  <a:spcPct val="0"/>
                </a:spcBef>
                <a:spcAft>
                  <a:spcPct val="0"/>
                </a:spcAft>
                <a:defRPr sz="2400">
                  <a:solidFill>
                    <a:schemeClr val="tx1"/>
                  </a:solidFill>
                  <a:latin typeface="Helvetica" pitchFamily="-84" charset="0"/>
                  <a:ea typeface="MS PGothic" pitchFamily="34" charset="-128"/>
                </a:defRPr>
              </a:lvl6pPr>
              <a:lvl7pPr marL="2971800" indent="-228600" eaLnBrk="0" fontAlgn="base" hangingPunct="0">
                <a:spcBef>
                  <a:spcPct val="0"/>
                </a:spcBef>
                <a:spcAft>
                  <a:spcPct val="0"/>
                </a:spcAft>
                <a:defRPr sz="2400">
                  <a:solidFill>
                    <a:schemeClr val="tx1"/>
                  </a:solidFill>
                  <a:latin typeface="Helvetica" pitchFamily="-84" charset="0"/>
                  <a:ea typeface="MS PGothic" pitchFamily="34" charset="-128"/>
                </a:defRPr>
              </a:lvl7pPr>
              <a:lvl8pPr marL="3429000" indent="-228600" eaLnBrk="0" fontAlgn="base" hangingPunct="0">
                <a:spcBef>
                  <a:spcPct val="0"/>
                </a:spcBef>
                <a:spcAft>
                  <a:spcPct val="0"/>
                </a:spcAft>
                <a:defRPr sz="2400">
                  <a:solidFill>
                    <a:schemeClr val="tx1"/>
                  </a:solidFill>
                  <a:latin typeface="Helvetica" pitchFamily="-84" charset="0"/>
                  <a:ea typeface="MS PGothic" pitchFamily="34" charset="-128"/>
                </a:defRPr>
              </a:lvl8pPr>
              <a:lvl9pPr marL="3886200" indent="-228600" eaLnBrk="0" fontAlgn="base" hangingPunct="0">
                <a:spcBef>
                  <a:spcPct val="0"/>
                </a:spcBef>
                <a:spcAft>
                  <a:spcPct val="0"/>
                </a:spcAft>
                <a:defRPr sz="2400">
                  <a:solidFill>
                    <a:schemeClr val="tx1"/>
                  </a:solidFill>
                  <a:latin typeface="Helvetica" pitchFamily="-84" charset="0"/>
                  <a:ea typeface="MS PGothic" pitchFamily="34" charset="-128"/>
                </a:defRPr>
              </a:lvl9pPr>
            </a:lstStyle>
            <a:p>
              <a:pPr eaLnBrk="1" hangingPunct="1">
                <a:spcBef>
                  <a:spcPts val="0"/>
                </a:spcBef>
              </a:pPr>
              <a:r>
                <a:rPr lang="en-US" sz="2800" dirty="0">
                  <a:latin typeface="Arial" panose="020B0604020202020204" pitchFamily="34" charset="0"/>
                  <a:cs typeface="Arial" panose="020B0604020202020204" pitchFamily="34" charset="0"/>
                </a:rPr>
                <a:t>Nomophobia is prevalent in this population.  A large segment (89.4%) of this college-age population were classified as experiencing either moderate or severe nomophobia.</a:t>
              </a:r>
              <a:r>
                <a:rPr lang="en-US" altLang="ja-JP" sz="2800" dirty="0">
                  <a:latin typeface="Arial" panose="020B0604020202020204" pitchFamily="34" charset="0"/>
                  <a:cs typeface="Arial" panose="020B0604020202020204" pitchFamily="34" charset="0"/>
                </a:rPr>
                <a:t> Only 1 participant reported no nomophobia at all.   </a:t>
              </a:r>
            </a:p>
          </p:txBody>
        </p:sp>
        <p:pic>
          <p:nvPicPr>
            <p:cNvPr id="17" name="Picture 16">
              <a:extLst>
                <a:ext uri="{FF2B5EF4-FFF2-40B4-BE49-F238E27FC236}">
                  <a16:creationId xmlns:a16="http://schemas.microsoft.com/office/drawing/2014/main" id="{8CE1D3A4-032A-44F5-A7A8-D4B3D9349423}"/>
                </a:ext>
              </a:extLst>
            </p:cNvPr>
            <p:cNvPicPr>
              <a:picLocks noChangeAspect="1"/>
            </p:cNvPicPr>
            <p:nvPr/>
          </p:nvPicPr>
          <p:blipFill rotWithShape="1">
            <a:blip r:embed="rId6"/>
            <a:srcRect r="59641" b="10356"/>
            <a:stretch/>
          </p:blipFill>
          <p:spPr>
            <a:xfrm>
              <a:off x="22719587" y="7326963"/>
              <a:ext cx="3692343" cy="2269652"/>
            </a:xfrm>
            <a:prstGeom prst="rect">
              <a:avLst/>
            </a:prstGeom>
          </p:spPr>
        </p:pic>
      </p:grpSp>
      <p:sp>
        <p:nvSpPr>
          <p:cNvPr id="23" name="TextBox 22">
            <a:extLst>
              <a:ext uri="{FF2B5EF4-FFF2-40B4-BE49-F238E27FC236}">
                <a16:creationId xmlns:a16="http://schemas.microsoft.com/office/drawing/2014/main" id="{9335810A-0CFC-4725-8A64-413476A7F1DD}"/>
              </a:ext>
            </a:extLst>
          </p:cNvPr>
          <p:cNvSpPr txBox="1"/>
          <p:nvPr/>
        </p:nvSpPr>
        <p:spPr>
          <a:xfrm>
            <a:off x="25415860" y="11503368"/>
            <a:ext cx="2088375" cy="577081"/>
          </a:xfrm>
          <a:prstGeom prst="rect">
            <a:avLst/>
          </a:prstGeom>
          <a:noFill/>
        </p:spPr>
        <p:txBody>
          <a:bodyPr wrap="square" rtlCol="0">
            <a:spAutoFit/>
          </a:bodyPr>
          <a:lstStyle/>
          <a:p>
            <a:r>
              <a:rPr lang="en-US" sz="3150" b="1" dirty="0">
                <a:latin typeface="Arial" panose="020B0604020202020204" pitchFamily="34" charset="0"/>
                <a:cs typeface="Arial" panose="020B0604020202020204" pitchFamily="34" charset="0"/>
              </a:rPr>
              <a:t>r</a:t>
            </a:r>
            <a:r>
              <a:rPr lang="en-US" sz="3150" b="1" baseline="30000" dirty="0">
                <a:latin typeface="Arial" panose="020B0604020202020204" pitchFamily="34" charset="0"/>
                <a:cs typeface="Arial" panose="020B0604020202020204" pitchFamily="34" charset="0"/>
              </a:rPr>
              <a:t>2</a:t>
            </a:r>
            <a:r>
              <a:rPr lang="en-US" sz="3150" b="1" dirty="0">
                <a:latin typeface="Arial" panose="020B0604020202020204" pitchFamily="34" charset="0"/>
                <a:cs typeface="Arial" panose="020B0604020202020204" pitchFamily="34" charset="0"/>
              </a:rPr>
              <a:t> = .0225</a:t>
            </a:r>
          </a:p>
        </p:txBody>
      </p:sp>
      <p:pic>
        <p:nvPicPr>
          <p:cNvPr id="25" name="Picture 24">
            <a:extLst>
              <a:ext uri="{FF2B5EF4-FFF2-40B4-BE49-F238E27FC236}">
                <a16:creationId xmlns:a16="http://schemas.microsoft.com/office/drawing/2014/main" id="{0324AFC1-6648-4A5E-BD25-D64A72A42F71}"/>
              </a:ext>
            </a:extLst>
          </p:cNvPr>
          <p:cNvPicPr>
            <a:picLocks noChangeAspect="1"/>
          </p:cNvPicPr>
          <p:nvPr/>
        </p:nvPicPr>
        <p:blipFill rotWithShape="1">
          <a:blip r:embed="rId7"/>
          <a:srcRect l="19816" t="16632" r="18983" b="7255"/>
          <a:stretch/>
        </p:blipFill>
        <p:spPr>
          <a:xfrm>
            <a:off x="14714912" y="4052551"/>
            <a:ext cx="7786823" cy="7748211"/>
          </a:xfrm>
          <a:prstGeom prst="rect">
            <a:avLst/>
          </a:prstGeom>
        </p:spPr>
      </p:pic>
      <p:pic>
        <p:nvPicPr>
          <p:cNvPr id="7" name="Picture 6">
            <a:extLst>
              <a:ext uri="{FF2B5EF4-FFF2-40B4-BE49-F238E27FC236}">
                <a16:creationId xmlns:a16="http://schemas.microsoft.com/office/drawing/2014/main" id="{0F04EC7E-F370-4C19-9F5A-8259EC2A84B2}"/>
              </a:ext>
            </a:extLst>
          </p:cNvPr>
          <p:cNvPicPr>
            <a:picLocks noChangeAspect="1"/>
          </p:cNvPicPr>
          <p:nvPr/>
        </p:nvPicPr>
        <p:blipFill>
          <a:blip r:embed="rId8"/>
          <a:stretch>
            <a:fillRect/>
          </a:stretch>
        </p:blipFill>
        <p:spPr>
          <a:xfrm>
            <a:off x="39056974" y="4169293"/>
            <a:ext cx="12403175" cy="15160049"/>
          </a:xfrm>
          <a:prstGeom prst="rect">
            <a:avLst/>
          </a:prstGeom>
        </p:spPr>
      </p:pic>
    </p:spTree>
    <p:extLst>
      <p:ext uri="{BB962C8B-B14F-4D97-AF65-F5344CB8AC3E}">
        <p14:creationId xmlns:p14="http://schemas.microsoft.com/office/powerpoint/2010/main" val="1608749440"/>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26460</TotalTime>
  <Words>1738</Words>
  <Application>Microsoft Office PowerPoint</Application>
  <PresentationFormat>Custom</PresentationFormat>
  <Paragraphs>73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vt:lpstr>
      <vt:lpstr>Times New Roman</vt:lpstr>
      <vt:lpstr>Default Design</vt:lpstr>
      <vt:lpstr>PowerPoint Presentation</vt:lpstr>
    </vt:vector>
  </TitlesOfParts>
  <Company>Swarthmore College</Company>
  <LinksUpToDate>false</LinksUpToDate>
  <SharedDoc>false</SharedDoc>
  <HyperlinkBase>http://www.swarthmore.edu/NatSci/cpurrin1/posteradvice.htm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creator>Colin Purrington</dc:creator>
  <dc:description>Suggestions and gripes to: cpurrin1@swarthmore.edu</dc:description>
  <cp:lastModifiedBy>Peszka, Jennifer</cp:lastModifiedBy>
  <cp:revision>871</cp:revision>
  <cp:lastPrinted>2019-05-07T13:20:31Z</cp:lastPrinted>
  <dcterms:created xsi:type="dcterms:W3CDTF">2000-07-07T15:10:51Z</dcterms:created>
  <dcterms:modified xsi:type="dcterms:W3CDTF">2020-08-18T17:47:47Z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