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56"/>
  </p:notesMasterIdLst>
  <p:sldIdLst>
    <p:sldId id="258" r:id="rId3"/>
    <p:sldId id="355" r:id="rId4"/>
    <p:sldId id="357" r:id="rId5"/>
    <p:sldId id="358" r:id="rId6"/>
    <p:sldId id="277" r:id="rId7"/>
    <p:sldId id="365" r:id="rId8"/>
    <p:sldId id="354" r:id="rId9"/>
    <p:sldId id="271" r:id="rId10"/>
    <p:sldId id="268" r:id="rId11"/>
    <p:sldId id="369" r:id="rId12"/>
    <p:sldId id="425" r:id="rId13"/>
    <p:sldId id="314" r:id="rId14"/>
    <p:sldId id="363" r:id="rId15"/>
    <p:sldId id="364" r:id="rId16"/>
    <p:sldId id="359" r:id="rId17"/>
    <p:sldId id="360" r:id="rId18"/>
    <p:sldId id="367" r:id="rId19"/>
    <p:sldId id="361" r:id="rId20"/>
    <p:sldId id="366" r:id="rId21"/>
    <p:sldId id="362" r:id="rId22"/>
    <p:sldId id="356" r:id="rId23"/>
    <p:sldId id="370" r:id="rId24"/>
    <p:sldId id="324" r:id="rId25"/>
    <p:sldId id="371" r:id="rId26"/>
    <p:sldId id="330" r:id="rId27"/>
    <p:sldId id="327" r:id="rId28"/>
    <p:sldId id="373" r:id="rId29"/>
    <p:sldId id="328" r:id="rId30"/>
    <p:sldId id="350" r:id="rId31"/>
    <p:sldId id="374" r:id="rId32"/>
    <p:sldId id="424" r:id="rId33"/>
    <p:sldId id="273" r:id="rId34"/>
    <p:sldId id="337" r:id="rId35"/>
    <p:sldId id="340" r:id="rId36"/>
    <p:sldId id="346" r:id="rId37"/>
    <p:sldId id="343" r:id="rId38"/>
    <p:sldId id="339" r:id="rId39"/>
    <p:sldId id="352" r:id="rId40"/>
    <p:sldId id="376" r:id="rId41"/>
    <p:sldId id="323" r:id="rId42"/>
    <p:sldId id="421" r:id="rId43"/>
    <p:sldId id="422" r:id="rId44"/>
    <p:sldId id="423" r:id="rId45"/>
    <p:sldId id="375" r:id="rId46"/>
    <p:sldId id="428" r:id="rId47"/>
    <p:sldId id="429" r:id="rId48"/>
    <p:sldId id="430" r:id="rId49"/>
    <p:sldId id="431" r:id="rId50"/>
    <p:sldId id="432" r:id="rId51"/>
    <p:sldId id="427" r:id="rId52"/>
    <p:sldId id="353" r:id="rId53"/>
    <p:sldId id="335"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0" autoAdjust="0"/>
    <p:restoredTop sz="71980" autoAdjust="0"/>
  </p:normalViewPr>
  <p:slideViewPr>
    <p:cSldViewPr snapToGrid="0">
      <p:cViewPr varScale="1">
        <p:scale>
          <a:sx n="61" d="100"/>
          <a:sy n="61" d="100"/>
        </p:scale>
        <p:origin x="10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7F159-7F73-4A1C-AF1D-182C3AF4C84D}" type="doc">
      <dgm:prSet loTypeId="urn:microsoft.com/office/officeart/2005/8/layout/chevron1" loCatId="process" qsTypeId="urn:microsoft.com/office/officeart/2005/8/quickstyle/simple1" qsCatId="simple" csTypeId="urn:microsoft.com/office/officeart/2005/8/colors/accent1_2" csCatId="accent1" phldr="1"/>
      <dgm:spPr/>
    </dgm:pt>
    <dgm:pt modelId="{E5A64714-2FBF-41ED-B20E-40462B112FD6}">
      <dgm:prSet phldrT="[Text]" custT="1"/>
      <dgm:spPr>
        <a:solidFill>
          <a:srgbClr val="6E2639"/>
        </a:solidFill>
      </dgm:spPr>
      <dgm:t>
        <a:bodyPr/>
        <a:lstStyle/>
        <a:p>
          <a:r>
            <a:rPr lang="en-US" sz="1800" b="1" dirty="0"/>
            <a:t>Incident</a:t>
          </a:r>
        </a:p>
      </dgm:t>
    </dgm:pt>
    <dgm:pt modelId="{B9BA8E1A-6DCE-47F1-925B-2B3A2C9020CE}" type="parTrans" cxnId="{09A881F5-8CC9-463D-ACF6-1BF5F7A4D680}">
      <dgm:prSet/>
      <dgm:spPr/>
      <dgm:t>
        <a:bodyPr/>
        <a:lstStyle/>
        <a:p>
          <a:endParaRPr lang="en-US"/>
        </a:p>
      </dgm:t>
    </dgm:pt>
    <dgm:pt modelId="{6680560F-C7E7-4FD4-82EA-15F85FE0D7B3}" type="sibTrans" cxnId="{09A881F5-8CC9-463D-ACF6-1BF5F7A4D680}">
      <dgm:prSet/>
      <dgm:spPr/>
      <dgm:t>
        <a:bodyPr/>
        <a:lstStyle/>
        <a:p>
          <a:endParaRPr lang="en-US"/>
        </a:p>
      </dgm:t>
    </dgm:pt>
    <dgm:pt modelId="{1021D137-1CED-4DA6-A6C6-3C59FDCFDCB2}">
      <dgm:prSet phldrT="[Text]" custT="1"/>
      <dgm:spPr>
        <a:solidFill>
          <a:srgbClr val="6E2639"/>
        </a:solidFill>
      </dgm:spPr>
      <dgm:t>
        <a:bodyPr/>
        <a:lstStyle/>
        <a:p>
          <a:r>
            <a:rPr lang="en-US" sz="1600" b="1" dirty="0"/>
            <a:t>Initial Assessment</a:t>
          </a:r>
        </a:p>
      </dgm:t>
    </dgm:pt>
    <dgm:pt modelId="{7D2C453C-EE22-4ED2-9837-D05938015C2F}" type="parTrans" cxnId="{5B346092-5093-4F64-89BE-A3C07C616C77}">
      <dgm:prSet/>
      <dgm:spPr/>
      <dgm:t>
        <a:bodyPr/>
        <a:lstStyle/>
        <a:p>
          <a:endParaRPr lang="en-US"/>
        </a:p>
      </dgm:t>
    </dgm:pt>
    <dgm:pt modelId="{DF26A50A-9FA9-47EA-B831-E48B74235FE9}" type="sibTrans" cxnId="{5B346092-5093-4F64-89BE-A3C07C616C77}">
      <dgm:prSet/>
      <dgm:spPr/>
      <dgm:t>
        <a:bodyPr/>
        <a:lstStyle/>
        <a:p>
          <a:endParaRPr lang="en-US"/>
        </a:p>
      </dgm:t>
    </dgm:pt>
    <dgm:pt modelId="{C2DA4E57-A6D2-42A0-A914-1B6681A2EB83}">
      <dgm:prSet phldrT="[Text]" custT="1"/>
      <dgm:spPr>
        <a:solidFill>
          <a:srgbClr val="6E2639"/>
        </a:solidFill>
      </dgm:spPr>
      <dgm:t>
        <a:bodyPr/>
        <a:lstStyle/>
        <a:p>
          <a:r>
            <a:rPr lang="en-US" sz="1800" b="1" dirty="0"/>
            <a:t>Appeal</a:t>
          </a:r>
        </a:p>
      </dgm:t>
    </dgm:pt>
    <dgm:pt modelId="{E2F1C83E-E46C-4850-AC07-F9AD7E11B4AF}" type="parTrans" cxnId="{2A8C2D23-F1F6-488F-B241-384665529587}">
      <dgm:prSet/>
      <dgm:spPr/>
      <dgm:t>
        <a:bodyPr/>
        <a:lstStyle/>
        <a:p>
          <a:endParaRPr lang="en-US"/>
        </a:p>
      </dgm:t>
    </dgm:pt>
    <dgm:pt modelId="{AC2A8FA4-1F37-44C8-B3E4-858ED75B360E}" type="sibTrans" cxnId="{2A8C2D23-F1F6-488F-B241-384665529587}">
      <dgm:prSet/>
      <dgm:spPr/>
      <dgm:t>
        <a:bodyPr/>
        <a:lstStyle/>
        <a:p>
          <a:endParaRPr lang="en-US"/>
        </a:p>
      </dgm:t>
    </dgm:pt>
    <dgm:pt modelId="{FD555C47-BCF8-4F84-8178-83017EC6C499}">
      <dgm:prSet phldrT="[Text]" custT="1"/>
      <dgm:spPr/>
      <dgm:t>
        <a:bodyPr/>
        <a:lstStyle/>
        <a:p>
          <a:r>
            <a:rPr lang="en-US" sz="1600" dirty="0"/>
            <a:t>Complaint or notice to the Title IX Coordinator</a:t>
          </a:r>
        </a:p>
      </dgm:t>
    </dgm:pt>
    <dgm:pt modelId="{ADE34ECE-A2E4-4DD7-A479-B29093B3A242}" type="parTrans" cxnId="{600F7DD5-3507-4C5F-91C3-5197CC78F7EC}">
      <dgm:prSet/>
      <dgm:spPr/>
      <dgm:t>
        <a:bodyPr/>
        <a:lstStyle/>
        <a:p>
          <a:endParaRPr lang="en-US"/>
        </a:p>
      </dgm:t>
    </dgm:pt>
    <dgm:pt modelId="{66C3A386-69A6-40F3-A228-0204C026C6EF}" type="sibTrans" cxnId="{600F7DD5-3507-4C5F-91C3-5197CC78F7EC}">
      <dgm:prSet/>
      <dgm:spPr/>
      <dgm:t>
        <a:bodyPr/>
        <a:lstStyle/>
        <a:p>
          <a:endParaRPr lang="en-US"/>
        </a:p>
      </dgm:t>
    </dgm:pt>
    <dgm:pt modelId="{B8E363B3-E317-4E4A-989B-B0BEA90DF2BA}">
      <dgm:prSet phldrT="[Text]" custT="1"/>
      <dgm:spPr/>
      <dgm:t>
        <a:bodyPr/>
        <a:lstStyle/>
        <a:p>
          <a:r>
            <a:rPr lang="en-US" sz="1600" dirty="0"/>
            <a:t>Strategy Development</a:t>
          </a:r>
        </a:p>
      </dgm:t>
    </dgm:pt>
    <dgm:pt modelId="{166BF527-95DE-4FE5-8635-37567F5664AB}" type="parTrans" cxnId="{4170BE94-F381-435F-800E-5185C2CFE102}">
      <dgm:prSet/>
      <dgm:spPr/>
      <dgm:t>
        <a:bodyPr/>
        <a:lstStyle/>
        <a:p>
          <a:endParaRPr lang="en-US"/>
        </a:p>
      </dgm:t>
    </dgm:pt>
    <dgm:pt modelId="{1EBB3359-652A-41DC-94ED-0743C02F0D7B}" type="sibTrans" cxnId="{4170BE94-F381-435F-800E-5185C2CFE102}">
      <dgm:prSet/>
      <dgm:spPr/>
      <dgm:t>
        <a:bodyPr/>
        <a:lstStyle/>
        <a:p>
          <a:endParaRPr lang="en-US"/>
        </a:p>
      </dgm:t>
    </dgm:pt>
    <dgm:pt modelId="{8F79365C-9915-4E25-8FA6-03BDA81AB12F}">
      <dgm:prSet phldrT="[Text]" custT="1"/>
      <dgm:spPr/>
      <dgm:t>
        <a:bodyPr/>
        <a:lstStyle/>
        <a:p>
          <a:r>
            <a:rPr lang="en-US" sz="1600" dirty="0"/>
            <a:t>Jurisdiction</a:t>
          </a:r>
        </a:p>
      </dgm:t>
    </dgm:pt>
    <dgm:pt modelId="{0869248A-1B00-40CA-801B-1FB5BA410D4B}" type="parTrans" cxnId="{1908C017-5D0D-40E6-BE6E-03325B85261D}">
      <dgm:prSet/>
      <dgm:spPr/>
      <dgm:t>
        <a:bodyPr/>
        <a:lstStyle/>
        <a:p>
          <a:endParaRPr lang="en-US"/>
        </a:p>
      </dgm:t>
    </dgm:pt>
    <dgm:pt modelId="{80D4BABA-A791-4D59-AD06-2C266D1579DF}" type="sibTrans" cxnId="{1908C017-5D0D-40E6-BE6E-03325B85261D}">
      <dgm:prSet/>
      <dgm:spPr/>
      <dgm:t>
        <a:bodyPr/>
        <a:lstStyle/>
        <a:p>
          <a:endParaRPr lang="en-US"/>
        </a:p>
      </dgm:t>
    </dgm:pt>
    <dgm:pt modelId="{58402D26-7850-433B-9B6B-351EECF29496}">
      <dgm:prSet phldrT="[Text]" custT="1"/>
      <dgm:spPr/>
      <dgm:t>
        <a:bodyPr/>
        <a:lstStyle/>
        <a:p>
          <a:r>
            <a:rPr lang="en-US" sz="1600" dirty="0"/>
            <a:t>Dismissal?</a:t>
          </a:r>
        </a:p>
      </dgm:t>
    </dgm:pt>
    <dgm:pt modelId="{F137156D-E163-4C68-A33C-7998C50E5AD8}" type="parTrans" cxnId="{4A35BEA3-101B-4C10-ACF7-3EB2F971955F}">
      <dgm:prSet/>
      <dgm:spPr/>
      <dgm:t>
        <a:bodyPr/>
        <a:lstStyle/>
        <a:p>
          <a:endParaRPr lang="en-US"/>
        </a:p>
      </dgm:t>
    </dgm:pt>
    <dgm:pt modelId="{9D61FB6B-50A4-4EDA-9208-753CFFD607B6}" type="sibTrans" cxnId="{4A35BEA3-101B-4C10-ACF7-3EB2F971955F}">
      <dgm:prSet/>
      <dgm:spPr/>
      <dgm:t>
        <a:bodyPr/>
        <a:lstStyle/>
        <a:p>
          <a:endParaRPr lang="en-US"/>
        </a:p>
      </dgm:t>
    </dgm:pt>
    <dgm:pt modelId="{24C50A97-93F0-4CED-A7AB-046963FA6825}">
      <dgm:prSet phldrT="[Text]" custT="1"/>
      <dgm:spPr/>
      <dgm:t>
        <a:bodyPr/>
        <a:lstStyle/>
        <a:p>
          <a:r>
            <a:rPr lang="en-US" sz="1600" dirty="0"/>
            <a:t>Policy violation implicated?</a:t>
          </a:r>
        </a:p>
      </dgm:t>
    </dgm:pt>
    <dgm:pt modelId="{E07F0D5D-D3A6-45FE-9E24-EC5C9B00EAFC}" type="parTrans" cxnId="{DED3A3AD-535A-4F87-9984-DD194A748083}">
      <dgm:prSet/>
      <dgm:spPr/>
      <dgm:t>
        <a:bodyPr/>
        <a:lstStyle/>
        <a:p>
          <a:endParaRPr lang="en-US"/>
        </a:p>
      </dgm:t>
    </dgm:pt>
    <dgm:pt modelId="{E1B7BC7A-E3B3-48C8-81C9-BAF4803EBC4F}" type="sibTrans" cxnId="{DED3A3AD-535A-4F87-9984-DD194A748083}">
      <dgm:prSet/>
      <dgm:spPr/>
      <dgm:t>
        <a:bodyPr/>
        <a:lstStyle/>
        <a:p>
          <a:endParaRPr lang="en-US"/>
        </a:p>
      </dgm:t>
    </dgm:pt>
    <dgm:pt modelId="{1FC86E62-B2DE-4A6E-B5DF-95D0A12DB2E7}">
      <dgm:prSet phldrT="[Text]" custT="1"/>
      <dgm:spPr/>
      <dgm:t>
        <a:bodyPr/>
        <a:lstStyle/>
        <a:p>
          <a:r>
            <a:rPr lang="en-US" sz="1600" dirty="0"/>
            <a:t>Reinstatement?</a:t>
          </a:r>
        </a:p>
      </dgm:t>
    </dgm:pt>
    <dgm:pt modelId="{0E27448C-E326-4437-BA87-6E4F44EC355D}" type="parTrans" cxnId="{57F2F40C-5F70-40EE-B9AE-AA784BC0CCC1}">
      <dgm:prSet/>
      <dgm:spPr/>
      <dgm:t>
        <a:bodyPr/>
        <a:lstStyle/>
        <a:p>
          <a:endParaRPr lang="en-US"/>
        </a:p>
      </dgm:t>
    </dgm:pt>
    <dgm:pt modelId="{EFEF1505-5023-4F0A-9CE6-A4A6C7AA6877}" type="sibTrans" cxnId="{57F2F40C-5F70-40EE-B9AE-AA784BC0CCC1}">
      <dgm:prSet/>
      <dgm:spPr/>
      <dgm:t>
        <a:bodyPr/>
        <a:lstStyle/>
        <a:p>
          <a:endParaRPr lang="en-US"/>
        </a:p>
      </dgm:t>
    </dgm:pt>
    <dgm:pt modelId="{0C2514E2-8A9B-46EE-9FC0-7A962B010AF3}">
      <dgm:prSet phldrT="[Text]" custT="1"/>
      <dgm:spPr/>
      <dgm:t>
        <a:bodyPr/>
        <a:lstStyle/>
        <a:p>
          <a:r>
            <a:rPr lang="en-US" sz="1600" dirty="0"/>
            <a:t>Informal or Formal Resolution?</a:t>
          </a:r>
        </a:p>
      </dgm:t>
    </dgm:pt>
    <dgm:pt modelId="{CD77DB46-2948-458F-83DE-F2027A1D96AE}" type="parTrans" cxnId="{CCEE4771-1E5C-41AD-BF6A-F7FECC1CB2EF}">
      <dgm:prSet/>
      <dgm:spPr/>
      <dgm:t>
        <a:bodyPr/>
        <a:lstStyle/>
        <a:p>
          <a:endParaRPr lang="en-US"/>
        </a:p>
      </dgm:t>
    </dgm:pt>
    <dgm:pt modelId="{6B32A0D4-32FE-40B6-8539-128D31F18EDC}" type="sibTrans" cxnId="{CCEE4771-1E5C-41AD-BF6A-F7FECC1CB2EF}">
      <dgm:prSet/>
      <dgm:spPr/>
      <dgm:t>
        <a:bodyPr/>
        <a:lstStyle/>
        <a:p>
          <a:endParaRPr lang="en-US"/>
        </a:p>
      </dgm:t>
    </dgm:pt>
    <dgm:pt modelId="{7A8DB0EE-C8DF-4E54-90D9-8C8A5C9243D0}">
      <dgm:prSet phldrT="[Text]" custT="1"/>
      <dgm:spPr>
        <a:solidFill>
          <a:srgbClr val="6E2639"/>
        </a:solidFill>
      </dgm:spPr>
      <dgm:t>
        <a:bodyPr/>
        <a:lstStyle/>
        <a:p>
          <a:r>
            <a:rPr lang="en-US" sz="1400" b="1" dirty="0"/>
            <a:t>Formal Investigation and Report</a:t>
          </a:r>
        </a:p>
      </dgm:t>
    </dgm:pt>
    <dgm:pt modelId="{8DF72F2B-67B3-4F6D-A721-79DB21EBF1FD}" type="parTrans" cxnId="{9549D2FB-CE0A-4B13-9300-B23947D2A96E}">
      <dgm:prSet/>
      <dgm:spPr/>
      <dgm:t>
        <a:bodyPr/>
        <a:lstStyle/>
        <a:p>
          <a:endParaRPr lang="en-US"/>
        </a:p>
      </dgm:t>
    </dgm:pt>
    <dgm:pt modelId="{F04DE63A-C628-4863-930C-A2AA17D7989D}" type="sibTrans" cxnId="{9549D2FB-CE0A-4B13-9300-B23947D2A96E}">
      <dgm:prSet/>
      <dgm:spPr/>
      <dgm:t>
        <a:bodyPr/>
        <a:lstStyle/>
        <a:p>
          <a:endParaRPr lang="en-US"/>
        </a:p>
      </dgm:t>
    </dgm:pt>
    <dgm:pt modelId="{F0787779-2DED-45E8-A887-B649ECFC2A9B}">
      <dgm:prSet phldrT="[Text]" custT="1"/>
      <dgm:spPr/>
      <dgm:t>
        <a:bodyPr/>
        <a:lstStyle/>
        <a:p>
          <a:r>
            <a:rPr lang="en-US" sz="1400" dirty="0"/>
            <a:t>Notice to parties</a:t>
          </a:r>
        </a:p>
      </dgm:t>
    </dgm:pt>
    <dgm:pt modelId="{DB3489EE-9537-48F4-A313-EF17465EC86E}" type="parTrans" cxnId="{D92D4420-4778-4A87-A15E-89AD396986CF}">
      <dgm:prSet/>
      <dgm:spPr/>
      <dgm:t>
        <a:bodyPr/>
        <a:lstStyle/>
        <a:p>
          <a:endParaRPr lang="en-US"/>
        </a:p>
      </dgm:t>
    </dgm:pt>
    <dgm:pt modelId="{389DC721-35F7-4813-B015-5A9FD7B71C06}" type="sibTrans" cxnId="{D92D4420-4778-4A87-A15E-89AD396986CF}">
      <dgm:prSet/>
      <dgm:spPr/>
      <dgm:t>
        <a:bodyPr/>
        <a:lstStyle/>
        <a:p>
          <a:endParaRPr lang="en-US"/>
        </a:p>
      </dgm:t>
    </dgm:pt>
    <dgm:pt modelId="{926C47C3-2F17-4CAB-85AD-CC7350372CAD}">
      <dgm:prSet phldrT="[Text]" custT="1"/>
      <dgm:spPr/>
      <dgm:t>
        <a:bodyPr/>
        <a:lstStyle/>
        <a:p>
          <a:r>
            <a:rPr lang="en-US" sz="1400" dirty="0"/>
            <a:t>Identification of witnesses</a:t>
          </a:r>
        </a:p>
      </dgm:t>
    </dgm:pt>
    <dgm:pt modelId="{0CAE209F-F323-4D95-AD72-B9814ADBFA69}" type="parTrans" cxnId="{83DFA15B-B4B6-4093-9F06-C9C85933F51B}">
      <dgm:prSet/>
      <dgm:spPr/>
      <dgm:t>
        <a:bodyPr/>
        <a:lstStyle/>
        <a:p>
          <a:endParaRPr lang="en-US"/>
        </a:p>
      </dgm:t>
    </dgm:pt>
    <dgm:pt modelId="{4CC50678-2015-4B8D-BDF0-4F0FB7D5560D}" type="sibTrans" cxnId="{83DFA15B-B4B6-4093-9F06-C9C85933F51B}">
      <dgm:prSet/>
      <dgm:spPr/>
      <dgm:t>
        <a:bodyPr/>
        <a:lstStyle/>
        <a:p>
          <a:endParaRPr lang="en-US"/>
        </a:p>
      </dgm:t>
    </dgm:pt>
    <dgm:pt modelId="{E436B709-8E91-4F3D-ADE2-4134962058D5}">
      <dgm:prSet phldrT="[Text]" custT="1"/>
      <dgm:spPr/>
      <dgm:t>
        <a:bodyPr/>
        <a:lstStyle/>
        <a:p>
          <a:r>
            <a:rPr lang="en-US" sz="1400" dirty="0"/>
            <a:t>Interview Scheduling</a:t>
          </a:r>
        </a:p>
      </dgm:t>
    </dgm:pt>
    <dgm:pt modelId="{556C85EC-23AC-4E55-ADD0-481A6403F7AC}" type="parTrans" cxnId="{24907D7B-031E-4A39-A56F-75697224A168}">
      <dgm:prSet/>
      <dgm:spPr/>
      <dgm:t>
        <a:bodyPr/>
        <a:lstStyle/>
        <a:p>
          <a:endParaRPr lang="en-US"/>
        </a:p>
      </dgm:t>
    </dgm:pt>
    <dgm:pt modelId="{D47F2B8A-38A0-4B6A-981D-CBA2F82B19F6}" type="sibTrans" cxnId="{24907D7B-031E-4A39-A56F-75697224A168}">
      <dgm:prSet/>
      <dgm:spPr/>
      <dgm:t>
        <a:bodyPr/>
        <a:lstStyle/>
        <a:p>
          <a:endParaRPr lang="en-US"/>
        </a:p>
      </dgm:t>
    </dgm:pt>
    <dgm:pt modelId="{BFC145A9-CB96-4467-84A7-DDB740314E61}">
      <dgm:prSet phldrT="[Text]" custT="1"/>
      <dgm:spPr/>
      <dgm:t>
        <a:bodyPr/>
        <a:lstStyle/>
        <a:p>
          <a:r>
            <a:rPr lang="en-US" sz="1400" dirty="0"/>
            <a:t>Evidence Collection</a:t>
          </a:r>
        </a:p>
      </dgm:t>
    </dgm:pt>
    <dgm:pt modelId="{0D542AFF-4514-477B-A41D-E5069618B4CF}" type="parTrans" cxnId="{79E698F1-ED99-430A-B14A-0DF782F71221}">
      <dgm:prSet/>
      <dgm:spPr/>
      <dgm:t>
        <a:bodyPr/>
        <a:lstStyle/>
        <a:p>
          <a:endParaRPr lang="en-US"/>
        </a:p>
      </dgm:t>
    </dgm:pt>
    <dgm:pt modelId="{BD4DC9AC-0326-4DF5-81FA-36B43F8A54C7}" type="sibTrans" cxnId="{79E698F1-ED99-430A-B14A-0DF782F71221}">
      <dgm:prSet/>
      <dgm:spPr/>
      <dgm:t>
        <a:bodyPr/>
        <a:lstStyle/>
        <a:p>
          <a:endParaRPr lang="en-US"/>
        </a:p>
      </dgm:t>
    </dgm:pt>
    <dgm:pt modelId="{697A18C1-4689-4D1E-A0B9-8C9C8A67D731}">
      <dgm:prSet phldrT="[Text]" custT="1"/>
      <dgm:spPr/>
      <dgm:t>
        <a:bodyPr/>
        <a:lstStyle/>
        <a:p>
          <a:r>
            <a:rPr lang="en-US" sz="1400" dirty="0"/>
            <a:t>Report Drafted</a:t>
          </a:r>
        </a:p>
      </dgm:t>
    </dgm:pt>
    <dgm:pt modelId="{4FA8F0DC-23AB-4E6D-AA54-EAC733587092}" type="parTrans" cxnId="{828C6D3B-8A1F-4376-ADAD-419967AE01CD}">
      <dgm:prSet/>
      <dgm:spPr/>
      <dgm:t>
        <a:bodyPr/>
        <a:lstStyle/>
        <a:p>
          <a:endParaRPr lang="en-US"/>
        </a:p>
      </dgm:t>
    </dgm:pt>
    <dgm:pt modelId="{11FBCD2C-663D-4C38-A960-D97BB3A64BC5}" type="sibTrans" cxnId="{828C6D3B-8A1F-4376-ADAD-419967AE01CD}">
      <dgm:prSet/>
      <dgm:spPr/>
      <dgm:t>
        <a:bodyPr/>
        <a:lstStyle/>
        <a:p>
          <a:endParaRPr lang="en-US"/>
        </a:p>
      </dgm:t>
    </dgm:pt>
    <dgm:pt modelId="{C2FDF35C-4E7A-4ACA-9955-C516EAC02C6E}">
      <dgm:prSet phldrT="[Text]" custT="1"/>
      <dgm:spPr/>
      <dgm:t>
        <a:bodyPr/>
        <a:lstStyle/>
        <a:p>
          <a:r>
            <a:rPr lang="en-US" sz="1400" dirty="0"/>
            <a:t>Evidence and draft investigation report shared</a:t>
          </a:r>
        </a:p>
      </dgm:t>
    </dgm:pt>
    <dgm:pt modelId="{3A50B3CF-225C-459D-B7CF-C49513780B12}" type="parTrans" cxnId="{2C705B1C-9867-4AB2-A376-0B1B477950B7}">
      <dgm:prSet/>
      <dgm:spPr/>
      <dgm:t>
        <a:bodyPr/>
        <a:lstStyle/>
        <a:p>
          <a:endParaRPr lang="en-US"/>
        </a:p>
      </dgm:t>
    </dgm:pt>
    <dgm:pt modelId="{35B800AC-DD36-4B7A-9F5D-3669A8B12287}" type="sibTrans" cxnId="{2C705B1C-9867-4AB2-A376-0B1B477950B7}">
      <dgm:prSet/>
      <dgm:spPr/>
      <dgm:t>
        <a:bodyPr/>
        <a:lstStyle/>
        <a:p>
          <a:endParaRPr lang="en-US"/>
        </a:p>
      </dgm:t>
    </dgm:pt>
    <dgm:pt modelId="{DF3F388B-9A04-4840-8982-7D6051237D3E}">
      <dgm:prSet phldrT="[Text]" custT="1"/>
      <dgm:spPr/>
      <dgm:t>
        <a:bodyPr/>
        <a:lstStyle/>
        <a:p>
          <a:r>
            <a:rPr lang="en-US" sz="1400" dirty="0"/>
            <a:t>Investigation report finalized and shared</a:t>
          </a:r>
        </a:p>
      </dgm:t>
    </dgm:pt>
    <dgm:pt modelId="{5C7E27BE-2C02-4F85-AED5-F957ABDBCE47}" type="parTrans" cxnId="{F0D9E088-3DC7-424A-837E-9D97261EC611}">
      <dgm:prSet/>
      <dgm:spPr/>
      <dgm:t>
        <a:bodyPr/>
        <a:lstStyle/>
        <a:p>
          <a:endParaRPr lang="en-US"/>
        </a:p>
      </dgm:t>
    </dgm:pt>
    <dgm:pt modelId="{F5EAC6BF-6DC8-4DD8-A81F-7D3D17956B91}" type="sibTrans" cxnId="{F0D9E088-3DC7-424A-837E-9D97261EC611}">
      <dgm:prSet/>
      <dgm:spPr/>
      <dgm:t>
        <a:bodyPr/>
        <a:lstStyle/>
        <a:p>
          <a:endParaRPr lang="en-US"/>
        </a:p>
      </dgm:t>
    </dgm:pt>
    <dgm:pt modelId="{7613E52C-0CE1-4F3D-893B-0AEB1FFE66A8}">
      <dgm:prSet phldrT="[Text]" custT="1"/>
      <dgm:spPr>
        <a:solidFill>
          <a:srgbClr val="6E2639"/>
        </a:solidFill>
      </dgm:spPr>
      <dgm:t>
        <a:bodyPr/>
        <a:lstStyle/>
        <a:p>
          <a:r>
            <a:rPr lang="en-US" sz="1400" b="1" dirty="0"/>
            <a:t>Determination (Hearing) </a:t>
          </a:r>
        </a:p>
      </dgm:t>
    </dgm:pt>
    <dgm:pt modelId="{2A1EC93D-91D6-4CCA-A504-D67291FCA422}" type="parTrans" cxnId="{0B67EFFD-A5D5-4FB8-9E02-71975753CE48}">
      <dgm:prSet/>
      <dgm:spPr/>
      <dgm:t>
        <a:bodyPr/>
        <a:lstStyle/>
        <a:p>
          <a:endParaRPr lang="en-US"/>
        </a:p>
      </dgm:t>
    </dgm:pt>
    <dgm:pt modelId="{2A9973A0-54B2-49A2-BE69-A3940B5E0E10}" type="sibTrans" cxnId="{0B67EFFD-A5D5-4FB8-9E02-71975753CE48}">
      <dgm:prSet/>
      <dgm:spPr/>
      <dgm:t>
        <a:bodyPr/>
        <a:lstStyle/>
        <a:p>
          <a:endParaRPr lang="en-US"/>
        </a:p>
      </dgm:t>
    </dgm:pt>
    <dgm:pt modelId="{D8C7778E-E66B-49ED-AB42-1B322DB1A1F9}">
      <dgm:prSet phldrT="[Text]" custT="1"/>
      <dgm:spPr/>
      <dgm:t>
        <a:bodyPr/>
        <a:lstStyle/>
        <a:p>
          <a:r>
            <a:rPr lang="en-US" sz="1600" dirty="0"/>
            <a:t>Cross-examination</a:t>
          </a:r>
        </a:p>
      </dgm:t>
    </dgm:pt>
    <dgm:pt modelId="{0BEF9E0E-A7B5-4064-8393-81D0E548963B}" type="parTrans" cxnId="{4527D9B5-1A5D-45C4-AC2C-C6E2FC6DB61F}">
      <dgm:prSet/>
      <dgm:spPr/>
      <dgm:t>
        <a:bodyPr/>
        <a:lstStyle/>
        <a:p>
          <a:endParaRPr lang="en-US"/>
        </a:p>
      </dgm:t>
    </dgm:pt>
    <dgm:pt modelId="{BCAA6450-E3DC-42DE-A23E-32B10E001D56}" type="sibTrans" cxnId="{4527D9B5-1A5D-45C4-AC2C-C6E2FC6DB61F}">
      <dgm:prSet/>
      <dgm:spPr/>
      <dgm:t>
        <a:bodyPr/>
        <a:lstStyle/>
        <a:p>
          <a:endParaRPr lang="en-US"/>
        </a:p>
      </dgm:t>
    </dgm:pt>
    <dgm:pt modelId="{8FA9D516-F02E-4110-9C0B-DA2FBBACE3FA}">
      <dgm:prSet phldrT="[Text]" custT="1"/>
      <dgm:spPr/>
      <dgm:t>
        <a:bodyPr/>
        <a:lstStyle/>
        <a:p>
          <a:r>
            <a:rPr lang="en-US" sz="1600" dirty="0"/>
            <a:t>Determination</a:t>
          </a:r>
        </a:p>
      </dgm:t>
    </dgm:pt>
    <dgm:pt modelId="{CBCFC979-EA89-487E-AB2E-7A86B30D22A8}" type="parTrans" cxnId="{A7DC66E2-5B2B-4B25-ADC2-DCA47F1F9566}">
      <dgm:prSet/>
      <dgm:spPr/>
      <dgm:t>
        <a:bodyPr/>
        <a:lstStyle/>
        <a:p>
          <a:endParaRPr lang="en-US"/>
        </a:p>
      </dgm:t>
    </dgm:pt>
    <dgm:pt modelId="{491E2309-72A4-45C2-B0D7-6D0328F52D55}" type="sibTrans" cxnId="{A7DC66E2-5B2B-4B25-ADC2-DCA47F1F9566}">
      <dgm:prSet/>
      <dgm:spPr/>
      <dgm:t>
        <a:bodyPr/>
        <a:lstStyle/>
        <a:p>
          <a:endParaRPr lang="en-US"/>
        </a:p>
      </dgm:t>
    </dgm:pt>
    <dgm:pt modelId="{B9721372-AF39-4F5A-BB6D-960351E9C3C6}">
      <dgm:prSet phldrT="[Text]" custT="1"/>
      <dgm:spPr/>
      <dgm:t>
        <a:bodyPr/>
        <a:lstStyle/>
        <a:p>
          <a:r>
            <a:rPr lang="en-US" sz="1600" dirty="0"/>
            <a:t>Sanction?</a:t>
          </a:r>
        </a:p>
      </dgm:t>
    </dgm:pt>
    <dgm:pt modelId="{C4310645-118B-4661-A640-6E8374580E2E}" type="parTrans" cxnId="{F214EA7B-ADD5-4DED-BA1F-D02A51FA48CC}">
      <dgm:prSet/>
      <dgm:spPr/>
      <dgm:t>
        <a:bodyPr/>
        <a:lstStyle/>
        <a:p>
          <a:endParaRPr lang="en-US"/>
        </a:p>
      </dgm:t>
    </dgm:pt>
    <dgm:pt modelId="{A65FE49C-F797-4942-9432-A7EE1AD9A772}" type="sibTrans" cxnId="{F214EA7B-ADD5-4DED-BA1F-D02A51FA48CC}">
      <dgm:prSet/>
      <dgm:spPr/>
      <dgm:t>
        <a:bodyPr/>
        <a:lstStyle/>
        <a:p>
          <a:endParaRPr lang="en-US"/>
        </a:p>
      </dgm:t>
    </dgm:pt>
    <dgm:pt modelId="{A8227691-AF5E-449E-9607-68647D90E727}">
      <dgm:prSet phldrT="[Text]" custT="1"/>
      <dgm:spPr/>
      <dgm:t>
        <a:bodyPr/>
        <a:lstStyle/>
        <a:p>
          <a:r>
            <a:rPr lang="en-US" sz="1600" dirty="0"/>
            <a:t>Remedies</a:t>
          </a:r>
        </a:p>
      </dgm:t>
    </dgm:pt>
    <dgm:pt modelId="{F9B286F1-DE1C-45C4-992A-BF321F8A53B0}" type="parTrans" cxnId="{73DBF5E2-4D22-4B6F-8FE6-7775BFA5318A}">
      <dgm:prSet/>
      <dgm:spPr/>
      <dgm:t>
        <a:bodyPr/>
        <a:lstStyle/>
        <a:p>
          <a:endParaRPr lang="en-US"/>
        </a:p>
      </dgm:t>
    </dgm:pt>
    <dgm:pt modelId="{320EDD72-3E26-4535-A487-A3CA1520AE48}" type="sibTrans" cxnId="{73DBF5E2-4D22-4B6F-8FE6-7775BFA5318A}">
      <dgm:prSet/>
      <dgm:spPr/>
      <dgm:t>
        <a:bodyPr/>
        <a:lstStyle/>
        <a:p>
          <a:endParaRPr lang="en-US"/>
        </a:p>
      </dgm:t>
    </dgm:pt>
    <dgm:pt modelId="{AF702AAA-5E56-4F23-A326-56CCCABC21B5}">
      <dgm:prSet phldrT="[Text]" custT="1"/>
      <dgm:spPr/>
      <dgm:t>
        <a:bodyPr/>
        <a:lstStyle/>
        <a:p>
          <a:r>
            <a:rPr lang="en-US" sz="1600" dirty="0"/>
            <a:t>Standing</a:t>
          </a:r>
        </a:p>
      </dgm:t>
    </dgm:pt>
    <dgm:pt modelId="{9B01687D-9BF3-413C-AD57-C0E62E7024D1}" type="parTrans" cxnId="{35F6BDDA-DD0D-43B2-B5E4-46CC296C9CC6}">
      <dgm:prSet/>
      <dgm:spPr/>
      <dgm:t>
        <a:bodyPr/>
        <a:lstStyle/>
        <a:p>
          <a:endParaRPr lang="en-US"/>
        </a:p>
      </dgm:t>
    </dgm:pt>
    <dgm:pt modelId="{5F060CC2-9E7C-425C-BF9E-08D0CC06639D}" type="sibTrans" cxnId="{35F6BDDA-DD0D-43B2-B5E4-46CC296C9CC6}">
      <dgm:prSet/>
      <dgm:spPr/>
      <dgm:t>
        <a:bodyPr/>
        <a:lstStyle/>
        <a:p>
          <a:endParaRPr lang="en-US"/>
        </a:p>
      </dgm:t>
    </dgm:pt>
    <dgm:pt modelId="{64BDED59-A840-4644-90A5-DC7186C3E525}">
      <dgm:prSet phldrT="[Text]" custT="1"/>
      <dgm:spPr/>
      <dgm:t>
        <a:bodyPr/>
        <a:lstStyle/>
        <a:p>
          <a:r>
            <a:rPr lang="en-US" sz="1600" dirty="0"/>
            <a:t>Vacate?</a:t>
          </a:r>
        </a:p>
      </dgm:t>
    </dgm:pt>
    <dgm:pt modelId="{95EEFE90-6AAE-4C95-B484-42F248909284}" type="parTrans" cxnId="{4BF13C9B-672B-4C04-BAB2-323F04B748ED}">
      <dgm:prSet/>
      <dgm:spPr/>
      <dgm:t>
        <a:bodyPr/>
        <a:lstStyle/>
        <a:p>
          <a:endParaRPr lang="en-US"/>
        </a:p>
      </dgm:t>
    </dgm:pt>
    <dgm:pt modelId="{C2E309E9-DD99-410B-9877-307193FA89A8}" type="sibTrans" cxnId="{4BF13C9B-672B-4C04-BAB2-323F04B748ED}">
      <dgm:prSet/>
      <dgm:spPr/>
      <dgm:t>
        <a:bodyPr/>
        <a:lstStyle/>
        <a:p>
          <a:endParaRPr lang="en-US"/>
        </a:p>
      </dgm:t>
    </dgm:pt>
    <dgm:pt modelId="{2A9CF276-4701-4571-9538-B808E7AFCD4D}">
      <dgm:prSet phldrT="[Text]" custT="1"/>
      <dgm:spPr/>
      <dgm:t>
        <a:bodyPr/>
        <a:lstStyle/>
        <a:p>
          <a:r>
            <a:rPr lang="en-US" sz="1600" dirty="0"/>
            <a:t>Remand?</a:t>
          </a:r>
        </a:p>
      </dgm:t>
    </dgm:pt>
    <dgm:pt modelId="{B458C9AE-9E9A-40EB-B503-5CA67FFE69C6}" type="parTrans" cxnId="{D8C8B530-AF42-46E6-8472-20C9A4BF2258}">
      <dgm:prSet/>
      <dgm:spPr/>
      <dgm:t>
        <a:bodyPr/>
        <a:lstStyle/>
        <a:p>
          <a:endParaRPr lang="en-US"/>
        </a:p>
      </dgm:t>
    </dgm:pt>
    <dgm:pt modelId="{9511B38E-8939-4F43-8E63-F07E039A8AB3}" type="sibTrans" cxnId="{D8C8B530-AF42-46E6-8472-20C9A4BF2258}">
      <dgm:prSet/>
      <dgm:spPr/>
      <dgm:t>
        <a:bodyPr/>
        <a:lstStyle/>
        <a:p>
          <a:endParaRPr lang="en-US"/>
        </a:p>
      </dgm:t>
    </dgm:pt>
    <dgm:pt modelId="{1DB1B53E-CB43-4896-AE9A-DD639130F4F5}">
      <dgm:prSet phldrT="[Text]" custT="1"/>
      <dgm:spPr/>
      <dgm:t>
        <a:bodyPr/>
        <a:lstStyle/>
        <a:p>
          <a:r>
            <a:rPr lang="en-US" sz="1600" dirty="0"/>
            <a:t>Substitute?</a:t>
          </a:r>
        </a:p>
      </dgm:t>
    </dgm:pt>
    <dgm:pt modelId="{3C74B47D-9E4C-4CA9-A59C-7B31712EA6E2}" type="parTrans" cxnId="{0A8A2E60-1004-4805-8ECB-42E09A0256D6}">
      <dgm:prSet/>
      <dgm:spPr/>
      <dgm:t>
        <a:bodyPr/>
        <a:lstStyle/>
        <a:p>
          <a:endParaRPr lang="en-US"/>
        </a:p>
      </dgm:t>
    </dgm:pt>
    <dgm:pt modelId="{9FE525C8-445D-4040-A768-02F0E171FAD4}" type="sibTrans" cxnId="{0A8A2E60-1004-4805-8ECB-42E09A0256D6}">
      <dgm:prSet/>
      <dgm:spPr/>
      <dgm:t>
        <a:bodyPr/>
        <a:lstStyle/>
        <a:p>
          <a:endParaRPr lang="en-US"/>
        </a:p>
      </dgm:t>
    </dgm:pt>
    <dgm:pt modelId="{C29E4CA3-CBDB-4EE9-9A27-0E96BE6E865E}" type="pres">
      <dgm:prSet presAssocID="{AF77F159-7F73-4A1C-AF1D-182C3AF4C84D}" presName="Name0" presStyleCnt="0">
        <dgm:presLayoutVars>
          <dgm:dir/>
          <dgm:animLvl val="lvl"/>
          <dgm:resizeHandles val="exact"/>
        </dgm:presLayoutVars>
      </dgm:prSet>
      <dgm:spPr/>
    </dgm:pt>
    <dgm:pt modelId="{47394FE8-5BDE-4E4C-887F-3D3614244830}" type="pres">
      <dgm:prSet presAssocID="{E5A64714-2FBF-41ED-B20E-40462B112FD6}" presName="composite" presStyleCnt="0"/>
      <dgm:spPr/>
    </dgm:pt>
    <dgm:pt modelId="{1B5161EB-34B8-43FD-98B6-C1D8F50C38B9}" type="pres">
      <dgm:prSet presAssocID="{E5A64714-2FBF-41ED-B20E-40462B112FD6}" presName="parTx" presStyleLbl="node1" presStyleIdx="0" presStyleCnt="5">
        <dgm:presLayoutVars>
          <dgm:chMax val="0"/>
          <dgm:chPref val="0"/>
          <dgm:bulletEnabled val="1"/>
        </dgm:presLayoutVars>
      </dgm:prSet>
      <dgm:spPr/>
    </dgm:pt>
    <dgm:pt modelId="{9DDD1CC9-5BB4-4515-ABF9-5EEA4918AD51}" type="pres">
      <dgm:prSet presAssocID="{E5A64714-2FBF-41ED-B20E-40462B112FD6}" presName="desTx" presStyleLbl="revTx" presStyleIdx="0" presStyleCnt="5">
        <dgm:presLayoutVars>
          <dgm:bulletEnabled val="1"/>
        </dgm:presLayoutVars>
      </dgm:prSet>
      <dgm:spPr/>
    </dgm:pt>
    <dgm:pt modelId="{619B9C76-4A96-45BD-929C-BB861FB4DFCB}" type="pres">
      <dgm:prSet presAssocID="{6680560F-C7E7-4FD4-82EA-15F85FE0D7B3}" presName="space" presStyleCnt="0"/>
      <dgm:spPr/>
    </dgm:pt>
    <dgm:pt modelId="{CFED0E8A-03CA-43FB-95EC-AF19B8226620}" type="pres">
      <dgm:prSet presAssocID="{1021D137-1CED-4DA6-A6C6-3C59FDCFDCB2}" presName="composite" presStyleCnt="0"/>
      <dgm:spPr/>
    </dgm:pt>
    <dgm:pt modelId="{BBA727B2-0421-434A-BBD7-B20DC0BD69F4}" type="pres">
      <dgm:prSet presAssocID="{1021D137-1CED-4DA6-A6C6-3C59FDCFDCB2}" presName="parTx" presStyleLbl="node1" presStyleIdx="1" presStyleCnt="5">
        <dgm:presLayoutVars>
          <dgm:chMax val="0"/>
          <dgm:chPref val="0"/>
          <dgm:bulletEnabled val="1"/>
        </dgm:presLayoutVars>
      </dgm:prSet>
      <dgm:spPr/>
    </dgm:pt>
    <dgm:pt modelId="{1A87FE1E-789F-4228-86D2-FCA759DEF277}" type="pres">
      <dgm:prSet presAssocID="{1021D137-1CED-4DA6-A6C6-3C59FDCFDCB2}" presName="desTx" presStyleLbl="revTx" presStyleIdx="1" presStyleCnt="5" custScaleX="109744">
        <dgm:presLayoutVars>
          <dgm:bulletEnabled val="1"/>
        </dgm:presLayoutVars>
      </dgm:prSet>
      <dgm:spPr/>
    </dgm:pt>
    <dgm:pt modelId="{FC78E2AB-C432-4A73-B7CE-29379B277CEA}" type="pres">
      <dgm:prSet presAssocID="{DF26A50A-9FA9-47EA-B831-E48B74235FE9}" presName="space" presStyleCnt="0"/>
      <dgm:spPr/>
    </dgm:pt>
    <dgm:pt modelId="{737ACB1E-6811-4916-85C3-DDF4A5FD0F1D}" type="pres">
      <dgm:prSet presAssocID="{7A8DB0EE-C8DF-4E54-90D9-8C8A5C9243D0}" presName="composite" presStyleCnt="0"/>
      <dgm:spPr/>
    </dgm:pt>
    <dgm:pt modelId="{E1CEDB2E-63B9-4E4E-B794-041A6F8ADDD5}" type="pres">
      <dgm:prSet presAssocID="{7A8DB0EE-C8DF-4E54-90D9-8C8A5C9243D0}" presName="parTx" presStyleLbl="node1" presStyleIdx="2" presStyleCnt="5">
        <dgm:presLayoutVars>
          <dgm:chMax val="0"/>
          <dgm:chPref val="0"/>
          <dgm:bulletEnabled val="1"/>
        </dgm:presLayoutVars>
      </dgm:prSet>
      <dgm:spPr/>
    </dgm:pt>
    <dgm:pt modelId="{A57E9920-D813-4A8A-80BA-678F53BDE217}" type="pres">
      <dgm:prSet presAssocID="{7A8DB0EE-C8DF-4E54-90D9-8C8A5C9243D0}" presName="desTx" presStyleLbl="revTx" presStyleIdx="2" presStyleCnt="5" custScaleX="119397">
        <dgm:presLayoutVars>
          <dgm:bulletEnabled val="1"/>
        </dgm:presLayoutVars>
      </dgm:prSet>
      <dgm:spPr/>
    </dgm:pt>
    <dgm:pt modelId="{F4F08F78-8285-43ED-84A4-2465D06E8665}" type="pres">
      <dgm:prSet presAssocID="{F04DE63A-C628-4863-930C-A2AA17D7989D}" presName="space" presStyleCnt="0"/>
      <dgm:spPr/>
    </dgm:pt>
    <dgm:pt modelId="{EFB38FBF-DDFE-4F1A-ADD0-28955C3364E1}" type="pres">
      <dgm:prSet presAssocID="{7613E52C-0CE1-4F3D-893B-0AEB1FFE66A8}" presName="composite" presStyleCnt="0"/>
      <dgm:spPr/>
    </dgm:pt>
    <dgm:pt modelId="{3C0929E4-4FC3-40DA-BD73-000E6A59B048}" type="pres">
      <dgm:prSet presAssocID="{7613E52C-0CE1-4F3D-893B-0AEB1FFE66A8}" presName="parTx" presStyleLbl="node1" presStyleIdx="3" presStyleCnt="5">
        <dgm:presLayoutVars>
          <dgm:chMax val="0"/>
          <dgm:chPref val="0"/>
          <dgm:bulletEnabled val="1"/>
        </dgm:presLayoutVars>
      </dgm:prSet>
      <dgm:spPr/>
    </dgm:pt>
    <dgm:pt modelId="{A3443031-908A-4EBE-A212-72EC0B392F20}" type="pres">
      <dgm:prSet presAssocID="{7613E52C-0CE1-4F3D-893B-0AEB1FFE66A8}" presName="desTx" presStyleLbl="revTx" presStyleIdx="3" presStyleCnt="5">
        <dgm:presLayoutVars>
          <dgm:bulletEnabled val="1"/>
        </dgm:presLayoutVars>
      </dgm:prSet>
      <dgm:spPr/>
    </dgm:pt>
    <dgm:pt modelId="{C22976AF-CE7F-4D05-891B-D82F0C7C6086}" type="pres">
      <dgm:prSet presAssocID="{2A9973A0-54B2-49A2-BE69-A3940B5E0E10}" presName="space" presStyleCnt="0"/>
      <dgm:spPr/>
    </dgm:pt>
    <dgm:pt modelId="{85E5A154-28AD-4410-912E-59533558B954}" type="pres">
      <dgm:prSet presAssocID="{C2DA4E57-A6D2-42A0-A914-1B6681A2EB83}" presName="composite" presStyleCnt="0"/>
      <dgm:spPr/>
    </dgm:pt>
    <dgm:pt modelId="{A07F0522-D52A-463A-814F-27FEE8126121}" type="pres">
      <dgm:prSet presAssocID="{C2DA4E57-A6D2-42A0-A914-1B6681A2EB83}" presName="parTx" presStyleLbl="node1" presStyleIdx="4" presStyleCnt="5">
        <dgm:presLayoutVars>
          <dgm:chMax val="0"/>
          <dgm:chPref val="0"/>
          <dgm:bulletEnabled val="1"/>
        </dgm:presLayoutVars>
      </dgm:prSet>
      <dgm:spPr/>
    </dgm:pt>
    <dgm:pt modelId="{CAB6952E-ECEF-4904-99BC-0F638A7DEA47}" type="pres">
      <dgm:prSet presAssocID="{C2DA4E57-A6D2-42A0-A914-1B6681A2EB83}" presName="desTx" presStyleLbl="revTx" presStyleIdx="4" presStyleCnt="5">
        <dgm:presLayoutVars>
          <dgm:bulletEnabled val="1"/>
        </dgm:presLayoutVars>
      </dgm:prSet>
      <dgm:spPr/>
    </dgm:pt>
  </dgm:ptLst>
  <dgm:cxnLst>
    <dgm:cxn modelId="{ADDA3F02-EEC1-4552-A6D5-06D1F90A9CF2}" type="presOf" srcId="{E5A64714-2FBF-41ED-B20E-40462B112FD6}" destId="{1B5161EB-34B8-43FD-98B6-C1D8F50C38B9}" srcOrd="0" destOrd="0" presId="urn:microsoft.com/office/officeart/2005/8/layout/chevron1"/>
    <dgm:cxn modelId="{090A2A04-3F90-4BAA-8F2E-8E77B901EB8E}" type="presOf" srcId="{BFC145A9-CB96-4467-84A7-DDB740314E61}" destId="{A57E9920-D813-4A8A-80BA-678F53BDE217}" srcOrd="0" destOrd="3" presId="urn:microsoft.com/office/officeart/2005/8/layout/chevron1"/>
    <dgm:cxn modelId="{57F2F40C-5F70-40EE-B9AE-AA784BC0CCC1}" srcId="{1021D137-1CED-4DA6-A6C6-3C59FDCFDCB2}" destId="{1FC86E62-B2DE-4A6E-B5DF-95D0A12DB2E7}" srcOrd="3" destOrd="0" parTransId="{0E27448C-E326-4437-BA87-6E4F44EC355D}" sibTransId="{EFEF1505-5023-4F0A-9CE6-A4A6C7AA6877}"/>
    <dgm:cxn modelId="{1E756B13-FB93-4DE9-9025-6952EE96E4CC}" type="presOf" srcId="{8F79365C-9915-4E25-8FA6-03BDA81AB12F}" destId="{1A87FE1E-789F-4228-86D2-FCA759DEF277}" srcOrd="0" destOrd="0" presId="urn:microsoft.com/office/officeart/2005/8/layout/chevron1"/>
    <dgm:cxn modelId="{CB0D4216-AF70-4945-9812-3DD5DD7CE217}" type="presOf" srcId="{B8E363B3-E317-4E4A-989B-B0BEA90DF2BA}" destId="{9DDD1CC9-5BB4-4515-ABF9-5EEA4918AD51}" srcOrd="0" destOrd="1" presId="urn:microsoft.com/office/officeart/2005/8/layout/chevron1"/>
    <dgm:cxn modelId="{1908C017-5D0D-40E6-BE6E-03325B85261D}" srcId="{1021D137-1CED-4DA6-A6C6-3C59FDCFDCB2}" destId="{8F79365C-9915-4E25-8FA6-03BDA81AB12F}" srcOrd="0" destOrd="0" parTransId="{0869248A-1B00-40CA-801B-1FB5BA410D4B}" sibTransId="{80D4BABA-A791-4D59-AD06-2C266D1579DF}"/>
    <dgm:cxn modelId="{E769DB1A-5669-499E-930C-BF99966EBB8D}" type="presOf" srcId="{697A18C1-4689-4D1E-A0B9-8C9C8A67D731}" destId="{A57E9920-D813-4A8A-80BA-678F53BDE217}" srcOrd="0" destOrd="4" presId="urn:microsoft.com/office/officeart/2005/8/layout/chevron1"/>
    <dgm:cxn modelId="{2C705B1C-9867-4AB2-A376-0B1B477950B7}" srcId="{7A8DB0EE-C8DF-4E54-90D9-8C8A5C9243D0}" destId="{C2FDF35C-4E7A-4ACA-9955-C516EAC02C6E}" srcOrd="5" destOrd="0" parTransId="{3A50B3CF-225C-459D-B7CF-C49513780B12}" sibTransId="{35B800AC-DD36-4B7A-9F5D-3669A8B12287}"/>
    <dgm:cxn modelId="{D92D4420-4778-4A87-A15E-89AD396986CF}" srcId="{7A8DB0EE-C8DF-4E54-90D9-8C8A5C9243D0}" destId="{F0787779-2DED-45E8-A887-B649ECFC2A9B}" srcOrd="0" destOrd="0" parTransId="{DB3489EE-9537-48F4-A313-EF17465EC86E}" sibTransId="{389DC721-35F7-4813-B015-5A9FD7B71C06}"/>
    <dgm:cxn modelId="{3F16E020-2168-4591-85B7-E5F769628B77}" type="presOf" srcId="{1DB1B53E-CB43-4896-AE9A-DD639130F4F5}" destId="{CAB6952E-ECEF-4904-99BC-0F638A7DEA47}" srcOrd="0" destOrd="3" presId="urn:microsoft.com/office/officeart/2005/8/layout/chevron1"/>
    <dgm:cxn modelId="{B2EE9222-9C27-44E0-9D0C-9B1EEAB7567B}" type="presOf" srcId="{B9721372-AF39-4F5A-BB6D-960351E9C3C6}" destId="{A3443031-908A-4EBE-A212-72EC0B392F20}" srcOrd="0" destOrd="2" presId="urn:microsoft.com/office/officeart/2005/8/layout/chevron1"/>
    <dgm:cxn modelId="{2A8C2D23-F1F6-488F-B241-384665529587}" srcId="{AF77F159-7F73-4A1C-AF1D-182C3AF4C84D}" destId="{C2DA4E57-A6D2-42A0-A914-1B6681A2EB83}" srcOrd="4" destOrd="0" parTransId="{E2F1C83E-E46C-4850-AC07-F9AD7E11B4AF}" sibTransId="{AC2A8FA4-1F37-44C8-B3E4-858ED75B360E}"/>
    <dgm:cxn modelId="{59F08A2C-DECB-440B-B1D2-681B42C82F07}" type="presOf" srcId="{1021D137-1CED-4DA6-A6C6-3C59FDCFDCB2}" destId="{BBA727B2-0421-434A-BBD7-B20DC0BD69F4}" srcOrd="0" destOrd="0" presId="urn:microsoft.com/office/officeart/2005/8/layout/chevron1"/>
    <dgm:cxn modelId="{D8C8B530-AF42-46E6-8472-20C9A4BF2258}" srcId="{C2DA4E57-A6D2-42A0-A914-1B6681A2EB83}" destId="{2A9CF276-4701-4571-9538-B808E7AFCD4D}" srcOrd="2" destOrd="0" parTransId="{B458C9AE-9E9A-40EB-B503-5CA67FFE69C6}" sibTransId="{9511B38E-8939-4F43-8E63-F07E039A8AB3}"/>
    <dgm:cxn modelId="{828C6D3B-8A1F-4376-ADAD-419967AE01CD}" srcId="{7A8DB0EE-C8DF-4E54-90D9-8C8A5C9243D0}" destId="{697A18C1-4689-4D1E-A0B9-8C9C8A67D731}" srcOrd="4" destOrd="0" parTransId="{4FA8F0DC-23AB-4E6D-AA54-EAC733587092}" sibTransId="{11FBCD2C-663D-4C38-A960-D97BB3A64BC5}"/>
    <dgm:cxn modelId="{99D1843F-C9BA-488F-B4D8-141B41CBEBBB}" type="presOf" srcId="{AF77F159-7F73-4A1C-AF1D-182C3AF4C84D}" destId="{C29E4CA3-CBDB-4EE9-9A27-0E96BE6E865E}" srcOrd="0" destOrd="0" presId="urn:microsoft.com/office/officeart/2005/8/layout/chevron1"/>
    <dgm:cxn modelId="{83DFA15B-B4B6-4093-9F06-C9C85933F51B}" srcId="{7A8DB0EE-C8DF-4E54-90D9-8C8A5C9243D0}" destId="{926C47C3-2F17-4CAB-85AD-CC7350372CAD}" srcOrd="1" destOrd="0" parTransId="{0CAE209F-F323-4D95-AD72-B9814ADBFA69}" sibTransId="{4CC50678-2015-4B8D-BDF0-4F0FB7D5560D}"/>
    <dgm:cxn modelId="{0A8A2E60-1004-4805-8ECB-42E09A0256D6}" srcId="{C2DA4E57-A6D2-42A0-A914-1B6681A2EB83}" destId="{1DB1B53E-CB43-4896-AE9A-DD639130F4F5}" srcOrd="3" destOrd="0" parTransId="{3C74B47D-9E4C-4CA9-A59C-7B31712EA6E2}" sibTransId="{9FE525C8-445D-4040-A768-02F0E171FAD4}"/>
    <dgm:cxn modelId="{EFCAF461-3B84-4F9F-B12C-63D6D6098984}" type="presOf" srcId="{FD555C47-BCF8-4F84-8178-83017EC6C499}" destId="{9DDD1CC9-5BB4-4515-ABF9-5EEA4918AD51}" srcOrd="0" destOrd="0" presId="urn:microsoft.com/office/officeart/2005/8/layout/chevron1"/>
    <dgm:cxn modelId="{22380145-75FA-4EE0-8E98-D45E00B630EC}" type="presOf" srcId="{24C50A97-93F0-4CED-A7AB-046963FA6825}" destId="{1A87FE1E-789F-4228-86D2-FCA759DEF277}" srcOrd="0" destOrd="2" presId="urn:microsoft.com/office/officeart/2005/8/layout/chevron1"/>
    <dgm:cxn modelId="{B1CFF748-57C1-4130-80F2-05716F046520}" type="presOf" srcId="{AF702AAA-5E56-4F23-A326-56CCCABC21B5}" destId="{CAB6952E-ECEF-4904-99BC-0F638A7DEA47}" srcOrd="0" destOrd="0" presId="urn:microsoft.com/office/officeart/2005/8/layout/chevron1"/>
    <dgm:cxn modelId="{D1BB246F-72D0-4495-B208-DE573920F96C}" type="presOf" srcId="{1FC86E62-B2DE-4A6E-B5DF-95D0A12DB2E7}" destId="{1A87FE1E-789F-4228-86D2-FCA759DEF277}" srcOrd="0" destOrd="3" presId="urn:microsoft.com/office/officeart/2005/8/layout/chevron1"/>
    <dgm:cxn modelId="{CCEE4771-1E5C-41AD-BF6A-F7FECC1CB2EF}" srcId="{1021D137-1CED-4DA6-A6C6-3C59FDCFDCB2}" destId="{0C2514E2-8A9B-46EE-9FC0-7A962B010AF3}" srcOrd="4" destOrd="0" parTransId="{CD77DB46-2948-458F-83DE-F2027A1D96AE}" sibTransId="{6B32A0D4-32FE-40B6-8539-128D31F18EDC}"/>
    <dgm:cxn modelId="{70DE4E7B-4FDC-43C7-BBDB-3A40229E6421}" type="presOf" srcId="{64BDED59-A840-4644-90A5-DC7186C3E525}" destId="{CAB6952E-ECEF-4904-99BC-0F638A7DEA47}" srcOrd="0" destOrd="1" presId="urn:microsoft.com/office/officeart/2005/8/layout/chevron1"/>
    <dgm:cxn modelId="{24907D7B-031E-4A39-A56F-75697224A168}" srcId="{7A8DB0EE-C8DF-4E54-90D9-8C8A5C9243D0}" destId="{E436B709-8E91-4F3D-ADE2-4134962058D5}" srcOrd="2" destOrd="0" parTransId="{556C85EC-23AC-4E55-ADD0-481A6403F7AC}" sibTransId="{D47F2B8A-38A0-4B6A-981D-CBA2F82B19F6}"/>
    <dgm:cxn modelId="{F214EA7B-ADD5-4DED-BA1F-D02A51FA48CC}" srcId="{7613E52C-0CE1-4F3D-893B-0AEB1FFE66A8}" destId="{B9721372-AF39-4F5A-BB6D-960351E9C3C6}" srcOrd="2" destOrd="0" parTransId="{C4310645-118B-4661-A640-6E8374580E2E}" sibTransId="{A65FE49C-F797-4942-9432-A7EE1AD9A772}"/>
    <dgm:cxn modelId="{2132F481-C819-48C0-A896-1DC4FA9CF39F}" type="presOf" srcId="{58402D26-7850-433B-9B6B-351EECF29496}" destId="{1A87FE1E-789F-4228-86D2-FCA759DEF277}" srcOrd="0" destOrd="1" presId="urn:microsoft.com/office/officeart/2005/8/layout/chevron1"/>
    <dgm:cxn modelId="{F0D9E088-3DC7-424A-837E-9D97261EC611}" srcId="{7A8DB0EE-C8DF-4E54-90D9-8C8A5C9243D0}" destId="{DF3F388B-9A04-4840-8982-7D6051237D3E}" srcOrd="6" destOrd="0" parTransId="{5C7E27BE-2C02-4F85-AED5-F957ABDBCE47}" sibTransId="{F5EAC6BF-6DC8-4DD8-A81F-7D3D17956B91}"/>
    <dgm:cxn modelId="{5B346092-5093-4F64-89BE-A3C07C616C77}" srcId="{AF77F159-7F73-4A1C-AF1D-182C3AF4C84D}" destId="{1021D137-1CED-4DA6-A6C6-3C59FDCFDCB2}" srcOrd="1" destOrd="0" parTransId="{7D2C453C-EE22-4ED2-9837-D05938015C2F}" sibTransId="{DF26A50A-9FA9-47EA-B831-E48B74235FE9}"/>
    <dgm:cxn modelId="{A6958192-6433-4505-B488-80D98E0F9382}" type="presOf" srcId="{0C2514E2-8A9B-46EE-9FC0-7A962B010AF3}" destId="{1A87FE1E-789F-4228-86D2-FCA759DEF277}" srcOrd="0" destOrd="4" presId="urn:microsoft.com/office/officeart/2005/8/layout/chevron1"/>
    <dgm:cxn modelId="{18A86394-0A96-4069-9718-6CB99A03A8A2}" type="presOf" srcId="{D8C7778E-E66B-49ED-AB42-1B322DB1A1F9}" destId="{A3443031-908A-4EBE-A212-72EC0B392F20}" srcOrd="0" destOrd="0" presId="urn:microsoft.com/office/officeart/2005/8/layout/chevron1"/>
    <dgm:cxn modelId="{4170BE94-F381-435F-800E-5185C2CFE102}" srcId="{E5A64714-2FBF-41ED-B20E-40462B112FD6}" destId="{B8E363B3-E317-4E4A-989B-B0BEA90DF2BA}" srcOrd="1" destOrd="0" parTransId="{166BF527-95DE-4FE5-8635-37567F5664AB}" sibTransId="{1EBB3359-652A-41DC-94ED-0743C02F0D7B}"/>
    <dgm:cxn modelId="{4BF13C9B-672B-4C04-BAB2-323F04B748ED}" srcId="{C2DA4E57-A6D2-42A0-A914-1B6681A2EB83}" destId="{64BDED59-A840-4644-90A5-DC7186C3E525}" srcOrd="1" destOrd="0" parTransId="{95EEFE90-6AAE-4C95-B484-42F248909284}" sibTransId="{C2E309E9-DD99-410B-9877-307193FA89A8}"/>
    <dgm:cxn modelId="{915B2EA2-C6A4-434C-A7A6-5EFBA78BE85B}" type="presOf" srcId="{7613E52C-0CE1-4F3D-893B-0AEB1FFE66A8}" destId="{3C0929E4-4FC3-40DA-BD73-000E6A59B048}" srcOrd="0" destOrd="0" presId="urn:microsoft.com/office/officeart/2005/8/layout/chevron1"/>
    <dgm:cxn modelId="{4A35BEA3-101B-4C10-ACF7-3EB2F971955F}" srcId="{1021D137-1CED-4DA6-A6C6-3C59FDCFDCB2}" destId="{58402D26-7850-433B-9B6B-351EECF29496}" srcOrd="1" destOrd="0" parTransId="{F137156D-E163-4C68-A33C-7998C50E5AD8}" sibTransId="{9D61FB6B-50A4-4EDA-9208-753CFFD607B6}"/>
    <dgm:cxn modelId="{DED3A3AD-535A-4F87-9984-DD194A748083}" srcId="{1021D137-1CED-4DA6-A6C6-3C59FDCFDCB2}" destId="{24C50A97-93F0-4CED-A7AB-046963FA6825}" srcOrd="2" destOrd="0" parTransId="{E07F0D5D-D3A6-45FE-9E24-EC5C9B00EAFC}" sibTransId="{E1B7BC7A-E3B3-48C8-81C9-BAF4803EBC4F}"/>
    <dgm:cxn modelId="{4527D9B5-1A5D-45C4-AC2C-C6E2FC6DB61F}" srcId="{7613E52C-0CE1-4F3D-893B-0AEB1FFE66A8}" destId="{D8C7778E-E66B-49ED-AB42-1B322DB1A1F9}" srcOrd="0" destOrd="0" parTransId="{0BEF9E0E-A7B5-4064-8393-81D0E548963B}" sibTransId="{BCAA6450-E3DC-42DE-A23E-32B10E001D56}"/>
    <dgm:cxn modelId="{5BCF72C0-D6CF-48B1-96C9-EA3D57CD9AC1}" type="presOf" srcId="{926C47C3-2F17-4CAB-85AD-CC7350372CAD}" destId="{A57E9920-D813-4A8A-80BA-678F53BDE217}" srcOrd="0" destOrd="1" presId="urn:microsoft.com/office/officeart/2005/8/layout/chevron1"/>
    <dgm:cxn modelId="{FC1EF9C3-63E2-4A0F-B227-573ADC0EF0F3}" type="presOf" srcId="{E436B709-8E91-4F3D-ADE2-4134962058D5}" destId="{A57E9920-D813-4A8A-80BA-678F53BDE217}" srcOrd="0" destOrd="2" presId="urn:microsoft.com/office/officeart/2005/8/layout/chevron1"/>
    <dgm:cxn modelId="{A92898CF-BC33-4BF8-8368-3BC5ED19DD35}" type="presOf" srcId="{C2DA4E57-A6D2-42A0-A914-1B6681A2EB83}" destId="{A07F0522-D52A-463A-814F-27FEE8126121}" srcOrd="0" destOrd="0" presId="urn:microsoft.com/office/officeart/2005/8/layout/chevron1"/>
    <dgm:cxn modelId="{600F7DD5-3507-4C5F-91C3-5197CC78F7EC}" srcId="{E5A64714-2FBF-41ED-B20E-40462B112FD6}" destId="{FD555C47-BCF8-4F84-8178-83017EC6C499}" srcOrd="0" destOrd="0" parTransId="{ADE34ECE-A2E4-4DD7-A479-B29093B3A242}" sibTransId="{66C3A386-69A6-40F3-A228-0204C026C6EF}"/>
    <dgm:cxn modelId="{35F6BDDA-DD0D-43B2-B5E4-46CC296C9CC6}" srcId="{C2DA4E57-A6D2-42A0-A914-1B6681A2EB83}" destId="{AF702AAA-5E56-4F23-A326-56CCCABC21B5}" srcOrd="0" destOrd="0" parTransId="{9B01687D-9BF3-413C-AD57-C0E62E7024D1}" sibTransId="{5F060CC2-9E7C-425C-BF9E-08D0CC06639D}"/>
    <dgm:cxn modelId="{EBF5E3DA-1655-4A89-B4C3-88DC2EC2A55F}" type="presOf" srcId="{2A9CF276-4701-4571-9538-B808E7AFCD4D}" destId="{CAB6952E-ECEF-4904-99BC-0F638A7DEA47}" srcOrd="0" destOrd="2" presId="urn:microsoft.com/office/officeart/2005/8/layout/chevron1"/>
    <dgm:cxn modelId="{5BE955E1-F8E3-4574-B7CA-C2CB51BC6D1C}" type="presOf" srcId="{A8227691-AF5E-449E-9607-68647D90E727}" destId="{A3443031-908A-4EBE-A212-72EC0B392F20}" srcOrd="0" destOrd="3" presId="urn:microsoft.com/office/officeart/2005/8/layout/chevron1"/>
    <dgm:cxn modelId="{A7DC66E2-5B2B-4B25-ADC2-DCA47F1F9566}" srcId="{7613E52C-0CE1-4F3D-893B-0AEB1FFE66A8}" destId="{8FA9D516-F02E-4110-9C0B-DA2FBBACE3FA}" srcOrd="1" destOrd="0" parTransId="{CBCFC979-EA89-487E-AB2E-7A86B30D22A8}" sibTransId="{491E2309-72A4-45C2-B0D7-6D0328F52D55}"/>
    <dgm:cxn modelId="{8978AEE2-4353-483F-A162-85A3B07A85CC}" type="presOf" srcId="{8FA9D516-F02E-4110-9C0B-DA2FBBACE3FA}" destId="{A3443031-908A-4EBE-A212-72EC0B392F20}" srcOrd="0" destOrd="1" presId="urn:microsoft.com/office/officeart/2005/8/layout/chevron1"/>
    <dgm:cxn modelId="{73DBF5E2-4D22-4B6F-8FE6-7775BFA5318A}" srcId="{7613E52C-0CE1-4F3D-893B-0AEB1FFE66A8}" destId="{A8227691-AF5E-449E-9607-68647D90E727}" srcOrd="3" destOrd="0" parTransId="{F9B286F1-DE1C-45C4-992A-BF321F8A53B0}" sibTransId="{320EDD72-3E26-4535-A487-A3CA1520AE48}"/>
    <dgm:cxn modelId="{E84E4EE8-629B-4137-B39D-FD618CB235FA}" type="presOf" srcId="{DF3F388B-9A04-4840-8982-7D6051237D3E}" destId="{A57E9920-D813-4A8A-80BA-678F53BDE217}" srcOrd="0" destOrd="6" presId="urn:microsoft.com/office/officeart/2005/8/layout/chevron1"/>
    <dgm:cxn modelId="{71F3A8EA-5BAD-4562-8C2B-53DC56438C6B}" type="presOf" srcId="{7A8DB0EE-C8DF-4E54-90D9-8C8A5C9243D0}" destId="{E1CEDB2E-63B9-4E4E-B794-041A6F8ADDD5}" srcOrd="0" destOrd="0" presId="urn:microsoft.com/office/officeart/2005/8/layout/chevron1"/>
    <dgm:cxn modelId="{79E698F1-ED99-430A-B14A-0DF782F71221}" srcId="{7A8DB0EE-C8DF-4E54-90D9-8C8A5C9243D0}" destId="{BFC145A9-CB96-4467-84A7-DDB740314E61}" srcOrd="3" destOrd="0" parTransId="{0D542AFF-4514-477B-A41D-E5069618B4CF}" sibTransId="{BD4DC9AC-0326-4DF5-81FA-36B43F8A54C7}"/>
    <dgm:cxn modelId="{E3D2B0F3-095D-43DD-B1C5-A0FA4BEBEFF6}" type="presOf" srcId="{C2FDF35C-4E7A-4ACA-9955-C516EAC02C6E}" destId="{A57E9920-D813-4A8A-80BA-678F53BDE217}" srcOrd="0" destOrd="5" presId="urn:microsoft.com/office/officeart/2005/8/layout/chevron1"/>
    <dgm:cxn modelId="{09A881F5-8CC9-463D-ACF6-1BF5F7A4D680}" srcId="{AF77F159-7F73-4A1C-AF1D-182C3AF4C84D}" destId="{E5A64714-2FBF-41ED-B20E-40462B112FD6}" srcOrd="0" destOrd="0" parTransId="{B9BA8E1A-6DCE-47F1-925B-2B3A2C9020CE}" sibTransId="{6680560F-C7E7-4FD4-82EA-15F85FE0D7B3}"/>
    <dgm:cxn modelId="{EB73ABFB-B464-43A1-986D-A82B3A763A4A}" type="presOf" srcId="{F0787779-2DED-45E8-A887-B649ECFC2A9B}" destId="{A57E9920-D813-4A8A-80BA-678F53BDE217}" srcOrd="0" destOrd="0" presId="urn:microsoft.com/office/officeart/2005/8/layout/chevron1"/>
    <dgm:cxn modelId="{9549D2FB-CE0A-4B13-9300-B23947D2A96E}" srcId="{AF77F159-7F73-4A1C-AF1D-182C3AF4C84D}" destId="{7A8DB0EE-C8DF-4E54-90D9-8C8A5C9243D0}" srcOrd="2" destOrd="0" parTransId="{8DF72F2B-67B3-4F6D-A721-79DB21EBF1FD}" sibTransId="{F04DE63A-C628-4863-930C-A2AA17D7989D}"/>
    <dgm:cxn modelId="{0B67EFFD-A5D5-4FB8-9E02-71975753CE48}" srcId="{AF77F159-7F73-4A1C-AF1D-182C3AF4C84D}" destId="{7613E52C-0CE1-4F3D-893B-0AEB1FFE66A8}" srcOrd="3" destOrd="0" parTransId="{2A1EC93D-91D6-4CCA-A504-D67291FCA422}" sibTransId="{2A9973A0-54B2-49A2-BE69-A3940B5E0E10}"/>
    <dgm:cxn modelId="{960AFD36-23EA-46B2-A296-CFD7318B37CC}" type="presParOf" srcId="{C29E4CA3-CBDB-4EE9-9A27-0E96BE6E865E}" destId="{47394FE8-5BDE-4E4C-887F-3D3614244830}" srcOrd="0" destOrd="0" presId="urn:microsoft.com/office/officeart/2005/8/layout/chevron1"/>
    <dgm:cxn modelId="{DD9E4C8B-7FFD-4047-AF07-2005F8BC50BA}" type="presParOf" srcId="{47394FE8-5BDE-4E4C-887F-3D3614244830}" destId="{1B5161EB-34B8-43FD-98B6-C1D8F50C38B9}" srcOrd="0" destOrd="0" presId="urn:microsoft.com/office/officeart/2005/8/layout/chevron1"/>
    <dgm:cxn modelId="{87FEA82F-3C1B-43E5-9C28-D175E09B542C}" type="presParOf" srcId="{47394FE8-5BDE-4E4C-887F-3D3614244830}" destId="{9DDD1CC9-5BB4-4515-ABF9-5EEA4918AD51}" srcOrd="1" destOrd="0" presId="urn:microsoft.com/office/officeart/2005/8/layout/chevron1"/>
    <dgm:cxn modelId="{2BE42906-2983-47ED-BBA4-D4D839D7F783}" type="presParOf" srcId="{C29E4CA3-CBDB-4EE9-9A27-0E96BE6E865E}" destId="{619B9C76-4A96-45BD-929C-BB861FB4DFCB}" srcOrd="1" destOrd="0" presId="urn:microsoft.com/office/officeart/2005/8/layout/chevron1"/>
    <dgm:cxn modelId="{5163A087-70D8-41D7-802E-7D041021603E}" type="presParOf" srcId="{C29E4CA3-CBDB-4EE9-9A27-0E96BE6E865E}" destId="{CFED0E8A-03CA-43FB-95EC-AF19B8226620}" srcOrd="2" destOrd="0" presId="urn:microsoft.com/office/officeart/2005/8/layout/chevron1"/>
    <dgm:cxn modelId="{B5012A58-04E2-4BA1-B050-A951984B4DD0}" type="presParOf" srcId="{CFED0E8A-03CA-43FB-95EC-AF19B8226620}" destId="{BBA727B2-0421-434A-BBD7-B20DC0BD69F4}" srcOrd="0" destOrd="0" presId="urn:microsoft.com/office/officeart/2005/8/layout/chevron1"/>
    <dgm:cxn modelId="{ED40503A-50DE-4D56-9846-222D125B892B}" type="presParOf" srcId="{CFED0E8A-03CA-43FB-95EC-AF19B8226620}" destId="{1A87FE1E-789F-4228-86D2-FCA759DEF277}" srcOrd="1" destOrd="0" presId="urn:microsoft.com/office/officeart/2005/8/layout/chevron1"/>
    <dgm:cxn modelId="{AF09FA6C-AE50-4FEE-9311-91E5D8C136CF}" type="presParOf" srcId="{C29E4CA3-CBDB-4EE9-9A27-0E96BE6E865E}" destId="{FC78E2AB-C432-4A73-B7CE-29379B277CEA}" srcOrd="3" destOrd="0" presId="urn:microsoft.com/office/officeart/2005/8/layout/chevron1"/>
    <dgm:cxn modelId="{0C3D9552-B3FA-4926-80C3-42EF0AC6C849}" type="presParOf" srcId="{C29E4CA3-CBDB-4EE9-9A27-0E96BE6E865E}" destId="{737ACB1E-6811-4916-85C3-DDF4A5FD0F1D}" srcOrd="4" destOrd="0" presId="urn:microsoft.com/office/officeart/2005/8/layout/chevron1"/>
    <dgm:cxn modelId="{B6AFD059-06B7-4A2C-9E95-0A4EDD7493F4}" type="presParOf" srcId="{737ACB1E-6811-4916-85C3-DDF4A5FD0F1D}" destId="{E1CEDB2E-63B9-4E4E-B794-041A6F8ADDD5}" srcOrd="0" destOrd="0" presId="urn:microsoft.com/office/officeart/2005/8/layout/chevron1"/>
    <dgm:cxn modelId="{A7C24D83-8D12-4D2C-B63F-717257C999CF}" type="presParOf" srcId="{737ACB1E-6811-4916-85C3-DDF4A5FD0F1D}" destId="{A57E9920-D813-4A8A-80BA-678F53BDE217}" srcOrd="1" destOrd="0" presId="urn:microsoft.com/office/officeart/2005/8/layout/chevron1"/>
    <dgm:cxn modelId="{B6AEA6B1-28A2-4085-84C0-3A37DE6D8F6D}" type="presParOf" srcId="{C29E4CA3-CBDB-4EE9-9A27-0E96BE6E865E}" destId="{F4F08F78-8285-43ED-84A4-2465D06E8665}" srcOrd="5" destOrd="0" presId="urn:microsoft.com/office/officeart/2005/8/layout/chevron1"/>
    <dgm:cxn modelId="{E4F61753-B9D2-4B8E-AB1C-BA26CFC0065A}" type="presParOf" srcId="{C29E4CA3-CBDB-4EE9-9A27-0E96BE6E865E}" destId="{EFB38FBF-DDFE-4F1A-ADD0-28955C3364E1}" srcOrd="6" destOrd="0" presId="urn:microsoft.com/office/officeart/2005/8/layout/chevron1"/>
    <dgm:cxn modelId="{5FE26EB5-C9F6-40BB-B6F2-46B7615C0D8A}" type="presParOf" srcId="{EFB38FBF-DDFE-4F1A-ADD0-28955C3364E1}" destId="{3C0929E4-4FC3-40DA-BD73-000E6A59B048}" srcOrd="0" destOrd="0" presId="urn:microsoft.com/office/officeart/2005/8/layout/chevron1"/>
    <dgm:cxn modelId="{ED98BF57-6412-47B0-9263-67EF6CF9CAC6}" type="presParOf" srcId="{EFB38FBF-DDFE-4F1A-ADD0-28955C3364E1}" destId="{A3443031-908A-4EBE-A212-72EC0B392F20}" srcOrd="1" destOrd="0" presId="urn:microsoft.com/office/officeart/2005/8/layout/chevron1"/>
    <dgm:cxn modelId="{D6416217-EF17-4D10-B394-B60FB9D1E878}" type="presParOf" srcId="{C29E4CA3-CBDB-4EE9-9A27-0E96BE6E865E}" destId="{C22976AF-CE7F-4D05-891B-D82F0C7C6086}" srcOrd="7" destOrd="0" presId="urn:microsoft.com/office/officeart/2005/8/layout/chevron1"/>
    <dgm:cxn modelId="{AEA1F5FD-5802-474B-A0DE-EAD3C90BA3EF}" type="presParOf" srcId="{C29E4CA3-CBDB-4EE9-9A27-0E96BE6E865E}" destId="{85E5A154-28AD-4410-912E-59533558B954}" srcOrd="8" destOrd="0" presId="urn:microsoft.com/office/officeart/2005/8/layout/chevron1"/>
    <dgm:cxn modelId="{1F81B649-6E8E-48F3-8BB9-546682788600}" type="presParOf" srcId="{85E5A154-28AD-4410-912E-59533558B954}" destId="{A07F0522-D52A-463A-814F-27FEE8126121}" srcOrd="0" destOrd="0" presId="urn:microsoft.com/office/officeart/2005/8/layout/chevron1"/>
    <dgm:cxn modelId="{850FCCF6-C7F1-4EB6-BF4B-7DB95147A27B}" type="presParOf" srcId="{85E5A154-28AD-4410-912E-59533558B954}" destId="{CAB6952E-ECEF-4904-99BC-0F638A7DEA4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65200-9161-497B-9777-7236460A53E9}" type="doc">
      <dgm:prSet loTypeId="urn:microsoft.com/office/officeart/2005/8/layout/bList2" loCatId="list" qsTypeId="urn:microsoft.com/office/officeart/2005/8/quickstyle/simple1" qsCatId="simple" csTypeId="urn:microsoft.com/office/officeart/2005/8/colors/accent1_2" csCatId="accent1" phldr="1"/>
      <dgm:spPr/>
    </dgm:pt>
    <dgm:pt modelId="{9BA0E5F8-D912-452F-A5EF-44D71E15A796}">
      <dgm:prSet phldrT="[Text]" custT="1"/>
      <dgm:spPr>
        <a:solidFill>
          <a:srgbClr val="6E2639"/>
        </a:solidFill>
        <a:ln>
          <a:solidFill>
            <a:srgbClr val="6E2639"/>
          </a:solidFill>
        </a:ln>
      </dgm:spPr>
      <dgm:t>
        <a:bodyPr/>
        <a:lstStyle/>
        <a:p>
          <a:r>
            <a:rPr lang="en-US" sz="2400" b="1" dirty="0"/>
            <a:t>Gather</a:t>
          </a:r>
        </a:p>
      </dgm:t>
    </dgm:pt>
    <dgm:pt modelId="{1B7D3DDB-A9AF-47EA-AD70-9B820502D831}" type="parTrans" cxnId="{B23A58FE-9FA5-4525-B589-3CF2C1F5FF9F}">
      <dgm:prSet/>
      <dgm:spPr/>
      <dgm:t>
        <a:bodyPr/>
        <a:lstStyle/>
        <a:p>
          <a:endParaRPr lang="en-US"/>
        </a:p>
      </dgm:t>
    </dgm:pt>
    <dgm:pt modelId="{6DF62818-E42F-4AFD-B6E4-069D2FBA5BA1}" type="sibTrans" cxnId="{B23A58FE-9FA5-4525-B589-3CF2C1F5FF9F}">
      <dgm:prSet/>
      <dgm:spPr/>
      <dgm:t>
        <a:bodyPr/>
        <a:lstStyle/>
        <a:p>
          <a:endParaRPr lang="en-US"/>
        </a:p>
      </dgm:t>
    </dgm:pt>
    <dgm:pt modelId="{7D665C5B-76DC-47AE-9C5B-9D574FCCB084}">
      <dgm:prSet phldrT="[Text]" custT="1"/>
      <dgm:spPr>
        <a:solidFill>
          <a:srgbClr val="6E2639"/>
        </a:solidFill>
        <a:ln>
          <a:solidFill>
            <a:srgbClr val="6E2639"/>
          </a:solidFill>
        </a:ln>
      </dgm:spPr>
      <dgm:t>
        <a:bodyPr/>
        <a:lstStyle/>
        <a:p>
          <a:r>
            <a:rPr lang="en-US" sz="2800" b="1" dirty="0"/>
            <a:t>Assess</a:t>
          </a:r>
        </a:p>
      </dgm:t>
    </dgm:pt>
    <dgm:pt modelId="{7DF49E94-8AA3-4C3D-8AA2-1D50F07C7005}" type="parTrans" cxnId="{D90B527B-EC14-45B4-AC97-D5F9AA8C7272}">
      <dgm:prSet/>
      <dgm:spPr/>
      <dgm:t>
        <a:bodyPr/>
        <a:lstStyle/>
        <a:p>
          <a:endParaRPr lang="en-US"/>
        </a:p>
      </dgm:t>
    </dgm:pt>
    <dgm:pt modelId="{E67FF7D7-A749-45C0-BFF0-9F79C2AB1B10}" type="sibTrans" cxnId="{D90B527B-EC14-45B4-AC97-D5F9AA8C7272}">
      <dgm:prSet/>
      <dgm:spPr/>
      <dgm:t>
        <a:bodyPr/>
        <a:lstStyle/>
        <a:p>
          <a:endParaRPr lang="en-US"/>
        </a:p>
      </dgm:t>
    </dgm:pt>
    <dgm:pt modelId="{1F470A01-D8BB-4A26-8E68-300732EC89B1}">
      <dgm:prSet phldrT="[Text]" custT="1"/>
      <dgm:spPr>
        <a:solidFill>
          <a:srgbClr val="6E2639"/>
        </a:solidFill>
        <a:ln>
          <a:solidFill>
            <a:srgbClr val="6E2639"/>
          </a:solidFill>
        </a:ln>
      </dgm:spPr>
      <dgm:t>
        <a:bodyPr/>
        <a:lstStyle/>
        <a:p>
          <a:r>
            <a:rPr lang="en-US" sz="2300" b="1" dirty="0"/>
            <a:t>Synthesize</a:t>
          </a:r>
        </a:p>
      </dgm:t>
    </dgm:pt>
    <dgm:pt modelId="{A6474D08-AE9E-40CD-AF95-70721DCF57F4}" type="parTrans" cxnId="{9CB06274-BC9B-4BD2-9863-23564E61A543}">
      <dgm:prSet/>
      <dgm:spPr/>
      <dgm:t>
        <a:bodyPr/>
        <a:lstStyle/>
        <a:p>
          <a:endParaRPr lang="en-US"/>
        </a:p>
      </dgm:t>
    </dgm:pt>
    <dgm:pt modelId="{9E4F4E4D-7E26-4E4E-9A4E-6177A4CF9A94}" type="sibTrans" cxnId="{9CB06274-BC9B-4BD2-9863-23564E61A543}">
      <dgm:prSet/>
      <dgm:spPr/>
      <dgm:t>
        <a:bodyPr/>
        <a:lstStyle/>
        <a:p>
          <a:endParaRPr lang="en-US"/>
        </a:p>
      </dgm:t>
    </dgm:pt>
    <dgm:pt modelId="{E72C0FD6-E6BF-4962-AFA5-3F8735521CD5}" type="pres">
      <dgm:prSet presAssocID="{3B565200-9161-497B-9777-7236460A53E9}" presName="diagram" presStyleCnt="0">
        <dgm:presLayoutVars>
          <dgm:dir/>
          <dgm:animLvl val="lvl"/>
          <dgm:resizeHandles val="exact"/>
        </dgm:presLayoutVars>
      </dgm:prSet>
      <dgm:spPr/>
    </dgm:pt>
    <dgm:pt modelId="{D0490419-E798-4B7C-B292-948B8A3B9334}" type="pres">
      <dgm:prSet presAssocID="{9BA0E5F8-D912-452F-A5EF-44D71E15A796}" presName="compNode" presStyleCnt="0"/>
      <dgm:spPr/>
    </dgm:pt>
    <dgm:pt modelId="{E6BD256A-791F-494E-A429-761FEBE72531}" type="pres">
      <dgm:prSet presAssocID="{9BA0E5F8-D912-452F-A5EF-44D71E15A796}" presName="childRect" presStyleLbl="bgAcc1" presStyleIdx="0" presStyleCnt="3">
        <dgm:presLayoutVars>
          <dgm:bulletEnabled val="1"/>
        </dgm:presLayoutVars>
      </dgm:prSet>
      <dgm:spPr>
        <a:ln>
          <a:solidFill>
            <a:srgbClr val="6E2639"/>
          </a:solidFill>
        </a:ln>
      </dgm:spPr>
    </dgm:pt>
    <dgm:pt modelId="{23344796-1326-439A-BA16-65D09EC6FE7E}" type="pres">
      <dgm:prSet presAssocID="{9BA0E5F8-D912-452F-A5EF-44D71E15A796}" presName="parentText" presStyleLbl="node1" presStyleIdx="0" presStyleCnt="0">
        <dgm:presLayoutVars>
          <dgm:chMax val="0"/>
          <dgm:bulletEnabled val="1"/>
        </dgm:presLayoutVars>
      </dgm:prSet>
      <dgm:spPr/>
    </dgm:pt>
    <dgm:pt modelId="{88FC8A94-9FCD-4FEB-A2F8-7D71B43A3982}" type="pres">
      <dgm:prSet presAssocID="{9BA0E5F8-D912-452F-A5EF-44D71E15A796}" presName="parentRect" presStyleLbl="alignNode1" presStyleIdx="0" presStyleCnt="3"/>
      <dgm:spPr/>
    </dgm:pt>
    <dgm:pt modelId="{8562E996-AF4B-4C6E-AB0F-4EFD2A213097}" type="pres">
      <dgm:prSet presAssocID="{9BA0E5F8-D912-452F-A5EF-44D71E15A796}" presName="adorn" presStyleLbl="fgAccFollowNode1" presStyleIdx="0" presStyleCnt="3"/>
      <dgm:spPr>
        <a:solidFill>
          <a:srgbClr val="A7A9AC">
            <a:alpha val="90000"/>
          </a:srgbClr>
        </a:solidFill>
        <a:ln>
          <a:solidFill>
            <a:srgbClr val="A7A9AC">
              <a:alpha val="90000"/>
            </a:srgbClr>
          </a:solidFill>
        </a:ln>
      </dgm:spPr>
    </dgm:pt>
    <dgm:pt modelId="{D6D424DE-8643-4FA6-9F14-FD2ED064BDC1}" type="pres">
      <dgm:prSet presAssocID="{6DF62818-E42F-4AFD-B6E4-069D2FBA5BA1}" presName="sibTrans" presStyleLbl="sibTrans2D1" presStyleIdx="0" presStyleCnt="0"/>
      <dgm:spPr/>
    </dgm:pt>
    <dgm:pt modelId="{0F7ECA78-AB91-481F-979F-2A839D0CE2A0}" type="pres">
      <dgm:prSet presAssocID="{7D665C5B-76DC-47AE-9C5B-9D574FCCB084}" presName="compNode" presStyleCnt="0"/>
      <dgm:spPr/>
    </dgm:pt>
    <dgm:pt modelId="{BD0142E8-EEC3-4336-9692-2F17F94D6D04}" type="pres">
      <dgm:prSet presAssocID="{7D665C5B-76DC-47AE-9C5B-9D574FCCB084}" presName="childRect" presStyleLbl="bgAcc1" presStyleIdx="1" presStyleCnt="3">
        <dgm:presLayoutVars>
          <dgm:bulletEnabled val="1"/>
        </dgm:presLayoutVars>
      </dgm:prSet>
      <dgm:spPr>
        <a:ln>
          <a:solidFill>
            <a:srgbClr val="6E2639"/>
          </a:solidFill>
        </a:ln>
      </dgm:spPr>
    </dgm:pt>
    <dgm:pt modelId="{37F087D4-BF84-4B9A-BF72-43EC1307610A}" type="pres">
      <dgm:prSet presAssocID="{7D665C5B-76DC-47AE-9C5B-9D574FCCB084}" presName="parentText" presStyleLbl="node1" presStyleIdx="0" presStyleCnt="0">
        <dgm:presLayoutVars>
          <dgm:chMax val="0"/>
          <dgm:bulletEnabled val="1"/>
        </dgm:presLayoutVars>
      </dgm:prSet>
      <dgm:spPr/>
    </dgm:pt>
    <dgm:pt modelId="{8A1314CE-5159-4755-974A-7CC0CE45BEA0}" type="pres">
      <dgm:prSet presAssocID="{7D665C5B-76DC-47AE-9C5B-9D574FCCB084}" presName="parentRect" presStyleLbl="alignNode1" presStyleIdx="1" presStyleCnt="3"/>
      <dgm:spPr/>
    </dgm:pt>
    <dgm:pt modelId="{E1593F53-1165-4B3E-8D30-F7DC3B1E8FBF}" type="pres">
      <dgm:prSet presAssocID="{7D665C5B-76DC-47AE-9C5B-9D574FCCB084}" presName="adorn" presStyleLbl="fgAccFollowNode1" presStyleIdx="1" presStyleCnt="3"/>
      <dgm:spPr>
        <a:solidFill>
          <a:srgbClr val="A7A9AC">
            <a:alpha val="90000"/>
          </a:srgbClr>
        </a:solidFill>
        <a:ln>
          <a:solidFill>
            <a:srgbClr val="A7A9AC">
              <a:alpha val="90000"/>
            </a:srgbClr>
          </a:solidFill>
        </a:ln>
      </dgm:spPr>
    </dgm:pt>
    <dgm:pt modelId="{3B4010CC-2A8D-4C6E-BE8C-8E89BFDAF525}" type="pres">
      <dgm:prSet presAssocID="{E67FF7D7-A749-45C0-BFF0-9F79C2AB1B10}" presName="sibTrans" presStyleLbl="sibTrans2D1" presStyleIdx="0" presStyleCnt="0"/>
      <dgm:spPr/>
    </dgm:pt>
    <dgm:pt modelId="{D5BD0412-AB10-4E72-A847-6D076909F265}" type="pres">
      <dgm:prSet presAssocID="{1F470A01-D8BB-4A26-8E68-300732EC89B1}" presName="compNode" presStyleCnt="0"/>
      <dgm:spPr/>
    </dgm:pt>
    <dgm:pt modelId="{1AFC3B92-E304-4BBD-8509-71D70C0B3C25}" type="pres">
      <dgm:prSet presAssocID="{1F470A01-D8BB-4A26-8E68-300732EC89B1}" presName="childRect" presStyleLbl="bgAcc1" presStyleIdx="2" presStyleCnt="3">
        <dgm:presLayoutVars>
          <dgm:bulletEnabled val="1"/>
        </dgm:presLayoutVars>
      </dgm:prSet>
      <dgm:spPr>
        <a:ln>
          <a:solidFill>
            <a:srgbClr val="6E2639"/>
          </a:solidFill>
        </a:ln>
      </dgm:spPr>
    </dgm:pt>
    <dgm:pt modelId="{DEFD2B1C-296E-4188-9383-D538730F8428}" type="pres">
      <dgm:prSet presAssocID="{1F470A01-D8BB-4A26-8E68-300732EC89B1}" presName="parentText" presStyleLbl="node1" presStyleIdx="0" presStyleCnt="0">
        <dgm:presLayoutVars>
          <dgm:chMax val="0"/>
          <dgm:bulletEnabled val="1"/>
        </dgm:presLayoutVars>
      </dgm:prSet>
      <dgm:spPr/>
    </dgm:pt>
    <dgm:pt modelId="{7185B48D-6C58-4348-A73C-02A4FB4645C7}" type="pres">
      <dgm:prSet presAssocID="{1F470A01-D8BB-4A26-8E68-300732EC89B1}" presName="parentRect" presStyleLbl="alignNode1" presStyleIdx="2" presStyleCnt="3" custScaleX="98484"/>
      <dgm:spPr/>
    </dgm:pt>
    <dgm:pt modelId="{E3CBF795-2247-4E31-80E1-655CCCF65662}" type="pres">
      <dgm:prSet presAssocID="{1F470A01-D8BB-4A26-8E68-300732EC89B1}" presName="adorn" presStyleLbl="fgAccFollowNode1" presStyleIdx="2" presStyleCnt="3"/>
      <dgm:spPr>
        <a:solidFill>
          <a:srgbClr val="A7A9AC">
            <a:alpha val="90000"/>
          </a:srgbClr>
        </a:solidFill>
        <a:ln>
          <a:solidFill>
            <a:srgbClr val="A7A9AC">
              <a:alpha val="90000"/>
            </a:srgbClr>
          </a:solidFill>
        </a:ln>
      </dgm:spPr>
    </dgm:pt>
  </dgm:ptLst>
  <dgm:cxnLst>
    <dgm:cxn modelId="{CCF0B807-AD31-4FDA-932C-94CADB4077FC}" type="presOf" srcId="{1F470A01-D8BB-4A26-8E68-300732EC89B1}" destId="{7185B48D-6C58-4348-A73C-02A4FB4645C7}" srcOrd="1" destOrd="0" presId="urn:microsoft.com/office/officeart/2005/8/layout/bList2"/>
    <dgm:cxn modelId="{8AAA6070-AA5A-47FB-8477-7879EBAD8284}" type="presOf" srcId="{1F470A01-D8BB-4A26-8E68-300732EC89B1}" destId="{DEFD2B1C-296E-4188-9383-D538730F8428}" srcOrd="0" destOrd="0" presId="urn:microsoft.com/office/officeart/2005/8/layout/bList2"/>
    <dgm:cxn modelId="{9CB06274-BC9B-4BD2-9863-23564E61A543}" srcId="{3B565200-9161-497B-9777-7236460A53E9}" destId="{1F470A01-D8BB-4A26-8E68-300732EC89B1}" srcOrd="2" destOrd="0" parTransId="{A6474D08-AE9E-40CD-AF95-70721DCF57F4}" sibTransId="{9E4F4E4D-7E26-4E4E-9A4E-6177A4CF9A94}"/>
    <dgm:cxn modelId="{D90B527B-EC14-45B4-AC97-D5F9AA8C7272}" srcId="{3B565200-9161-497B-9777-7236460A53E9}" destId="{7D665C5B-76DC-47AE-9C5B-9D574FCCB084}" srcOrd="1" destOrd="0" parTransId="{7DF49E94-8AA3-4C3D-8AA2-1D50F07C7005}" sibTransId="{E67FF7D7-A749-45C0-BFF0-9F79C2AB1B10}"/>
    <dgm:cxn modelId="{7CCEC391-6FE5-458A-B925-AE3C12297609}" type="presOf" srcId="{E67FF7D7-A749-45C0-BFF0-9F79C2AB1B10}" destId="{3B4010CC-2A8D-4C6E-BE8C-8E89BFDAF525}" srcOrd="0" destOrd="0" presId="urn:microsoft.com/office/officeart/2005/8/layout/bList2"/>
    <dgm:cxn modelId="{4EA22AA7-9826-4FB1-8913-1E8B97E1D389}" type="presOf" srcId="{9BA0E5F8-D912-452F-A5EF-44D71E15A796}" destId="{23344796-1326-439A-BA16-65D09EC6FE7E}" srcOrd="0" destOrd="0" presId="urn:microsoft.com/office/officeart/2005/8/layout/bList2"/>
    <dgm:cxn modelId="{DBC21FAF-DC7C-409E-BA3B-3C03970390B2}" type="presOf" srcId="{9BA0E5F8-D912-452F-A5EF-44D71E15A796}" destId="{88FC8A94-9FCD-4FEB-A2F8-7D71B43A3982}" srcOrd="1" destOrd="0" presId="urn:microsoft.com/office/officeart/2005/8/layout/bList2"/>
    <dgm:cxn modelId="{8AA3B2B3-7643-430A-8A0D-5C1230AB00F5}" type="presOf" srcId="{7D665C5B-76DC-47AE-9C5B-9D574FCCB084}" destId="{8A1314CE-5159-4755-974A-7CC0CE45BEA0}" srcOrd="1" destOrd="0" presId="urn:microsoft.com/office/officeart/2005/8/layout/bList2"/>
    <dgm:cxn modelId="{A5F4B9B9-C2BB-4952-ABB3-01D3952020BD}" type="presOf" srcId="{7D665C5B-76DC-47AE-9C5B-9D574FCCB084}" destId="{37F087D4-BF84-4B9A-BF72-43EC1307610A}" srcOrd="0" destOrd="0" presId="urn:microsoft.com/office/officeart/2005/8/layout/bList2"/>
    <dgm:cxn modelId="{6E99A0C7-26C2-4500-9103-475E7834CDAD}" type="presOf" srcId="{3B565200-9161-497B-9777-7236460A53E9}" destId="{E72C0FD6-E6BF-4962-AFA5-3F8735521CD5}" srcOrd="0" destOrd="0" presId="urn:microsoft.com/office/officeart/2005/8/layout/bList2"/>
    <dgm:cxn modelId="{D83B09FD-E4BB-40AE-AF6A-E81147BF7578}" type="presOf" srcId="{6DF62818-E42F-4AFD-B6E4-069D2FBA5BA1}" destId="{D6D424DE-8643-4FA6-9F14-FD2ED064BDC1}" srcOrd="0" destOrd="0" presId="urn:microsoft.com/office/officeart/2005/8/layout/bList2"/>
    <dgm:cxn modelId="{B23A58FE-9FA5-4525-B589-3CF2C1F5FF9F}" srcId="{3B565200-9161-497B-9777-7236460A53E9}" destId="{9BA0E5F8-D912-452F-A5EF-44D71E15A796}" srcOrd="0" destOrd="0" parTransId="{1B7D3DDB-A9AF-47EA-AD70-9B820502D831}" sibTransId="{6DF62818-E42F-4AFD-B6E4-069D2FBA5BA1}"/>
    <dgm:cxn modelId="{CAEA2617-A14E-45B0-8C39-911A58C2AEBB}" type="presParOf" srcId="{E72C0FD6-E6BF-4962-AFA5-3F8735521CD5}" destId="{D0490419-E798-4B7C-B292-948B8A3B9334}" srcOrd="0" destOrd="0" presId="urn:microsoft.com/office/officeart/2005/8/layout/bList2"/>
    <dgm:cxn modelId="{B5710C47-12A8-43DE-BFC8-D000D2E09D76}" type="presParOf" srcId="{D0490419-E798-4B7C-B292-948B8A3B9334}" destId="{E6BD256A-791F-494E-A429-761FEBE72531}" srcOrd="0" destOrd="0" presId="urn:microsoft.com/office/officeart/2005/8/layout/bList2"/>
    <dgm:cxn modelId="{34374193-DA7F-416E-AF8C-E7221F3CE1BD}" type="presParOf" srcId="{D0490419-E798-4B7C-B292-948B8A3B9334}" destId="{23344796-1326-439A-BA16-65D09EC6FE7E}" srcOrd="1" destOrd="0" presId="urn:microsoft.com/office/officeart/2005/8/layout/bList2"/>
    <dgm:cxn modelId="{1948C646-BCFD-46FA-928B-447491B073B6}" type="presParOf" srcId="{D0490419-E798-4B7C-B292-948B8A3B9334}" destId="{88FC8A94-9FCD-4FEB-A2F8-7D71B43A3982}" srcOrd="2" destOrd="0" presId="urn:microsoft.com/office/officeart/2005/8/layout/bList2"/>
    <dgm:cxn modelId="{96EEDC2B-2825-4036-BB82-9A788D85899F}" type="presParOf" srcId="{D0490419-E798-4B7C-B292-948B8A3B9334}" destId="{8562E996-AF4B-4C6E-AB0F-4EFD2A213097}" srcOrd="3" destOrd="0" presId="urn:microsoft.com/office/officeart/2005/8/layout/bList2"/>
    <dgm:cxn modelId="{96EA3CDC-0A55-4A5A-AFAB-1081BA770112}" type="presParOf" srcId="{E72C0FD6-E6BF-4962-AFA5-3F8735521CD5}" destId="{D6D424DE-8643-4FA6-9F14-FD2ED064BDC1}" srcOrd="1" destOrd="0" presId="urn:microsoft.com/office/officeart/2005/8/layout/bList2"/>
    <dgm:cxn modelId="{9657DEEC-5ABF-4F5C-A80B-3C876201ABA9}" type="presParOf" srcId="{E72C0FD6-E6BF-4962-AFA5-3F8735521CD5}" destId="{0F7ECA78-AB91-481F-979F-2A839D0CE2A0}" srcOrd="2" destOrd="0" presId="urn:microsoft.com/office/officeart/2005/8/layout/bList2"/>
    <dgm:cxn modelId="{03A8E407-C340-440C-A7C2-A38059FC1ED3}" type="presParOf" srcId="{0F7ECA78-AB91-481F-979F-2A839D0CE2A0}" destId="{BD0142E8-EEC3-4336-9692-2F17F94D6D04}" srcOrd="0" destOrd="0" presId="urn:microsoft.com/office/officeart/2005/8/layout/bList2"/>
    <dgm:cxn modelId="{B4344FFB-55E4-487D-A6C1-F39F99E82494}" type="presParOf" srcId="{0F7ECA78-AB91-481F-979F-2A839D0CE2A0}" destId="{37F087D4-BF84-4B9A-BF72-43EC1307610A}" srcOrd="1" destOrd="0" presId="urn:microsoft.com/office/officeart/2005/8/layout/bList2"/>
    <dgm:cxn modelId="{89DA4553-EEDE-4CCD-8E68-5D1C64AE7023}" type="presParOf" srcId="{0F7ECA78-AB91-481F-979F-2A839D0CE2A0}" destId="{8A1314CE-5159-4755-974A-7CC0CE45BEA0}" srcOrd="2" destOrd="0" presId="urn:microsoft.com/office/officeart/2005/8/layout/bList2"/>
    <dgm:cxn modelId="{0E17175E-510F-4273-8377-38B17654CFBA}" type="presParOf" srcId="{0F7ECA78-AB91-481F-979F-2A839D0CE2A0}" destId="{E1593F53-1165-4B3E-8D30-F7DC3B1E8FBF}" srcOrd="3" destOrd="0" presId="urn:microsoft.com/office/officeart/2005/8/layout/bList2"/>
    <dgm:cxn modelId="{2BAF058C-79D2-4A35-8AF2-42B0EE87CE4A}" type="presParOf" srcId="{E72C0FD6-E6BF-4962-AFA5-3F8735521CD5}" destId="{3B4010CC-2A8D-4C6E-BE8C-8E89BFDAF525}" srcOrd="3" destOrd="0" presId="urn:microsoft.com/office/officeart/2005/8/layout/bList2"/>
    <dgm:cxn modelId="{04C207B8-E4D3-47D8-978A-6CB90D1B5564}" type="presParOf" srcId="{E72C0FD6-E6BF-4962-AFA5-3F8735521CD5}" destId="{D5BD0412-AB10-4E72-A847-6D076909F265}" srcOrd="4" destOrd="0" presId="urn:microsoft.com/office/officeart/2005/8/layout/bList2"/>
    <dgm:cxn modelId="{36698465-8B1B-4A3F-A5E9-A089875BF297}" type="presParOf" srcId="{D5BD0412-AB10-4E72-A847-6D076909F265}" destId="{1AFC3B92-E304-4BBD-8509-71D70C0B3C25}" srcOrd="0" destOrd="0" presId="urn:microsoft.com/office/officeart/2005/8/layout/bList2"/>
    <dgm:cxn modelId="{B54B4E5E-4828-4235-9D94-064227400B07}" type="presParOf" srcId="{D5BD0412-AB10-4E72-A847-6D076909F265}" destId="{DEFD2B1C-296E-4188-9383-D538730F8428}" srcOrd="1" destOrd="0" presId="urn:microsoft.com/office/officeart/2005/8/layout/bList2"/>
    <dgm:cxn modelId="{338279E5-A2B5-4DE2-85A5-00A13B77DF8B}" type="presParOf" srcId="{D5BD0412-AB10-4E72-A847-6D076909F265}" destId="{7185B48D-6C58-4348-A73C-02A4FB4645C7}" srcOrd="2" destOrd="0" presId="urn:microsoft.com/office/officeart/2005/8/layout/bList2"/>
    <dgm:cxn modelId="{634293B5-18AF-46A1-B3C5-A9565EB2353B}" type="presParOf" srcId="{D5BD0412-AB10-4E72-A847-6D076909F265}" destId="{E3CBF795-2247-4E31-80E1-655CCCF656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65200-9161-497B-9777-7236460A53E9}" type="doc">
      <dgm:prSet loTypeId="urn:microsoft.com/office/officeart/2005/8/layout/bList2" loCatId="list" qsTypeId="urn:microsoft.com/office/officeart/2005/8/quickstyle/simple1" qsCatId="simple" csTypeId="urn:microsoft.com/office/officeart/2005/8/colors/accent1_2" csCatId="accent1" phldr="1"/>
      <dgm:spPr/>
    </dgm:pt>
    <dgm:pt modelId="{9BA0E5F8-D912-452F-A5EF-44D71E15A796}">
      <dgm:prSet phldrT="[Text]" custT="1"/>
      <dgm:spPr>
        <a:solidFill>
          <a:srgbClr val="6E2639"/>
        </a:solidFill>
        <a:ln>
          <a:solidFill>
            <a:srgbClr val="6E2639"/>
          </a:solidFill>
        </a:ln>
      </dgm:spPr>
      <dgm:t>
        <a:bodyPr/>
        <a:lstStyle/>
        <a:p>
          <a:r>
            <a:rPr lang="en-US" sz="2400" b="1" dirty="0"/>
            <a:t>Gather</a:t>
          </a:r>
        </a:p>
      </dgm:t>
    </dgm:pt>
    <dgm:pt modelId="{1B7D3DDB-A9AF-47EA-AD70-9B820502D831}" type="parTrans" cxnId="{B23A58FE-9FA5-4525-B589-3CF2C1F5FF9F}">
      <dgm:prSet/>
      <dgm:spPr/>
      <dgm:t>
        <a:bodyPr/>
        <a:lstStyle/>
        <a:p>
          <a:endParaRPr lang="en-US"/>
        </a:p>
      </dgm:t>
    </dgm:pt>
    <dgm:pt modelId="{6DF62818-E42F-4AFD-B6E4-069D2FBA5BA1}" type="sibTrans" cxnId="{B23A58FE-9FA5-4525-B589-3CF2C1F5FF9F}">
      <dgm:prSet/>
      <dgm:spPr/>
      <dgm:t>
        <a:bodyPr/>
        <a:lstStyle/>
        <a:p>
          <a:endParaRPr lang="en-US"/>
        </a:p>
      </dgm:t>
    </dgm:pt>
    <dgm:pt modelId="{7D665C5B-76DC-47AE-9C5B-9D574FCCB084}">
      <dgm:prSet phldrT="[Text]" custT="1"/>
      <dgm:spPr>
        <a:solidFill>
          <a:srgbClr val="6E2639"/>
        </a:solidFill>
        <a:ln>
          <a:solidFill>
            <a:srgbClr val="6E2639"/>
          </a:solidFill>
        </a:ln>
      </dgm:spPr>
      <dgm:t>
        <a:bodyPr/>
        <a:lstStyle/>
        <a:p>
          <a:r>
            <a:rPr lang="en-US" sz="2800" b="1" dirty="0"/>
            <a:t>Assess</a:t>
          </a:r>
        </a:p>
      </dgm:t>
    </dgm:pt>
    <dgm:pt modelId="{7DF49E94-8AA3-4C3D-8AA2-1D50F07C7005}" type="parTrans" cxnId="{D90B527B-EC14-45B4-AC97-D5F9AA8C7272}">
      <dgm:prSet/>
      <dgm:spPr/>
      <dgm:t>
        <a:bodyPr/>
        <a:lstStyle/>
        <a:p>
          <a:endParaRPr lang="en-US"/>
        </a:p>
      </dgm:t>
    </dgm:pt>
    <dgm:pt modelId="{E67FF7D7-A749-45C0-BFF0-9F79C2AB1B10}" type="sibTrans" cxnId="{D90B527B-EC14-45B4-AC97-D5F9AA8C7272}">
      <dgm:prSet/>
      <dgm:spPr/>
      <dgm:t>
        <a:bodyPr/>
        <a:lstStyle/>
        <a:p>
          <a:endParaRPr lang="en-US"/>
        </a:p>
      </dgm:t>
    </dgm:pt>
    <dgm:pt modelId="{1F470A01-D8BB-4A26-8E68-300732EC89B1}">
      <dgm:prSet phldrT="[Text]" custT="1"/>
      <dgm:spPr>
        <a:solidFill>
          <a:srgbClr val="6E2639"/>
        </a:solidFill>
        <a:ln>
          <a:solidFill>
            <a:srgbClr val="6E2639"/>
          </a:solidFill>
        </a:ln>
      </dgm:spPr>
      <dgm:t>
        <a:bodyPr/>
        <a:lstStyle/>
        <a:p>
          <a:r>
            <a:rPr lang="en-US" sz="2300" b="1" dirty="0"/>
            <a:t>Synthesize</a:t>
          </a:r>
        </a:p>
      </dgm:t>
    </dgm:pt>
    <dgm:pt modelId="{A6474D08-AE9E-40CD-AF95-70721DCF57F4}" type="parTrans" cxnId="{9CB06274-BC9B-4BD2-9863-23564E61A543}">
      <dgm:prSet/>
      <dgm:spPr/>
      <dgm:t>
        <a:bodyPr/>
        <a:lstStyle/>
        <a:p>
          <a:endParaRPr lang="en-US"/>
        </a:p>
      </dgm:t>
    </dgm:pt>
    <dgm:pt modelId="{9E4F4E4D-7E26-4E4E-9A4E-6177A4CF9A94}" type="sibTrans" cxnId="{9CB06274-BC9B-4BD2-9863-23564E61A543}">
      <dgm:prSet/>
      <dgm:spPr/>
      <dgm:t>
        <a:bodyPr/>
        <a:lstStyle/>
        <a:p>
          <a:endParaRPr lang="en-US"/>
        </a:p>
      </dgm:t>
    </dgm:pt>
    <dgm:pt modelId="{E72C0FD6-E6BF-4962-AFA5-3F8735521CD5}" type="pres">
      <dgm:prSet presAssocID="{3B565200-9161-497B-9777-7236460A53E9}" presName="diagram" presStyleCnt="0">
        <dgm:presLayoutVars>
          <dgm:dir/>
          <dgm:animLvl val="lvl"/>
          <dgm:resizeHandles val="exact"/>
        </dgm:presLayoutVars>
      </dgm:prSet>
      <dgm:spPr/>
    </dgm:pt>
    <dgm:pt modelId="{D0490419-E798-4B7C-B292-948B8A3B9334}" type="pres">
      <dgm:prSet presAssocID="{9BA0E5F8-D912-452F-A5EF-44D71E15A796}" presName="compNode" presStyleCnt="0"/>
      <dgm:spPr/>
    </dgm:pt>
    <dgm:pt modelId="{E6BD256A-791F-494E-A429-761FEBE72531}" type="pres">
      <dgm:prSet presAssocID="{9BA0E5F8-D912-452F-A5EF-44D71E15A796}" presName="childRect" presStyleLbl="bgAcc1" presStyleIdx="0" presStyleCnt="3">
        <dgm:presLayoutVars>
          <dgm:bulletEnabled val="1"/>
        </dgm:presLayoutVars>
      </dgm:prSet>
      <dgm:spPr>
        <a:ln>
          <a:solidFill>
            <a:srgbClr val="6E2639"/>
          </a:solidFill>
        </a:ln>
      </dgm:spPr>
    </dgm:pt>
    <dgm:pt modelId="{23344796-1326-439A-BA16-65D09EC6FE7E}" type="pres">
      <dgm:prSet presAssocID="{9BA0E5F8-D912-452F-A5EF-44D71E15A796}" presName="parentText" presStyleLbl="node1" presStyleIdx="0" presStyleCnt="0">
        <dgm:presLayoutVars>
          <dgm:chMax val="0"/>
          <dgm:bulletEnabled val="1"/>
        </dgm:presLayoutVars>
      </dgm:prSet>
      <dgm:spPr/>
    </dgm:pt>
    <dgm:pt modelId="{88FC8A94-9FCD-4FEB-A2F8-7D71B43A3982}" type="pres">
      <dgm:prSet presAssocID="{9BA0E5F8-D912-452F-A5EF-44D71E15A796}" presName="parentRect" presStyleLbl="alignNode1" presStyleIdx="0" presStyleCnt="3"/>
      <dgm:spPr/>
    </dgm:pt>
    <dgm:pt modelId="{8562E996-AF4B-4C6E-AB0F-4EFD2A213097}" type="pres">
      <dgm:prSet presAssocID="{9BA0E5F8-D912-452F-A5EF-44D71E15A796}" presName="adorn" presStyleLbl="fgAccFollowNode1" presStyleIdx="0" presStyleCnt="3"/>
      <dgm:spPr>
        <a:solidFill>
          <a:srgbClr val="A7A9AC">
            <a:alpha val="90000"/>
          </a:srgbClr>
        </a:solidFill>
        <a:ln>
          <a:solidFill>
            <a:srgbClr val="A7A9AC">
              <a:alpha val="90000"/>
            </a:srgbClr>
          </a:solidFill>
        </a:ln>
      </dgm:spPr>
    </dgm:pt>
    <dgm:pt modelId="{D6D424DE-8643-4FA6-9F14-FD2ED064BDC1}" type="pres">
      <dgm:prSet presAssocID="{6DF62818-E42F-4AFD-B6E4-069D2FBA5BA1}" presName="sibTrans" presStyleLbl="sibTrans2D1" presStyleIdx="0" presStyleCnt="0"/>
      <dgm:spPr/>
    </dgm:pt>
    <dgm:pt modelId="{0F7ECA78-AB91-481F-979F-2A839D0CE2A0}" type="pres">
      <dgm:prSet presAssocID="{7D665C5B-76DC-47AE-9C5B-9D574FCCB084}" presName="compNode" presStyleCnt="0"/>
      <dgm:spPr/>
    </dgm:pt>
    <dgm:pt modelId="{BD0142E8-EEC3-4336-9692-2F17F94D6D04}" type="pres">
      <dgm:prSet presAssocID="{7D665C5B-76DC-47AE-9C5B-9D574FCCB084}" presName="childRect" presStyleLbl="bgAcc1" presStyleIdx="1" presStyleCnt="3">
        <dgm:presLayoutVars>
          <dgm:bulletEnabled val="1"/>
        </dgm:presLayoutVars>
      </dgm:prSet>
      <dgm:spPr>
        <a:ln>
          <a:solidFill>
            <a:srgbClr val="6E2639"/>
          </a:solidFill>
        </a:ln>
      </dgm:spPr>
    </dgm:pt>
    <dgm:pt modelId="{37F087D4-BF84-4B9A-BF72-43EC1307610A}" type="pres">
      <dgm:prSet presAssocID="{7D665C5B-76DC-47AE-9C5B-9D574FCCB084}" presName="parentText" presStyleLbl="node1" presStyleIdx="0" presStyleCnt="0">
        <dgm:presLayoutVars>
          <dgm:chMax val="0"/>
          <dgm:bulletEnabled val="1"/>
        </dgm:presLayoutVars>
      </dgm:prSet>
      <dgm:spPr/>
    </dgm:pt>
    <dgm:pt modelId="{8A1314CE-5159-4755-974A-7CC0CE45BEA0}" type="pres">
      <dgm:prSet presAssocID="{7D665C5B-76DC-47AE-9C5B-9D574FCCB084}" presName="parentRect" presStyleLbl="alignNode1" presStyleIdx="1" presStyleCnt="3"/>
      <dgm:spPr/>
    </dgm:pt>
    <dgm:pt modelId="{E1593F53-1165-4B3E-8D30-F7DC3B1E8FBF}" type="pres">
      <dgm:prSet presAssocID="{7D665C5B-76DC-47AE-9C5B-9D574FCCB084}" presName="adorn" presStyleLbl="fgAccFollowNode1" presStyleIdx="1" presStyleCnt="3"/>
      <dgm:spPr>
        <a:solidFill>
          <a:srgbClr val="A7A9AC">
            <a:alpha val="90000"/>
          </a:srgbClr>
        </a:solidFill>
        <a:ln>
          <a:solidFill>
            <a:srgbClr val="A7A9AC">
              <a:alpha val="90000"/>
            </a:srgbClr>
          </a:solidFill>
        </a:ln>
      </dgm:spPr>
    </dgm:pt>
    <dgm:pt modelId="{3B4010CC-2A8D-4C6E-BE8C-8E89BFDAF525}" type="pres">
      <dgm:prSet presAssocID="{E67FF7D7-A749-45C0-BFF0-9F79C2AB1B10}" presName="sibTrans" presStyleLbl="sibTrans2D1" presStyleIdx="0" presStyleCnt="0"/>
      <dgm:spPr/>
    </dgm:pt>
    <dgm:pt modelId="{D5BD0412-AB10-4E72-A847-6D076909F265}" type="pres">
      <dgm:prSet presAssocID="{1F470A01-D8BB-4A26-8E68-300732EC89B1}" presName="compNode" presStyleCnt="0"/>
      <dgm:spPr/>
    </dgm:pt>
    <dgm:pt modelId="{1AFC3B92-E304-4BBD-8509-71D70C0B3C25}" type="pres">
      <dgm:prSet presAssocID="{1F470A01-D8BB-4A26-8E68-300732EC89B1}" presName="childRect" presStyleLbl="bgAcc1" presStyleIdx="2" presStyleCnt="3">
        <dgm:presLayoutVars>
          <dgm:bulletEnabled val="1"/>
        </dgm:presLayoutVars>
      </dgm:prSet>
      <dgm:spPr>
        <a:ln>
          <a:solidFill>
            <a:srgbClr val="6E2639"/>
          </a:solidFill>
        </a:ln>
      </dgm:spPr>
    </dgm:pt>
    <dgm:pt modelId="{DEFD2B1C-296E-4188-9383-D538730F8428}" type="pres">
      <dgm:prSet presAssocID="{1F470A01-D8BB-4A26-8E68-300732EC89B1}" presName="parentText" presStyleLbl="node1" presStyleIdx="0" presStyleCnt="0">
        <dgm:presLayoutVars>
          <dgm:chMax val="0"/>
          <dgm:bulletEnabled val="1"/>
        </dgm:presLayoutVars>
      </dgm:prSet>
      <dgm:spPr/>
    </dgm:pt>
    <dgm:pt modelId="{7185B48D-6C58-4348-A73C-02A4FB4645C7}" type="pres">
      <dgm:prSet presAssocID="{1F470A01-D8BB-4A26-8E68-300732EC89B1}" presName="parentRect" presStyleLbl="alignNode1" presStyleIdx="2" presStyleCnt="3" custScaleX="98484"/>
      <dgm:spPr/>
    </dgm:pt>
    <dgm:pt modelId="{E3CBF795-2247-4E31-80E1-655CCCF65662}" type="pres">
      <dgm:prSet presAssocID="{1F470A01-D8BB-4A26-8E68-300732EC89B1}" presName="adorn" presStyleLbl="fgAccFollowNode1" presStyleIdx="2" presStyleCnt="3"/>
      <dgm:spPr>
        <a:solidFill>
          <a:srgbClr val="A7A9AC">
            <a:alpha val="90000"/>
          </a:srgbClr>
        </a:solidFill>
        <a:ln>
          <a:solidFill>
            <a:srgbClr val="A7A9AC">
              <a:alpha val="90000"/>
            </a:srgbClr>
          </a:solidFill>
        </a:ln>
      </dgm:spPr>
    </dgm:pt>
  </dgm:ptLst>
  <dgm:cxnLst>
    <dgm:cxn modelId="{CCF0B807-AD31-4FDA-932C-94CADB4077FC}" type="presOf" srcId="{1F470A01-D8BB-4A26-8E68-300732EC89B1}" destId="{7185B48D-6C58-4348-A73C-02A4FB4645C7}" srcOrd="1" destOrd="0" presId="urn:microsoft.com/office/officeart/2005/8/layout/bList2"/>
    <dgm:cxn modelId="{8AAA6070-AA5A-47FB-8477-7879EBAD8284}" type="presOf" srcId="{1F470A01-D8BB-4A26-8E68-300732EC89B1}" destId="{DEFD2B1C-296E-4188-9383-D538730F8428}" srcOrd="0" destOrd="0" presId="urn:microsoft.com/office/officeart/2005/8/layout/bList2"/>
    <dgm:cxn modelId="{9CB06274-BC9B-4BD2-9863-23564E61A543}" srcId="{3B565200-9161-497B-9777-7236460A53E9}" destId="{1F470A01-D8BB-4A26-8E68-300732EC89B1}" srcOrd="2" destOrd="0" parTransId="{A6474D08-AE9E-40CD-AF95-70721DCF57F4}" sibTransId="{9E4F4E4D-7E26-4E4E-9A4E-6177A4CF9A94}"/>
    <dgm:cxn modelId="{D90B527B-EC14-45B4-AC97-D5F9AA8C7272}" srcId="{3B565200-9161-497B-9777-7236460A53E9}" destId="{7D665C5B-76DC-47AE-9C5B-9D574FCCB084}" srcOrd="1" destOrd="0" parTransId="{7DF49E94-8AA3-4C3D-8AA2-1D50F07C7005}" sibTransId="{E67FF7D7-A749-45C0-BFF0-9F79C2AB1B10}"/>
    <dgm:cxn modelId="{7CCEC391-6FE5-458A-B925-AE3C12297609}" type="presOf" srcId="{E67FF7D7-A749-45C0-BFF0-9F79C2AB1B10}" destId="{3B4010CC-2A8D-4C6E-BE8C-8E89BFDAF525}" srcOrd="0" destOrd="0" presId="urn:microsoft.com/office/officeart/2005/8/layout/bList2"/>
    <dgm:cxn modelId="{4EA22AA7-9826-4FB1-8913-1E8B97E1D389}" type="presOf" srcId="{9BA0E5F8-D912-452F-A5EF-44D71E15A796}" destId="{23344796-1326-439A-BA16-65D09EC6FE7E}" srcOrd="0" destOrd="0" presId="urn:microsoft.com/office/officeart/2005/8/layout/bList2"/>
    <dgm:cxn modelId="{DBC21FAF-DC7C-409E-BA3B-3C03970390B2}" type="presOf" srcId="{9BA0E5F8-D912-452F-A5EF-44D71E15A796}" destId="{88FC8A94-9FCD-4FEB-A2F8-7D71B43A3982}" srcOrd="1" destOrd="0" presId="urn:microsoft.com/office/officeart/2005/8/layout/bList2"/>
    <dgm:cxn modelId="{8AA3B2B3-7643-430A-8A0D-5C1230AB00F5}" type="presOf" srcId="{7D665C5B-76DC-47AE-9C5B-9D574FCCB084}" destId="{8A1314CE-5159-4755-974A-7CC0CE45BEA0}" srcOrd="1" destOrd="0" presId="urn:microsoft.com/office/officeart/2005/8/layout/bList2"/>
    <dgm:cxn modelId="{A5F4B9B9-C2BB-4952-ABB3-01D3952020BD}" type="presOf" srcId="{7D665C5B-76DC-47AE-9C5B-9D574FCCB084}" destId="{37F087D4-BF84-4B9A-BF72-43EC1307610A}" srcOrd="0" destOrd="0" presId="urn:microsoft.com/office/officeart/2005/8/layout/bList2"/>
    <dgm:cxn modelId="{6E99A0C7-26C2-4500-9103-475E7834CDAD}" type="presOf" srcId="{3B565200-9161-497B-9777-7236460A53E9}" destId="{E72C0FD6-E6BF-4962-AFA5-3F8735521CD5}" srcOrd="0" destOrd="0" presId="urn:microsoft.com/office/officeart/2005/8/layout/bList2"/>
    <dgm:cxn modelId="{D83B09FD-E4BB-40AE-AF6A-E81147BF7578}" type="presOf" srcId="{6DF62818-E42F-4AFD-B6E4-069D2FBA5BA1}" destId="{D6D424DE-8643-4FA6-9F14-FD2ED064BDC1}" srcOrd="0" destOrd="0" presId="urn:microsoft.com/office/officeart/2005/8/layout/bList2"/>
    <dgm:cxn modelId="{B23A58FE-9FA5-4525-B589-3CF2C1F5FF9F}" srcId="{3B565200-9161-497B-9777-7236460A53E9}" destId="{9BA0E5F8-D912-452F-A5EF-44D71E15A796}" srcOrd="0" destOrd="0" parTransId="{1B7D3DDB-A9AF-47EA-AD70-9B820502D831}" sibTransId="{6DF62818-E42F-4AFD-B6E4-069D2FBA5BA1}"/>
    <dgm:cxn modelId="{CAEA2617-A14E-45B0-8C39-911A58C2AEBB}" type="presParOf" srcId="{E72C0FD6-E6BF-4962-AFA5-3F8735521CD5}" destId="{D0490419-E798-4B7C-B292-948B8A3B9334}" srcOrd="0" destOrd="0" presId="urn:microsoft.com/office/officeart/2005/8/layout/bList2"/>
    <dgm:cxn modelId="{B5710C47-12A8-43DE-BFC8-D000D2E09D76}" type="presParOf" srcId="{D0490419-E798-4B7C-B292-948B8A3B9334}" destId="{E6BD256A-791F-494E-A429-761FEBE72531}" srcOrd="0" destOrd="0" presId="urn:microsoft.com/office/officeart/2005/8/layout/bList2"/>
    <dgm:cxn modelId="{34374193-DA7F-416E-AF8C-E7221F3CE1BD}" type="presParOf" srcId="{D0490419-E798-4B7C-B292-948B8A3B9334}" destId="{23344796-1326-439A-BA16-65D09EC6FE7E}" srcOrd="1" destOrd="0" presId="urn:microsoft.com/office/officeart/2005/8/layout/bList2"/>
    <dgm:cxn modelId="{1948C646-BCFD-46FA-928B-447491B073B6}" type="presParOf" srcId="{D0490419-E798-4B7C-B292-948B8A3B9334}" destId="{88FC8A94-9FCD-4FEB-A2F8-7D71B43A3982}" srcOrd="2" destOrd="0" presId="urn:microsoft.com/office/officeart/2005/8/layout/bList2"/>
    <dgm:cxn modelId="{96EEDC2B-2825-4036-BB82-9A788D85899F}" type="presParOf" srcId="{D0490419-E798-4B7C-B292-948B8A3B9334}" destId="{8562E996-AF4B-4C6E-AB0F-4EFD2A213097}" srcOrd="3" destOrd="0" presId="urn:microsoft.com/office/officeart/2005/8/layout/bList2"/>
    <dgm:cxn modelId="{96EA3CDC-0A55-4A5A-AFAB-1081BA770112}" type="presParOf" srcId="{E72C0FD6-E6BF-4962-AFA5-3F8735521CD5}" destId="{D6D424DE-8643-4FA6-9F14-FD2ED064BDC1}" srcOrd="1" destOrd="0" presId="urn:microsoft.com/office/officeart/2005/8/layout/bList2"/>
    <dgm:cxn modelId="{9657DEEC-5ABF-4F5C-A80B-3C876201ABA9}" type="presParOf" srcId="{E72C0FD6-E6BF-4962-AFA5-3F8735521CD5}" destId="{0F7ECA78-AB91-481F-979F-2A839D0CE2A0}" srcOrd="2" destOrd="0" presId="urn:microsoft.com/office/officeart/2005/8/layout/bList2"/>
    <dgm:cxn modelId="{03A8E407-C340-440C-A7C2-A38059FC1ED3}" type="presParOf" srcId="{0F7ECA78-AB91-481F-979F-2A839D0CE2A0}" destId="{BD0142E8-EEC3-4336-9692-2F17F94D6D04}" srcOrd="0" destOrd="0" presId="urn:microsoft.com/office/officeart/2005/8/layout/bList2"/>
    <dgm:cxn modelId="{B4344FFB-55E4-487D-A6C1-F39F99E82494}" type="presParOf" srcId="{0F7ECA78-AB91-481F-979F-2A839D0CE2A0}" destId="{37F087D4-BF84-4B9A-BF72-43EC1307610A}" srcOrd="1" destOrd="0" presId="urn:microsoft.com/office/officeart/2005/8/layout/bList2"/>
    <dgm:cxn modelId="{89DA4553-EEDE-4CCD-8E68-5D1C64AE7023}" type="presParOf" srcId="{0F7ECA78-AB91-481F-979F-2A839D0CE2A0}" destId="{8A1314CE-5159-4755-974A-7CC0CE45BEA0}" srcOrd="2" destOrd="0" presId="urn:microsoft.com/office/officeart/2005/8/layout/bList2"/>
    <dgm:cxn modelId="{0E17175E-510F-4273-8377-38B17654CFBA}" type="presParOf" srcId="{0F7ECA78-AB91-481F-979F-2A839D0CE2A0}" destId="{E1593F53-1165-4B3E-8D30-F7DC3B1E8FBF}" srcOrd="3" destOrd="0" presId="urn:microsoft.com/office/officeart/2005/8/layout/bList2"/>
    <dgm:cxn modelId="{2BAF058C-79D2-4A35-8AF2-42B0EE87CE4A}" type="presParOf" srcId="{E72C0FD6-E6BF-4962-AFA5-3F8735521CD5}" destId="{3B4010CC-2A8D-4C6E-BE8C-8E89BFDAF525}" srcOrd="3" destOrd="0" presId="urn:microsoft.com/office/officeart/2005/8/layout/bList2"/>
    <dgm:cxn modelId="{04C207B8-E4D3-47D8-978A-6CB90D1B5564}" type="presParOf" srcId="{E72C0FD6-E6BF-4962-AFA5-3F8735521CD5}" destId="{D5BD0412-AB10-4E72-A847-6D076909F265}" srcOrd="4" destOrd="0" presId="urn:microsoft.com/office/officeart/2005/8/layout/bList2"/>
    <dgm:cxn modelId="{36698465-8B1B-4A3F-A5E9-A089875BF297}" type="presParOf" srcId="{D5BD0412-AB10-4E72-A847-6D076909F265}" destId="{1AFC3B92-E304-4BBD-8509-71D70C0B3C25}" srcOrd="0" destOrd="0" presId="urn:microsoft.com/office/officeart/2005/8/layout/bList2"/>
    <dgm:cxn modelId="{B54B4E5E-4828-4235-9D94-064227400B07}" type="presParOf" srcId="{D5BD0412-AB10-4E72-A847-6D076909F265}" destId="{DEFD2B1C-296E-4188-9383-D538730F8428}" srcOrd="1" destOrd="0" presId="urn:microsoft.com/office/officeart/2005/8/layout/bList2"/>
    <dgm:cxn modelId="{338279E5-A2B5-4DE2-85A5-00A13B77DF8B}" type="presParOf" srcId="{D5BD0412-AB10-4E72-A847-6D076909F265}" destId="{7185B48D-6C58-4348-A73C-02A4FB4645C7}" srcOrd="2" destOrd="0" presId="urn:microsoft.com/office/officeart/2005/8/layout/bList2"/>
    <dgm:cxn modelId="{634293B5-18AF-46A1-B3C5-A9565EB2353B}" type="presParOf" srcId="{D5BD0412-AB10-4E72-A847-6D076909F265}" destId="{E3CBF795-2247-4E31-80E1-655CCCF656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F8A8A4-A1C8-4434-9054-10E144FCF8EB}"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5270CCDB-F575-4587-94D4-62A24591A771}">
      <dgm:prSet phldrT="[Text]" custT="1"/>
      <dgm:spPr>
        <a:solidFill>
          <a:srgbClr val="A7A9AC">
            <a:alpha val="50000"/>
          </a:srgbClr>
        </a:solidFill>
        <a:ln>
          <a:solidFill>
            <a:srgbClr val="6E2639"/>
          </a:solidFill>
        </a:ln>
      </dgm:spPr>
      <dgm:t>
        <a:bodyPr/>
        <a:lstStyle/>
        <a:p>
          <a:r>
            <a:rPr lang="en-US" sz="1600" b="1" dirty="0">
              <a:solidFill>
                <a:srgbClr val="6E2639"/>
              </a:solidFill>
            </a:rPr>
            <a:t>All evidence that is relevant to the complaint.</a:t>
          </a:r>
        </a:p>
      </dgm:t>
    </dgm:pt>
    <dgm:pt modelId="{86150EDD-52D4-46FD-B2CC-9C9E00E64531}" type="parTrans" cxnId="{085C8848-12BA-4F24-8D1D-5E2136A2DCD4}">
      <dgm:prSet/>
      <dgm:spPr/>
      <dgm:t>
        <a:bodyPr/>
        <a:lstStyle/>
        <a:p>
          <a:endParaRPr lang="en-US"/>
        </a:p>
      </dgm:t>
    </dgm:pt>
    <dgm:pt modelId="{877E7C05-5674-4CD8-9F0C-AA01DCC555D3}" type="sibTrans" cxnId="{085C8848-12BA-4F24-8D1D-5E2136A2DCD4}">
      <dgm:prSet/>
      <dgm:spPr/>
      <dgm:t>
        <a:bodyPr/>
        <a:lstStyle/>
        <a:p>
          <a:endParaRPr lang="en-US"/>
        </a:p>
      </dgm:t>
    </dgm:pt>
    <dgm:pt modelId="{44F3E236-1F3B-48A6-BE1B-1492C5035563}">
      <dgm:prSet phldrT="[Text]" custT="1"/>
      <dgm:spPr>
        <a:solidFill>
          <a:srgbClr val="A7A9AC">
            <a:alpha val="50000"/>
          </a:srgbClr>
        </a:solidFill>
        <a:ln>
          <a:solidFill>
            <a:srgbClr val="6E2639"/>
          </a:solidFill>
        </a:ln>
      </dgm:spPr>
      <dgm:t>
        <a:bodyPr/>
        <a:lstStyle/>
        <a:p>
          <a:r>
            <a:rPr lang="en-US" sz="1600" b="1" dirty="0">
              <a:solidFill>
                <a:srgbClr val="6E2639"/>
              </a:solidFill>
            </a:rPr>
            <a:t>Only evidence that is directly related to the complaint (but is determined by the Investigators not to be relevant). </a:t>
          </a:r>
        </a:p>
      </dgm:t>
    </dgm:pt>
    <dgm:pt modelId="{3C0465A6-D00D-415F-9F17-061A9CCC94AD}" type="parTrans" cxnId="{9129699A-DCF7-4DAA-A5F2-3C4050A8F95C}">
      <dgm:prSet/>
      <dgm:spPr/>
      <dgm:t>
        <a:bodyPr/>
        <a:lstStyle/>
        <a:p>
          <a:endParaRPr lang="en-US"/>
        </a:p>
      </dgm:t>
    </dgm:pt>
    <dgm:pt modelId="{94204106-A864-46C0-9C73-3ECD8970E5A0}" type="sibTrans" cxnId="{9129699A-DCF7-4DAA-A5F2-3C4050A8F95C}">
      <dgm:prSet/>
      <dgm:spPr/>
      <dgm:t>
        <a:bodyPr/>
        <a:lstStyle/>
        <a:p>
          <a:endParaRPr lang="en-US"/>
        </a:p>
      </dgm:t>
    </dgm:pt>
    <dgm:pt modelId="{AC694122-9F7F-42F7-8C2A-328AAE230AE7}">
      <dgm:prSet phldrT="[Text]" custT="1"/>
      <dgm:spPr>
        <a:solidFill>
          <a:srgbClr val="A7A9AC">
            <a:alpha val="50000"/>
          </a:srgbClr>
        </a:solidFill>
        <a:ln>
          <a:solidFill>
            <a:srgbClr val="6E2639"/>
          </a:solidFill>
        </a:ln>
      </dgm:spPr>
      <dgm:t>
        <a:bodyPr/>
        <a:lstStyle/>
        <a:p>
          <a:r>
            <a:rPr lang="en-US" sz="1600" b="1" dirty="0">
              <a:solidFill>
                <a:srgbClr val="6E2639"/>
              </a:solidFill>
            </a:rPr>
            <a:t>All evidence that is neither relevant nor directly related to the complaint. </a:t>
          </a:r>
        </a:p>
      </dgm:t>
    </dgm:pt>
    <dgm:pt modelId="{09FA2D40-D8DB-4BF8-A016-168E5DAE9AB6}" type="parTrans" cxnId="{30C1A885-C808-4439-9C64-FD0A797F4C4E}">
      <dgm:prSet/>
      <dgm:spPr/>
      <dgm:t>
        <a:bodyPr/>
        <a:lstStyle/>
        <a:p>
          <a:endParaRPr lang="en-US"/>
        </a:p>
      </dgm:t>
    </dgm:pt>
    <dgm:pt modelId="{6BB7785F-BA53-48C0-B505-E91AE501AE69}" type="sibTrans" cxnId="{30C1A885-C808-4439-9C64-FD0A797F4C4E}">
      <dgm:prSet/>
      <dgm:spPr/>
      <dgm:t>
        <a:bodyPr/>
        <a:lstStyle/>
        <a:p>
          <a:endParaRPr lang="en-US"/>
        </a:p>
      </dgm:t>
    </dgm:pt>
    <dgm:pt modelId="{3E95C047-597D-4864-982C-8B096BF85D82}" type="pres">
      <dgm:prSet presAssocID="{2DF8A8A4-A1C8-4434-9054-10E144FCF8EB}" presName="Name0" presStyleCnt="0">
        <dgm:presLayoutVars>
          <dgm:chMax val="7"/>
          <dgm:dir/>
          <dgm:resizeHandles val="exact"/>
        </dgm:presLayoutVars>
      </dgm:prSet>
      <dgm:spPr/>
    </dgm:pt>
    <dgm:pt modelId="{262E6DA8-4ED0-47AB-B916-AD23DE4150DC}" type="pres">
      <dgm:prSet presAssocID="{2DF8A8A4-A1C8-4434-9054-10E144FCF8EB}" presName="ellipse1" presStyleLbl="vennNode1" presStyleIdx="0" presStyleCnt="3" custScaleX="82385" custScaleY="83065" custLinFactNeighborX="-37932" custLinFactNeighborY="16369">
        <dgm:presLayoutVars>
          <dgm:bulletEnabled val="1"/>
        </dgm:presLayoutVars>
      </dgm:prSet>
      <dgm:spPr/>
    </dgm:pt>
    <dgm:pt modelId="{06597969-7988-434E-998B-0D7DD43D14A9}" type="pres">
      <dgm:prSet presAssocID="{2DF8A8A4-A1C8-4434-9054-10E144FCF8EB}" presName="ellipse2" presStyleLbl="vennNode1" presStyleIdx="1" presStyleCnt="3" custScaleX="82202" custScaleY="83049" custLinFactNeighborX="-798" custLinFactNeighborY="-49545">
        <dgm:presLayoutVars>
          <dgm:bulletEnabled val="1"/>
        </dgm:presLayoutVars>
      </dgm:prSet>
      <dgm:spPr/>
    </dgm:pt>
    <dgm:pt modelId="{25CFCCFA-B89A-483E-A65F-2E4144DB7B9D}" type="pres">
      <dgm:prSet presAssocID="{2DF8A8A4-A1C8-4434-9054-10E144FCF8EB}" presName="ellipse3" presStyleLbl="vennNode1" presStyleIdx="2" presStyleCnt="3" custScaleX="82385" custScaleY="83065" custLinFactNeighborX="35645" custLinFactNeighborY="19360">
        <dgm:presLayoutVars>
          <dgm:bulletEnabled val="1"/>
        </dgm:presLayoutVars>
      </dgm:prSet>
      <dgm:spPr/>
    </dgm:pt>
  </dgm:ptLst>
  <dgm:cxnLst>
    <dgm:cxn modelId="{085C8848-12BA-4F24-8D1D-5E2136A2DCD4}" srcId="{2DF8A8A4-A1C8-4434-9054-10E144FCF8EB}" destId="{5270CCDB-F575-4587-94D4-62A24591A771}" srcOrd="0" destOrd="0" parTransId="{86150EDD-52D4-46FD-B2CC-9C9E00E64531}" sibTransId="{877E7C05-5674-4CD8-9F0C-AA01DCC555D3}"/>
    <dgm:cxn modelId="{FB71424E-405A-4674-B550-EC1FC73C5DAC}" type="presOf" srcId="{2DF8A8A4-A1C8-4434-9054-10E144FCF8EB}" destId="{3E95C047-597D-4864-982C-8B096BF85D82}" srcOrd="0" destOrd="0" presId="urn:microsoft.com/office/officeart/2005/8/layout/rings+Icon"/>
    <dgm:cxn modelId="{30C1A885-C808-4439-9C64-FD0A797F4C4E}" srcId="{2DF8A8A4-A1C8-4434-9054-10E144FCF8EB}" destId="{AC694122-9F7F-42F7-8C2A-328AAE230AE7}" srcOrd="2" destOrd="0" parTransId="{09FA2D40-D8DB-4BF8-A016-168E5DAE9AB6}" sibTransId="{6BB7785F-BA53-48C0-B505-E91AE501AE69}"/>
    <dgm:cxn modelId="{9129699A-DCF7-4DAA-A5F2-3C4050A8F95C}" srcId="{2DF8A8A4-A1C8-4434-9054-10E144FCF8EB}" destId="{44F3E236-1F3B-48A6-BE1B-1492C5035563}" srcOrd="1" destOrd="0" parTransId="{3C0465A6-D00D-415F-9F17-061A9CCC94AD}" sibTransId="{94204106-A864-46C0-9C73-3ECD8970E5A0}"/>
    <dgm:cxn modelId="{831489C7-FF33-4449-BAC4-2CAE6832B2D0}" type="presOf" srcId="{AC694122-9F7F-42F7-8C2A-328AAE230AE7}" destId="{25CFCCFA-B89A-483E-A65F-2E4144DB7B9D}" srcOrd="0" destOrd="0" presId="urn:microsoft.com/office/officeart/2005/8/layout/rings+Icon"/>
    <dgm:cxn modelId="{8822D9DD-7903-4076-98EA-007B24CFE93C}" type="presOf" srcId="{5270CCDB-F575-4587-94D4-62A24591A771}" destId="{262E6DA8-4ED0-47AB-B916-AD23DE4150DC}" srcOrd="0" destOrd="0" presId="urn:microsoft.com/office/officeart/2005/8/layout/rings+Icon"/>
    <dgm:cxn modelId="{8AA2C1EC-6D9E-455D-84EB-20288BF5B7F7}" type="presOf" srcId="{44F3E236-1F3B-48A6-BE1B-1492C5035563}" destId="{06597969-7988-434E-998B-0D7DD43D14A9}" srcOrd="0" destOrd="0" presId="urn:microsoft.com/office/officeart/2005/8/layout/rings+Icon"/>
    <dgm:cxn modelId="{A781E628-00EE-4480-B1E5-1817BB020711}" type="presParOf" srcId="{3E95C047-597D-4864-982C-8B096BF85D82}" destId="{262E6DA8-4ED0-47AB-B916-AD23DE4150DC}" srcOrd="0" destOrd="0" presId="urn:microsoft.com/office/officeart/2005/8/layout/rings+Icon"/>
    <dgm:cxn modelId="{6EA653D7-5C76-41C8-98BF-11FD4DAB30E6}" type="presParOf" srcId="{3E95C047-597D-4864-982C-8B096BF85D82}" destId="{06597969-7988-434E-998B-0D7DD43D14A9}" srcOrd="1" destOrd="0" presId="urn:microsoft.com/office/officeart/2005/8/layout/rings+Icon"/>
    <dgm:cxn modelId="{17276588-1855-4C1D-9379-B7C505FE7147}" type="presParOf" srcId="{3E95C047-597D-4864-982C-8B096BF85D82}" destId="{25CFCCFA-B89A-483E-A65F-2E4144DB7B9D}"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8D1D096-C46D-4D18-BDE7-66C6AFC033C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84210E5-16A3-4D9B-A551-ACB8270B61A6}">
      <dgm:prSet phldrT="[Text]" custT="1"/>
      <dgm:spPr>
        <a:solidFill>
          <a:srgbClr val="6E2639"/>
        </a:solidFill>
      </dgm:spPr>
      <dgm:t>
        <a:bodyPr/>
        <a:lstStyle/>
        <a:p>
          <a:r>
            <a:rPr lang="en-US" sz="1600" b="1" dirty="0"/>
            <a:t>36 Text Messages</a:t>
          </a:r>
        </a:p>
        <a:p>
          <a:r>
            <a:rPr lang="en-US" sz="1600" b="1" dirty="0"/>
            <a:t>Evidence File</a:t>
          </a:r>
        </a:p>
      </dgm:t>
    </dgm:pt>
    <dgm:pt modelId="{FCBE7377-CF29-4EE4-AA1B-CAED91DC5D14}" type="parTrans" cxnId="{1FD04717-66D1-4FDC-9476-927E72C3F0EE}">
      <dgm:prSet/>
      <dgm:spPr/>
      <dgm:t>
        <a:bodyPr/>
        <a:lstStyle/>
        <a:p>
          <a:endParaRPr lang="en-US"/>
        </a:p>
      </dgm:t>
    </dgm:pt>
    <dgm:pt modelId="{736EAC55-B4CB-4079-8C1E-AFC38F77AF0C}" type="sibTrans" cxnId="{1FD04717-66D1-4FDC-9476-927E72C3F0EE}">
      <dgm:prSet/>
      <dgm:spPr>
        <a:solidFill>
          <a:srgbClr val="A7A9AC"/>
        </a:solidFill>
      </dgm:spPr>
      <dgm:t>
        <a:bodyPr/>
        <a:lstStyle/>
        <a:p>
          <a:endParaRPr lang="en-US"/>
        </a:p>
      </dgm:t>
    </dgm:pt>
    <dgm:pt modelId="{02820373-D74B-4DC9-8044-2026064BE1B3}">
      <dgm:prSet phldrT="[Text]"/>
      <dgm:spPr>
        <a:solidFill>
          <a:schemeClr val="accent3">
            <a:lumMod val="50000"/>
          </a:schemeClr>
        </a:solidFill>
      </dgm:spPr>
      <dgm:t>
        <a:bodyPr/>
        <a:lstStyle/>
        <a:p>
          <a:r>
            <a:rPr lang="en-US" b="1" dirty="0"/>
            <a:t>16 Directly Related Messages</a:t>
          </a:r>
        </a:p>
        <a:p>
          <a:r>
            <a:rPr lang="en-US" b="1" dirty="0"/>
            <a:t>Evidence File</a:t>
          </a:r>
        </a:p>
      </dgm:t>
    </dgm:pt>
    <dgm:pt modelId="{3628992D-0994-42BC-9E4D-99EAB4A73BDA}" type="parTrans" cxnId="{E1121269-A3AB-423E-BFB4-8306C6FE594E}">
      <dgm:prSet/>
      <dgm:spPr/>
      <dgm:t>
        <a:bodyPr/>
        <a:lstStyle/>
        <a:p>
          <a:endParaRPr lang="en-US"/>
        </a:p>
      </dgm:t>
    </dgm:pt>
    <dgm:pt modelId="{6422A60B-67DF-4435-A041-B7ED31DF0EF9}" type="sibTrans" cxnId="{E1121269-A3AB-423E-BFB4-8306C6FE594E}">
      <dgm:prSet/>
      <dgm:spPr>
        <a:noFill/>
      </dgm:spPr>
      <dgm:t>
        <a:bodyPr/>
        <a:lstStyle/>
        <a:p>
          <a:endParaRPr lang="en-US"/>
        </a:p>
      </dgm:t>
    </dgm:pt>
    <dgm:pt modelId="{37DCC9E3-C88F-4512-9022-903480F5B860}">
      <dgm:prSet phldrT="[Text]"/>
      <dgm:spPr>
        <a:solidFill>
          <a:schemeClr val="accent5">
            <a:lumMod val="75000"/>
          </a:schemeClr>
        </a:solidFill>
      </dgm:spPr>
      <dgm:t>
        <a:bodyPr/>
        <a:lstStyle/>
        <a:p>
          <a:r>
            <a:rPr lang="en-US" b="1" dirty="0"/>
            <a:t>20 Relevant Text Messages</a:t>
          </a:r>
        </a:p>
        <a:p>
          <a:r>
            <a:rPr lang="en-US" b="1" dirty="0"/>
            <a:t>Investigation Report</a:t>
          </a:r>
        </a:p>
      </dgm:t>
    </dgm:pt>
    <dgm:pt modelId="{557755FE-367C-4632-9FE1-DCB3B68E6651}" type="parTrans" cxnId="{9933B9F5-8FCE-499C-A4FE-0372028B642B}">
      <dgm:prSet/>
      <dgm:spPr/>
      <dgm:t>
        <a:bodyPr/>
        <a:lstStyle/>
        <a:p>
          <a:endParaRPr lang="en-US"/>
        </a:p>
      </dgm:t>
    </dgm:pt>
    <dgm:pt modelId="{777A6059-BFA8-4ECD-BEFA-2461F9A90ECA}" type="sibTrans" cxnId="{9933B9F5-8FCE-499C-A4FE-0372028B642B}">
      <dgm:prSet/>
      <dgm:spPr>
        <a:solidFill>
          <a:srgbClr val="A7A9AC"/>
        </a:solidFill>
      </dgm:spPr>
      <dgm:t>
        <a:bodyPr/>
        <a:lstStyle/>
        <a:p>
          <a:endParaRPr lang="en-US"/>
        </a:p>
      </dgm:t>
    </dgm:pt>
    <dgm:pt modelId="{5AE9BD24-A24A-4326-A7F0-8BF90B4B3BD2}" type="pres">
      <dgm:prSet presAssocID="{E8D1D096-C46D-4D18-BDE7-66C6AFC033C6}" presName="Name0" presStyleCnt="0">
        <dgm:presLayoutVars>
          <dgm:dir/>
          <dgm:resizeHandles val="exact"/>
        </dgm:presLayoutVars>
      </dgm:prSet>
      <dgm:spPr/>
    </dgm:pt>
    <dgm:pt modelId="{31E03DAC-9234-49C2-9721-BB0B5496F520}" type="pres">
      <dgm:prSet presAssocID="{B84210E5-16A3-4D9B-A551-ACB8270B61A6}" presName="node" presStyleLbl="node1" presStyleIdx="0" presStyleCnt="3" custScaleX="125134" custScaleY="140371">
        <dgm:presLayoutVars>
          <dgm:bulletEnabled val="1"/>
        </dgm:presLayoutVars>
      </dgm:prSet>
      <dgm:spPr/>
    </dgm:pt>
    <dgm:pt modelId="{8B1FA29C-53BC-473E-86FB-C939B20EA802}" type="pres">
      <dgm:prSet presAssocID="{736EAC55-B4CB-4079-8C1E-AFC38F77AF0C}" presName="sibTrans" presStyleLbl="sibTrans2D1" presStyleIdx="0" presStyleCnt="3"/>
      <dgm:spPr/>
    </dgm:pt>
    <dgm:pt modelId="{6316DC3D-F3D8-4FD3-8211-14C39C656DB3}" type="pres">
      <dgm:prSet presAssocID="{736EAC55-B4CB-4079-8C1E-AFC38F77AF0C}" presName="connectorText" presStyleLbl="sibTrans2D1" presStyleIdx="0" presStyleCnt="3"/>
      <dgm:spPr/>
    </dgm:pt>
    <dgm:pt modelId="{0847A6F2-FF63-4F63-B9F9-E86E2434BFD2}" type="pres">
      <dgm:prSet presAssocID="{02820373-D74B-4DC9-8044-2026064BE1B3}" presName="node" presStyleLbl="node1" presStyleIdx="1" presStyleCnt="3" custScaleY="135865">
        <dgm:presLayoutVars>
          <dgm:bulletEnabled val="1"/>
        </dgm:presLayoutVars>
      </dgm:prSet>
      <dgm:spPr/>
    </dgm:pt>
    <dgm:pt modelId="{521DA625-6473-4A3E-A220-4BCFD7046EE2}" type="pres">
      <dgm:prSet presAssocID="{6422A60B-67DF-4435-A041-B7ED31DF0EF9}" presName="sibTrans" presStyleLbl="sibTrans2D1" presStyleIdx="1" presStyleCnt="3"/>
      <dgm:spPr/>
    </dgm:pt>
    <dgm:pt modelId="{09BD53AC-7E4C-4630-902E-CD7322307D82}" type="pres">
      <dgm:prSet presAssocID="{6422A60B-67DF-4435-A041-B7ED31DF0EF9}" presName="connectorText" presStyleLbl="sibTrans2D1" presStyleIdx="1" presStyleCnt="3"/>
      <dgm:spPr/>
    </dgm:pt>
    <dgm:pt modelId="{1C9ACB13-F849-48AD-9B2A-5E35AC9EA4A1}" type="pres">
      <dgm:prSet presAssocID="{37DCC9E3-C88F-4512-9022-903480F5B860}" presName="node" presStyleLbl="node1" presStyleIdx="2" presStyleCnt="3" custScaleY="131686">
        <dgm:presLayoutVars>
          <dgm:bulletEnabled val="1"/>
        </dgm:presLayoutVars>
      </dgm:prSet>
      <dgm:spPr/>
    </dgm:pt>
    <dgm:pt modelId="{DBA18877-5F61-42FD-A17B-15CD94B9E59B}" type="pres">
      <dgm:prSet presAssocID="{777A6059-BFA8-4ECD-BEFA-2461F9A90ECA}" presName="sibTrans" presStyleLbl="sibTrans2D1" presStyleIdx="2" presStyleCnt="3"/>
      <dgm:spPr/>
    </dgm:pt>
    <dgm:pt modelId="{2F4CFC7A-015F-4263-BF14-2F966148838C}" type="pres">
      <dgm:prSet presAssocID="{777A6059-BFA8-4ECD-BEFA-2461F9A90ECA}" presName="connectorText" presStyleLbl="sibTrans2D1" presStyleIdx="2" presStyleCnt="3"/>
      <dgm:spPr/>
    </dgm:pt>
  </dgm:ptLst>
  <dgm:cxnLst>
    <dgm:cxn modelId="{495E7607-6C1F-4FCB-A10B-08A9A1BA73D6}" type="presOf" srcId="{777A6059-BFA8-4ECD-BEFA-2461F9A90ECA}" destId="{2F4CFC7A-015F-4263-BF14-2F966148838C}" srcOrd="1" destOrd="0" presId="urn:microsoft.com/office/officeart/2005/8/layout/cycle7"/>
    <dgm:cxn modelId="{1FD04717-66D1-4FDC-9476-927E72C3F0EE}" srcId="{E8D1D096-C46D-4D18-BDE7-66C6AFC033C6}" destId="{B84210E5-16A3-4D9B-A551-ACB8270B61A6}" srcOrd="0" destOrd="0" parTransId="{FCBE7377-CF29-4EE4-AA1B-CAED91DC5D14}" sibTransId="{736EAC55-B4CB-4079-8C1E-AFC38F77AF0C}"/>
    <dgm:cxn modelId="{3B325537-0DC4-4CE4-8E13-2D86C55CB381}" type="presOf" srcId="{6422A60B-67DF-4435-A041-B7ED31DF0EF9}" destId="{09BD53AC-7E4C-4630-902E-CD7322307D82}" srcOrd="1" destOrd="0" presId="urn:microsoft.com/office/officeart/2005/8/layout/cycle7"/>
    <dgm:cxn modelId="{979AD346-F5C8-4473-843A-D91A71019B47}" type="presOf" srcId="{736EAC55-B4CB-4079-8C1E-AFC38F77AF0C}" destId="{6316DC3D-F3D8-4FD3-8211-14C39C656DB3}" srcOrd="1" destOrd="0" presId="urn:microsoft.com/office/officeart/2005/8/layout/cycle7"/>
    <dgm:cxn modelId="{F5F08867-2751-4710-845B-F6E0BC30D80A}" type="presOf" srcId="{6422A60B-67DF-4435-A041-B7ED31DF0EF9}" destId="{521DA625-6473-4A3E-A220-4BCFD7046EE2}" srcOrd="0" destOrd="0" presId="urn:microsoft.com/office/officeart/2005/8/layout/cycle7"/>
    <dgm:cxn modelId="{E1121269-A3AB-423E-BFB4-8306C6FE594E}" srcId="{E8D1D096-C46D-4D18-BDE7-66C6AFC033C6}" destId="{02820373-D74B-4DC9-8044-2026064BE1B3}" srcOrd="1" destOrd="0" parTransId="{3628992D-0994-42BC-9E4D-99EAB4A73BDA}" sibTransId="{6422A60B-67DF-4435-A041-B7ED31DF0EF9}"/>
    <dgm:cxn modelId="{AC1D07AC-9341-4FC1-BA40-5726A0789BBC}" type="presOf" srcId="{02820373-D74B-4DC9-8044-2026064BE1B3}" destId="{0847A6F2-FF63-4F63-B9F9-E86E2434BFD2}" srcOrd="0" destOrd="0" presId="urn:microsoft.com/office/officeart/2005/8/layout/cycle7"/>
    <dgm:cxn modelId="{EDB49BAF-9EC7-46E9-8B4A-ECD4D7030E57}" type="presOf" srcId="{37DCC9E3-C88F-4512-9022-903480F5B860}" destId="{1C9ACB13-F849-48AD-9B2A-5E35AC9EA4A1}" srcOrd="0" destOrd="0" presId="urn:microsoft.com/office/officeart/2005/8/layout/cycle7"/>
    <dgm:cxn modelId="{38FA41BA-F5C2-4209-B987-237C4E5FD2D6}" type="presOf" srcId="{736EAC55-B4CB-4079-8C1E-AFC38F77AF0C}" destId="{8B1FA29C-53BC-473E-86FB-C939B20EA802}" srcOrd="0" destOrd="0" presId="urn:microsoft.com/office/officeart/2005/8/layout/cycle7"/>
    <dgm:cxn modelId="{8C2802C6-EB84-4DF5-8592-2BA9A8AD1312}" type="presOf" srcId="{777A6059-BFA8-4ECD-BEFA-2461F9A90ECA}" destId="{DBA18877-5F61-42FD-A17B-15CD94B9E59B}" srcOrd="0" destOrd="0" presId="urn:microsoft.com/office/officeart/2005/8/layout/cycle7"/>
    <dgm:cxn modelId="{EF7499E4-8F3B-418A-9CA6-EB232E7AF65B}" type="presOf" srcId="{B84210E5-16A3-4D9B-A551-ACB8270B61A6}" destId="{31E03DAC-9234-49C2-9721-BB0B5496F520}" srcOrd="0" destOrd="0" presId="urn:microsoft.com/office/officeart/2005/8/layout/cycle7"/>
    <dgm:cxn modelId="{9933B9F5-8FCE-499C-A4FE-0372028B642B}" srcId="{E8D1D096-C46D-4D18-BDE7-66C6AFC033C6}" destId="{37DCC9E3-C88F-4512-9022-903480F5B860}" srcOrd="2" destOrd="0" parTransId="{557755FE-367C-4632-9FE1-DCB3B68E6651}" sibTransId="{777A6059-BFA8-4ECD-BEFA-2461F9A90ECA}"/>
    <dgm:cxn modelId="{9B72C5F6-1649-4313-89DF-7C08A5DD041C}" type="presOf" srcId="{E8D1D096-C46D-4D18-BDE7-66C6AFC033C6}" destId="{5AE9BD24-A24A-4326-A7F0-8BF90B4B3BD2}" srcOrd="0" destOrd="0" presId="urn:microsoft.com/office/officeart/2005/8/layout/cycle7"/>
    <dgm:cxn modelId="{B167BB66-28EC-40C2-A7E7-7DB5790E1C2B}" type="presParOf" srcId="{5AE9BD24-A24A-4326-A7F0-8BF90B4B3BD2}" destId="{31E03DAC-9234-49C2-9721-BB0B5496F520}" srcOrd="0" destOrd="0" presId="urn:microsoft.com/office/officeart/2005/8/layout/cycle7"/>
    <dgm:cxn modelId="{C28B4EB7-FEF8-4FFE-BA45-272E8BEC55B2}" type="presParOf" srcId="{5AE9BD24-A24A-4326-A7F0-8BF90B4B3BD2}" destId="{8B1FA29C-53BC-473E-86FB-C939B20EA802}" srcOrd="1" destOrd="0" presId="urn:microsoft.com/office/officeart/2005/8/layout/cycle7"/>
    <dgm:cxn modelId="{A2E44526-5853-4266-AC5A-343EA2A063BE}" type="presParOf" srcId="{8B1FA29C-53BC-473E-86FB-C939B20EA802}" destId="{6316DC3D-F3D8-4FD3-8211-14C39C656DB3}" srcOrd="0" destOrd="0" presId="urn:microsoft.com/office/officeart/2005/8/layout/cycle7"/>
    <dgm:cxn modelId="{01446005-8C08-453A-84CD-F0A25532A123}" type="presParOf" srcId="{5AE9BD24-A24A-4326-A7F0-8BF90B4B3BD2}" destId="{0847A6F2-FF63-4F63-B9F9-E86E2434BFD2}" srcOrd="2" destOrd="0" presId="urn:microsoft.com/office/officeart/2005/8/layout/cycle7"/>
    <dgm:cxn modelId="{3727C08C-96F6-4B0E-BB3F-41AF81ED8EAF}" type="presParOf" srcId="{5AE9BD24-A24A-4326-A7F0-8BF90B4B3BD2}" destId="{521DA625-6473-4A3E-A220-4BCFD7046EE2}" srcOrd="3" destOrd="0" presId="urn:microsoft.com/office/officeart/2005/8/layout/cycle7"/>
    <dgm:cxn modelId="{B544D864-7F0A-4B93-B645-740DC18F547C}" type="presParOf" srcId="{521DA625-6473-4A3E-A220-4BCFD7046EE2}" destId="{09BD53AC-7E4C-4630-902E-CD7322307D82}" srcOrd="0" destOrd="0" presId="urn:microsoft.com/office/officeart/2005/8/layout/cycle7"/>
    <dgm:cxn modelId="{59A6B0AD-05B9-47D4-90C0-339B2F5EAC5A}" type="presParOf" srcId="{5AE9BD24-A24A-4326-A7F0-8BF90B4B3BD2}" destId="{1C9ACB13-F849-48AD-9B2A-5E35AC9EA4A1}" srcOrd="4" destOrd="0" presId="urn:microsoft.com/office/officeart/2005/8/layout/cycle7"/>
    <dgm:cxn modelId="{ECC502D7-9AEA-484A-94B2-7174DB169DC4}" type="presParOf" srcId="{5AE9BD24-A24A-4326-A7F0-8BF90B4B3BD2}" destId="{DBA18877-5F61-42FD-A17B-15CD94B9E59B}" srcOrd="5" destOrd="0" presId="urn:microsoft.com/office/officeart/2005/8/layout/cycle7"/>
    <dgm:cxn modelId="{CEE691C7-22AD-4B7D-89B6-B1FEF55E8326}" type="presParOf" srcId="{DBA18877-5F61-42FD-A17B-15CD94B9E59B}" destId="{2F4CFC7A-015F-4263-BF14-2F966148838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565200-9161-497B-9777-7236460A53E9}" type="doc">
      <dgm:prSet loTypeId="urn:microsoft.com/office/officeart/2005/8/layout/bList2" loCatId="list" qsTypeId="urn:microsoft.com/office/officeart/2005/8/quickstyle/simple1" qsCatId="simple" csTypeId="urn:microsoft.com/office/officeart/2005/8/colors/accent1_2" csCatId="accent1" phldr="1"/>
      <dgm:spPr/>
    </dgm:pt>
    <dgm:pt modelId="{9BA0E5F8-D912-452F-A5EF-44D71E15A796}">
      <dgm:prSet phldrT="[Text]" custT="1"/>
      <dgm:spPr>
        <a:solidFill>
          <a:srgbClr val="6E2639"/>
        </a:solidFill>
        <a:ln>
          <a:solidFill>
            <a:srgbClr val="6E2639"/>
          </a:solidFill>
        </a:ln>
      </dgm:spPr>
      <dgm:t>
        <a:bodyPr/>
        <a:lstStyle/>
        <a:p>
          <a:r>
            <a:rPr lang="en-US" sz="2400" b="1" dirty="0"/>
            <a:t>Gather</a:t>
          </a:r>
        </a:p>
      </dgm:t>
    </dgm:pt>
    <dgm:pt modelId="{1B7D3DDB-A9AF-47EA-AD70-9B820502D831}" type="parTrans" cxnId="{B23A58FE-9FA5-4525-B589-3CF2C1F5FF9F}">
      <dgm:prSet/>
      <dgm:spPr/>
      <dgm:t>
        <a:bodyPr/>
        <a:lstStyle/>
        <a:p>
          <a:endParaRPr lang="en-US"/>
        </a:p>
      </dgm:t>
    </dgm:pt>
    <dgm:pt modelId="{6DF62818-E42F-4AFD-B6E4-069D2FBA5BA1}" type="sibTrans" cxnId="{B23A58FE-9FA5-4525-B589-3CF2C1F5FF9F}">
      <dgm:prSet/>
      <dgm:spPr/>
      <dgm:t>
        <a:bodyPr/>
        <a:lstStyle/>
        <a:p>
          <a:endParaRPr lang="en-US"/>
        </a:p>
      </dgm:t>
    </dgm:pt>
    <dgm:pt modelId="{7D665C5B-76DC-47AE-9C5B-9D574FCCB084}">
      <dgm:prSet phldrT="[Text]" custT="1"/>
      <dgm:spPr>
        <a:solidFill>
          <a:srgbClr val="6E2639"/>
        </a:solidFill>
        <a:ln>
          <a:solidFill>
            <a:srgbClr val="6E2639"/>
          </a:solidFill>
        </a:ln>
      </dgm:spPr>
      <dgm:t>
        <a:bodyPr/>
        <a:lstStyle/>
        <a:p>
          <a:r>
            <a:rPr lang="en-US" sz="2800" b="1" dirty="0"/>
            <a:t>Assess</a:t>
          </a:r>
        </a:p>
      </dgm:t>
    </dgm:pt>
    <dgm:pt modelId="{7DF49E94-8AA3-4C3D-8AA2-1D50F07C7005}" type="parTrans" cxnId="{D90B527B-EC14-45B4-AC97-D5F9AA8C7272}">
      <dgm:prSet/>
      <dgm:spPr/>
      <dgm:t>
        <a:bodyPr/>
        <a:lstStyle/>
        <a:p>
          <a:endParaRPr lang="en-US"/>
        </a:p>
      </dgm:t>
    </dgm:pt>
    <dgm:pt modelId="{E67FF7D7-A749-45C0-BFF0-9F79C2AB1B10}" type="sibTrans" cxnId="{D90B527B-EC14-45B4-AC97-D5F9AA8C7272}">
      <dgm:prSet/>
      <dgm:spPr/>
      <dgm:t>
        <a:bodyPr/>
        <a:lstStyle/>
        <a:p>
          <a:endParaRPr lang="en-US"/>
        </a:p>
      </dgm:t>
    </dgm:pt>
    <dgm:pt modelId="{1F470A01-D8BB-4A26-8E68-300732EC89B1}">
      <dgm:prSet phldrT="[Text]" custT="1"/>
      <dgm:spPr>
        <a:solidFill>
          <a:srgbClr val="6E2639"/>
        </a:solidFill>
        <a:ln>
          <a:solidFill>
            <a:srgbClr val="6E2639"/>
          </a:solidFill>
        </a:ln>
      </dgm:spPr>
      <dgm:t>
        <a:bodyPr/>
        <a:lstStyle/>
        <a:p>
          <a:r>
            <a:rPr lang="en-US" sz="2300" b="1" dirty="0"/>
            <a:t>Synthesize</a:t>
          </a:r>
        </a:p>
      </dgm:t>
    </dgm:pt>
    <dgm:pt modelId="{A6474D08-AE9E-40CD-AF95-70721DCF57F4}" type="parTrans" cxnId="{9CB06274-BC9B-4BD2-9863-23564E61A543}">
      <dgm:prSet/>
      <dgm:spPr/>
      <dgm:t>
        <a:bodyPr/>
        <a:lstStyle/>
        <a:p>
          <a:endParaRPr lang="en-US"/>
        </a:p>
      </dgm:t>
    </dgm:pt>
    <dgm:pt modelId="{9E4F4E4D-7E26-4E4E-9A4E-6177A4CF9A94}" type="sibTrans" cxnId="{9CB06274-BC9B-4BD2-9863-23564E61A543}">
      <dgm:prSet/>
      <dgm:spPr/>
      <dgm:t>
        <a:bodyPr/>
        <a:lstStyle/>
        <a:p>
          <a:endParaRPr lang="en-US"/>
        </a:p>
      </dgm:t>
    </dgm:pt>
    <dgm:pt modelId="{E72C0FD6-E6BF-4962-AFA5-3F8735521CD5}" type="pres">
      <dgm:prSet presAssocID="{3B565200-9161-497B-9777-7236460A53E9}" presName="diagram" presStyleCnt="0">
        <dgm:presLayoutVars>
          <dgm:dir/>
          <dgm:animLvl val="lvl"/>
          <dgm:resizeHandles val="exact"/>
        </dgm:presLayoutVars>
      </dgm:prSet>
      <dgm:spPr/>
    </dgm:pt>
    <dgm:pt modelId="{D0490419-E798-4B7C-B292-948B8A3B9334}" type="pres">
      <dgm:prSet presAssocID="{9BA0E5F8-D912-452F-A5EF-44D71E15A796}" presName="compNode" presStyleCnt="0"/>
      <dgm:spPr/>
    </dgm:pt>
    <dgm:pt modelId="{E6BD256A-791F-494E-A429-761FEBE72531}" type="pres">
      <dgm:prSet presAssocID="{9BA0E5F8-D912-452F-A5EF-44D71E15A796}" presName="childRect" presStyleLbl="bgAcc1" presStyleIdx="0" presStyleCnt="3">
        <dgm:presLayoutVars>
          <dgm:bulletEnabled val="1"/>
        </dgm:presLayoutVars>
      </dgm:prSet>
      <dgm:spPr>
        <a:ln>
          <a:solidFill>
            <a:srgbClr val="6E2639"/>
          </a:solidFill>
        </a:ln>
      </dgm:spPr>
    </dgm:pt>
    <dgm:pt modelId="{23344796-1326-439A-BA16-65D09EC6FE7E}" type="pres">
      <dgm:prSet presAssocID="{9BA0E5F8-D912-452F-A5EF-44D71E15A796}" presName="parentText" presStyleLbl="node1" presStyleIdx="0" presStyleCnt="0">
        <dgm:presLayoutVars>
          <dgm:chMax val="0"/>
          <dgm:bulletEnabled val="1"/>
        </dgm:presLayoutVars>
      </dgm:prSet>
      <dgm:spPr/>
    </dgm:pt>
    <dgm:pt modelId="{88FC8A94-9FCD-4FEB-A2F8-7D71B43A3982}" type="pres">
      <dgm:prSet presAssocID="{9BA0E5F8-D912-452F-A5EF-44D71E15A796}" presName="parentRect" presStyleLbl="alignNode1" presStyleIdx="0" presStyleCnt="3"/>
      <dgm:spPr/>
    </dgm:pt>
    <dgm:pt modelId="{8562E996-AF4B-4C6E-AB0F-4EFD2A213097}" type="pres">
      <dgm:prSet presAssocID="{9BA0E5F8-D912-452F-A5EF-44D71E15A796}" presName="adorn" presStyleLbl="fgAccFollowNode1" presStyleIdx="0" presStyleCnt="3"/>
      <dgm:spPr>
        <a:solidFill>
          <a:srgbClr val="A7A9AC">
            <a:alpha val="90000"/>
          </a:srgbClr>
        </a:solidFill>
        <a:ln>
          <a:solidFill>
            <a:srgbClr val="A7A9AC">
              <a:alpha val="90000"/>
            </a:srgbClr>
          </a:solidFill>
        </a:ln>
      </dgm:spPr>
    </dgm:pt>
    <dgm:pt modelId="{D6D424DE-8643-4FA6-9F14-FD2ED064BDC1}" type="pres">
      <dgm:prSet presAssocID="{6DF62818-E42F-4AFD-B6E4-069D2FBA5BA1}" presName="sibTrans" presStyleLbl="sibTrans2D1" presStyleIdx="0" presStyleCnt="0"/>
      <dgm:spPr/>
    </dgm:pt>
    <dgm:pt modelId="{0F7ECA78-AB91-481F-979F-2A839D0CE2A0}" type="pres">
      <dgm:prSet presAssocID="{7D665C5B-76DC-47AE-9C5B-9D574FCCB084}" presName="compNode" presStyleCnt="0"/>
      <dgm:spPr/>
    </dgm:pt>
    <dgm:pt modelId="{BD0142E8-EEC3-4336-9692-2F17F94D6D04}" type="pres">
      <dgm:prSet presAssocID="{7D665C5B-76DC-47AE-9C5B-9D574FCCB084}" presName="childRect" presStyleLbl="bgAcc1" presStyleIdx="1" presStyleCnt="3">
        <dgm:presLayoutVars>
          <dgm:bulletEnabled val="1"/>
        </dgm:presLayoutVars>
      </dgm:prSet>
      <dgm:spPr>
        <a:ln>
          <a:solidFill>
            <a:srgbClr val="6E2639"/>
          </a:solidFill>
        </a:ln>
      </dgm:spPr>
    </dgm:pt>
    <dgm:pt modelId="{37F087D4-BF84-4B9A-BF72-43EC1307610A}" type="pres">
      <dgm:prSet presAssocID="{7D665C5B-76DC-47AE-9C5B-9D574FCCB084}" presName="parentText" presStyleLbl="node1" presStyleIdx="0" presStyleCnt="0">
        <dgm:presLayoutVars>
          <dgm:chMax val="0"/>
          <dgm:bulletEnabled val="1"/>
        </dgm:presLayoutVars>
      </dgm:prSet>
      <dgm:spPr/>
    </dgm:pt>
    <dgm:pt modelId="{8A1314CE-5159-4755-974A-7CC0CE45BEA0}" type="pres">
      <dgm:prSet presAssocID="{7D665C5B-76DC-47AE-9C5B-9D574FCCB084}" presName="parentRect" presStyleLbl="alignNode1" presStyleIdx="1" presStyleCnt="3"/>
      <dgm:spPr/>
    </dgm:pt>
    <dgm:pt modelId="{E1593F53-1165-4B3E-8D30-F7DC3B1E8FBF}" type="pres">
      <dgm:prSet presAssocID="{7D665C5B-76DC-47AE-9C5B-9D574FCCB084}" presName="adorn" presStyleLbl="fgAccFollowNode1" presStyleIdx="1" presStyleCnt="3"/>
      <dgm:spPr>
        <a:solidFill>
          <a:srgbClr val="A7A9AC">
            <a:alpha val="90000"/>
          </a:srgbClr>
        </a:solidFill>
        <a:ln>
          <a:solidFill>
            <a:srgbClr val="A7A9AC">
              <a:alpha val="90000"/>
            </a:srgbClr>
          </a:solidFill>
        </a:ln>
      </dgm:spPr>
    </dgm:pt>
    <dgm:pt modelId="{3B4010CC-2A8D-4C6E-BE8C-8E89BFDAF525}" type="pres">
      <dgm:prSet presAssocID="{E67FF7D7-A749-45C0-BFF0-9F79C2AB1B10}" presName="sibTrans" presStyleLbl="sibTrans2D1" presStyleIdx="0" presStyleCnt="0"/>
      <dgm:spPr/>
    </dgm:pt>
    <dgm:pt modelId="{D5BD0412-AB10-4E72-A847-6D076909F265}" type="pres">
      <dgm:prSet presAssocID="{1F470A01-D8BB-4A26-8E68-300732EC89B1}" presName="compNode" presStyleCnt="0"/>
      <dgm:spPr/>
    </dgm:pt>
    <dgm:pt modelId="{1AFC3B92-E304-4BBD-8509-71D70C0B3C25}" type="pres">
      <dgm:prSet presAssocID="{1F470A01-D8BB-4A26-8E68-300732EC89B1}" presName="childRect" presStyleLbl="bgAcc1" presStyleIdx="2" presStyleCnt="3">
        <dgm:presLayoutVars>
          <dgm:bulletEnabled val="1"/>
        </dgm:presLayoutVars>
      </dgm:prSet>
      <dgm:spPr>
        <a:ln>
          <a:solidFill>
            <a:srgbClr val="6E2639"/>
          </a:solidFill>
        </a:ln>
      </dgm:spPr>
    </dgm:pt>
    <dgm:pt modelId="{DEFD2B1C-296E-4188-9383-D538730F8428}" type="pres">
      <dgm:prSet presAssocID="{1F470A01-D8BB-4A26-8E68-300732EC89B1}" presName="parentText" presStyleLbl="node1" presStyleIdx="0" presStyleCnt="0">
        <dgm:presLayoutVars>
          <dgm:chMax val="0"/>
          <dgm:bulletEnabled val="1"/>
        </dgm:presLayoutVars>
      </dgm:prSet>
      <dgm:spPr/>
    </dgm:pt>
    <dgm:pt modelId="{7185B48D-6C58-4348-A73C-02A4FB4645C7}" type="pres">
      <dgm:prSet presAssocID="{1F470A01-D8BB-4A26-8E68-300732EC89B1}" presName="parentRect" presStyleLbl="alignNode1" presStyleIdx="2" presStyleCnt="3" custScaleX="98484"/>
      <dgm:spPr/>
    </dgm:pt>
    <dgm:pt modelId="{E3CBF795-2247-4E31-80E1-655CCCF65662}" type="pres">
      <dgm:prSet presAssocID="{1F470A01-D8BB-4A26-8E68-300732EC89B1}" presName="adorn" presStyleLbl="fgAccFollowNode1" presStyleIdx="2" presStyleCnt="3"/>
      <dgm:spPr>
        <a:solidFill>
          <a:srgbClr val="A7A9AC">
            <a:alpha val="90000"/>
          </a:srgbClr>
        </a:solidFill>
        <a:ln>
          <a:solidFill>
            <a:srgbClr val="A7A9AC">
              <a:alpha val="90000"/>
            </a:srgbClr>
          </a:solidFill>
        </a:ln>
      </dgm:spPr>
    </dgm:pt>
  </dgm:ptLst>
  <dgm:cxnLst>
    <dgm:cxn modelId="{CCF0B807-AD31-4FDA-932C-94CADB4077FC}" type="presOf" srcId="{1F470A01-D8BB-4A26-8E68-300732EC89B1}" destId="{7185B48D-6C58-4348-A73C-02A4FB4645C7}" srcOrd="1" destOrd="0" presId="urn:microsoft.com/office/officeart/2005/8/layout/bList2"/>
    <dgm:cxn modelId="{8AAA6070-AA5A-47FB-8477-7879EBAD8284}" type="presOf" srcId="{1F470A01-D8BB-4A26-8E68-300732EC89B1}" destId="{DEFD2B1C-296E-4188-9383-D538730F8428}" srcOrd="0" destOrd="0" presId="urn:microsoft.com/office/officeart/2005/8/layout/bList2"/>
    <dgm:cxn modelId="{9CB06274-BC9B-4BD2-9863-23564E61A543}" srcId="{3B565200-9161-497B-9777-7236460A53E9}" destId="{1F470A01-D8BB-4A26-8E68-300732EC89B1}" srcOrd="2" destOrd="0" parTransId="{A6474D08-AE9E-40CD-AF95-70721DCF57F4}" sibTransId="{9E4F4E4D-7E26-4E4E-9A4E-6177A4CF9A94}"/>
    <dgm:cxn modelId="{D90B527B-EC14-45B4-AC97-D5F9AA8C7272}" srcId="{3B565200-9161-497B-9777-7236460A53E9}" destId="{7D665C5B-76DC-47AE-9C5B-9D574FCCB084}" srcOrd="1" destOrd="0" parTransId="{7DF49E94-8AA3-4C3D-8AA2-1D50F07C7005}" sibTransId="{E67FF7D7-A749-45C0-BFF0-9F79C2AB1B10}"/>
    <dgm:cxn modelId="{7CCEC391-6FE5-458A-B925-AE3C12297609}" type="presOf" srcId="{E67FF7D7-A749-45C0-BFF0-9F79C2AB1B10}" destId="{3B4010CC-2A8D-4C6E-BE8C-8E89BFDAF525}" srcOrd="0" destOrd="0" presId="urn:microsoft.com/office/officeart/2005/8/layout/bList2"/>
    <dgm:cxn modelId="{4EA22AA7-9826-4FB1-8913-1E8B97E1D389}" type="presOf" srcId="{9BA0E5F8-D912-452F-A5EF-44D71E15A796}" destId="{23344796-1326-439A-BA16-65D09EC6FE7E}" srcOrd="0" destOrd="0" presId="urn:microsoft.com/office/officeart/2005/8/layout/bList2"/>
    <dgm:cxn modelId="{DBC21FAF-DC7C-409E-BA3B-3C03970390B2}" type="presOf" srcId="{9BA0E5F8-D912-452F-A5EF-44D71E15A796}" destId="{88FC8A94-9FCD-4FEB-A2F8-7D71B43A3982}" srcOrd="1" destOrd="0" presId="urn:microsoft.com/office/officeart/2005/8/layout/bList2"/>
    <dgm:cxn modelId="{8AA3B2B3-7643-430A-8A0D-5C1230AB00F5}" type="presOf" srcId="{7D665C5B-76DC-47AE-9C5B-9D574FCCB084}" destId="{8A1314CE-5159-4755-974A-7CC0CE45BEA0}" srcOrd="1" destOrd="0" presId="urn:microsoft.com/office/officeart/2005/8/layout/bList2"/>
    <dgm:cxn modelId="{A5F4B9B9-C2BB-4952-ABB3-01D3952020BD}" type="presOf" srcId="{7D665C5B-76DC-47AE-9C5B-9D574FCCB084}" destId="{37F087D4-BF84-4B9A-BF72-43EC1307610A}" srcOrd="0" destOrd="0" presId="urn:microsoft.com/office/officeart/2005/8/layout/bList2"/>
    <dgm:cxn modelId="{6E99A0C7-26C2-4500-9103-475E7834CDAD}" type="presOf" srcId="{3B565200-9161-497B-9777-7236460A53E9}" destId="{E72C0FD6-E6BF-4962-AFA5-3F8735521CD5}" srcOrd="0" destOrd="0" presId="urn:microsoft.com/office/officeart/2005/8/layout/bList2"/>
    <dgm:cxn modelId="{D83B09FD-E4BB-40AE-AF6A-E81147BF7578}" type="presOf" srcId="{6DF62818-E42F-4AFD-B6E4-069D2FBA5BA1}" destId="{D6D424DE-8643-4FA6-9F14-FD2ED064BDC1}" srcOrd="0" destOrd="0" presId="urn:microsoft.com/office/officeart/2005/8/layout/bList2"/>
    <dgm:cxn modelId="{B23A58FE-9FA5-4525-B589-3CF2C1F5FF9F}" srcId="{3B565200-9161-497B-9777-7236460A53E9}" destId="{9BA0E5F8-D912-452F-A5EF-44D71E15A796}" srcOrd="0" destOrd="0" parTransId="{1B7D3DDB-A9AF-47EA-AD70-9B820502D831}" sibTransId="{6DF62818-E42F-4AFD-B6E4-069D2FBA5BA1}"/>
    <dgm:cxn modelId="{CAEA2617-A14E-45B0-8C39-911A58C2AEBB}" type="presParOf" srcId="{E72C0FD6-E6BF-4962-AFA5-3F8735521CD5}" destId="{D0490419-E798-4B7C-B292-948B8A3B9334}" srcOrd="0" destOrd="0" presId="urn:microsoft.com/office/officeart/2005/8/layout/bList2"/>
    <dgm:cxn modelId="{B5710C47-12A8-43DE-BFC8-D000D2E09D76}" type="presParOf" srcId="{D0490419-E798-4B7C-B292-948B8A3B9334}" destId="{E6BD256A-791F-494E-A429-761FEBE72531}" srcOrd="0" destOrd="0" presId="urn:microsoft.com/office/officeart/2005/8/layout/bList2"/>
    <dgm:cxn modelId="{34374193-DA7F-416E-AF8C-E7221F3CE1BD}" type="presParOf" srcId="{D0490419-E798-4B7C-B292-948B8A3B9334}" destId="{23344796-1326-439A-BA16-65D09EC6FE7E}" srcOrd="1" destOrd="0" presId="urn:microsoft.com/office/officeart/2005/8/layout/bList2"/>
    <dgm:cxn modelId="{1948C646-BCFD-46FA-928B-447491B073B6}" type="presParOf" srcId="{D0490419-E798-4B7C-B292-948B8A3B9334}" destId="{88FC8A94-9FCD-4FEB-A2F8-7D71B43A3982}" srcOrd="2" destOrd="0" presId="urn:microsoft.com/office/officeart/2005/8/layout/bList2"/>
    <dgm:cxn modelId="{96EEDC2B-2825-4036-BB82-9A788D85899F}" type="presParOf" srcId="{D0490419-E798-4B7C-B292-948B8A3B9334}" destId="{8562E996-AF4B-4C6E-AB0F-4EFD2A213097}" srcOrd="3" destOrd="0" presId="urn:microsoft.com/office/officeart/2005/8/layout/bList2"/>
    <dgm:cxn modelId="{96EA3CDC-0A55-4A5A-AFAB-1081BA770112}" type="presParOf" srcId="{E72C0FD6-E6BF-4962-AFA5-3F8735521CD5}" destId="{D6D424DE-8643-4FA6-9F14-FD2ED064BDC1}" srcOrd="1" destOrd="0" presId="urn:microsoft.com/office/officeart/2005/8/layout/bList2"/>
    <dgm:cxn modelId="{9657DEEC-5ABF-4F5C-A80B-3C876201ABA9}" type="presParOf" srcId="{E72C0FD6-E6BF-4962-AFA5-3F8735521CD5}" destId="{0F7ECA78-AB91-481F-979F-2A839D0CE2A0}" srcOrd="2" destOrd="0" presId="urn:microsoft.com/office/officeart/2005/8/layout/bList2"/>
    <dgm:cxn modelId="{03A8E407-C340-440C-A7C2-A38059FC1ED3}" type="presParOf" srcId="{0F7ECA78-AB91-481F-979F-2A839D0CE2A0}" destId="{BD0142E8-EEC3-4336-9692-2F17F94D6D04}" srcOrd="0" destOrd="0" presId="urn:microsoft.com/office/officeart/2005/8/layout/bList2"/>
    <dgm:cxn modelId="{B4344FFB-55E4-487D-A6C1-F39F99E82494}" type="presParOf" srcId="{0F7ECA78-AB91-481F-979F-2A839D0CE2A0}" destId="{37F087D4-BF84-4B9A-BF72-43EC1307610A}" srcOrd="1" destOrd="0" presId="urn:microsoft.com/office/officeart/2005/8/layout/bList2"/>
    <dgm:cxn modelId="{89DA4553-EEDE-4CCD-8E68-5D1C64AE7023}" type="presParOf" srcId="{0F7ECA78-AB91-481F-979F-2A839D0CE2A0}" destId="{8A1314CE-5159-4755-974A-7CC0CE45BEA0}" srcOrd="2" destOrd="0" presId="urn:microsoft.com/office/officeart/2005/8/layout/bList2"/>
    <dgm:cxn modelId="{0E17175E-510F-4273-8377-38B17654CFBA}" type="presParOf" srcId="{0F7ECA78-AB91-481F-979F-2A839D0CE2A0}" destId="{E1593F53-1165-4B3E-8D30-F7DC3B1E8FBF}" srcOrd="3" destOrd="0" presId="urn:microsoft.com/office/officeart/2005/8/layout/bList2"/>
    <dgm:cxn modelId="{2BAF058C-79D2-4A35-8AF2-42B0EE87CE4A}" type="presParOf" srcId="{E72C0FD6-E6BF-4962-AFA5-3F8735521CD5}" destId="{3B4010CC-2A8D-4C6E-BE8C-8E89BFDAF525}" srcOrd="3" destOrd="0" presId="urn:microsoft.com/office/officeart/2005/8/layout/bList2"/>
    <dgm:cxn modelId="{04C207B8-E4D3-47D8-978A-6CB90D1B5564}" type="presParOf" srcId="{E72C0FD6-E6BF-4962-AFA5-3F8735521CD5}" destId="{D5BD0412-AB10-4E72-A847-6D076909F265}" srcOrd="4" destOrd="0" presId="urn:microsoft.com/office/officeart/2005/8/layout/bList2"/>
    <dgm:cxn modelId="{36698465-8B1B-4A3F-A5E9-A089875BF297}" type="presParOf" srcId="{D5BD0412-AB10-4E72-A847-6D076909F265}" destId="{1AFC3B92-E304-4BBD-8509-71D70C0B3C25}" srcOrd="0" destOrd="0" presId="urn:microsoft.com/office/officeart/2005/8/layout/bList2"/>
    <dgm:cxn modelId="{B54B4E5E-4828-4235-9D94-064227400B07}" type="presParOf" srcId="{D5BD0412-AB10-4E72-A847-6D076909F265}" destId="{DEFD2B1C-296E-4188-9383-D538730F8428}" srcOrd="1" destOrd="0" presId="urn:microsoft.com/office/officeart/2005/8/layout/bList2"/>
    <dgm:cxn modelId="{338279E5-A2B5-4DE2-85A5-00A13B77DF8B}" type="presParOf" srcId="{D5BD0412-AB10-4E72-A847-6D076909F265}" destId="{7185B48D-6C58-4348-A73C-02A4FB4645C7}" srcOrd="2" destOrd="0" presId="urn:microsoft.com/office/officeart/2005/8/layout/bList2"/>
    <dgm:cxn modelId="{634293B5-18AF-46A1-B3C5-A9565EB2353B}" type="presParOf" srcId="{D5BD0412-AB10-4E72-A847-6D076909F265}" destId="{E3CBF795-2247-4E31-80E1-655CCCF656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161EB-34B8-43FD-98B6-C1D8F50C38B9}">
      <dsp:nvSpPr>
        <dsp:cNvPr id="0" name=""/>
        <dsp:cNvSpPr/>
      </dsp:nvSpPr>
      <dsp:spPr>
        <a:xfrm>
          <a:off x="358" y="1082674"/>
          <a:ext cx="2402644" cy="961057"/>
        </a:xfrm>
        <a:prstGeom prst="chevron">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Incident</a:t>
          </a:r>
        </a:p>
      </dsp:txBody>
      <dsp:txXfrm>
        <a:off x="480887" y="1082674"/>
        <a:ext cx="1441587" cy="961057"/>
      </dsp:txXfrm>
    </dsp:sp>
    <dsp:sp modelId="{9DDD1CC9-5BB4-4515-ABF9-5EEA4918AD51}">
      <dsp:nvSpPr>
        <dsp:cNvPr id="0" name=""/>
        <dsp:cNvSpPr/>
      </dsp:nvSpPr>
      <dsp:spPr>
        <a:xfrm>
          <a:off x="358" y="2163863"/>
          <a:ext cx="1922115" cy="196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Complaint or notice to the Title IX Coordinator</a:t>
          </a:r>
        </a:p>
        <a:p>
          <a:pPr marL="171450" lvl="1" indent="-171450" algn="l" defTabSz="711200">
            <a:lnSpc>
              <a:spcPct val="90000"/>
            </a:lnSpc>
            <a:spcBef>
              <a:spcPct val="0"/>
            </a:spcBef>
            <a:spcAft>
              <a:spcPct val="15000"/>
            </a:spcAft>
            <a:buChar char="•"/>
          </a:pPr>
          <a:r>
            <a:rPr lang="en-US" sz="1600" kern="1200" dirty="0"/>
            <a:t>Strategy Development</a:t>
          </a:r>
        </a:p>
      </dsp:txBody>
      <dsp:txXfrm>
        <a:off x="358" y="2163863"/>
        <a:ext cx="1922115" cy="1960462"/>
      </dsp:txXfrm>
    </dsp:sp>
    <dsp:sp modelId="{BBA727B2-0421-434A-BBD7-B20DC0BD69F4}">
      <dsp:nvSpPr>
        <dsp:cNvPr id="0" name=""/>
        <dsp:cNvSpPr/>
      </dsp:nvSpPr>
      <dsp:spPr>
        <a:xfrm>
          <a:off x="2280648" y="1082674"/>
          <a:ext cx="2402644" cy="961057"/>
        </a:xfrm>
        <a:prstGeom prst="chevron">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Initial Assessment</a:t>
          </a:r>
        </a:p>
      </dsp:txBody>
      <dsp:txXfrm>
        <a:off x="2761177" y="1082674"/>
        <a:ext cx="1441587" cy="961057"/>
      </dsp:txXfrm>
    </dsp:sp>
    <dsp:sp modelId="{1A87FE1E-789F-4228-86D2-FCA759DEF277}">
      <dsp:nvSpPr>
        <dsp:cNvPr id="0" name=""/>
        <dsp:cNvSpPr/>
      </dsp:nvSpPr>
      <dsp:spPr>
        <a:xfrm>
          <a:off x="2187003" y="2163863"/>
          <a:ext cx="2109406" cy="196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Jurisdiction</a:t>
          </a:r>
        </a:p>
        <a:p>
          <a:pPr marL="171450" lvl="1" indent="-171450" algn="l" defTabSz="711200">
            <a:lnSpc>
              <a:spcPct val="90000"/>
            </a:lnSpc>
            <a:spcBef>
              <a:spcPct val="0"/>
            </a:spcBef>
            <a:spcAft>
              <a:spcPct val="15000"/>
            </a:spcAft>
            <a:buChar char="•"/>
          </a:pPr>
          <a:r>
            <a:rPr lang="en-US" sz="1600" kern="1200" dirty="0"/>
            <a:t>Dismissal?</a:t>
          </a:r>
        </a:p>
        <a:p>
          <a:pPr marL="171450" lvl="1" indent="-171450" algn="l" defTabSz="711200">
            <a:lnSpc>
              <a:spcPct val="90000"/>
            </a:lnSpc>
            <a:spcBef>
              <a:spcPct val="0"/>
            </a:spcBef>
            <a:spcAft>
              <a:spcPct val="15000"/>
            </a:spcAft>
            <a:buChar char="•"/>
          </a:pPr>
          <a:r>
            <a:rPr lang="en-US" sz="1600" kern="1200" dirty="0"/>
            <a:t>Policy violation implicated?</a:t>
          </a:r>
        </a:p>
        <a:p>
          <a:pPr marL="171450" lvl="1" indent="-171450" algn="l" defTabSz="711200">
            <a:lnSpc>
              <a:spcPct val="90000"/>
            </a:lnSpc>
            <a:spcBef>
              <a:spcPct val="0"/>
            </a:spcBef>
            <a:spcAft>
              <a:spcPct val="15000"/>
            </a:spcAft>
            <a:buChar char="•"/>
          </a:pPr>
          <a:r>
            <a:rPr lang="en-US" sz="1600" kern="1200" dirty="0"/>
            <a:t>Reinstatement?</a:t>
          </a:r>
        </a:p>
        <a:p>
          <a:pPr marL="171450" lvl="1" indent="-171450" algn="l" defTabSz="711200">
            <a:lnSpc>
              <a:spcPct val="90000"/>
            </a:lnSpc>
            <a:spcBef>
              <a:spcPct val="0"/>
            </a:spcBef>
            <a:spcAft>
              <a:spcPct val="15000"/>
            </a:spcAft>
            <a:buChar char="•"/>
          </a:pPr>
          <a:r>
            <a:rPr lang="en-US" sz="1600" kern="1200" dirty="0"/>
            <a:t>Informal or Formal Resolution?</a:t>
          </a:r>
        </a:p>
      </dsp:txBody>
      <dsp:txXfrm>
        <a:off x="2187003" y="2163863"/>
        <a:ext cx="2109406" cy="1960462"/>
      </dsp:txXfrm>
    </dsp:sp>
    <dsp:sp modelId="{E1CEDB2E-63B9-4E4E-B794-041A6F8ADDD5}">
      <dsp:nvSpPr>
        <dsp:cNvPr id="0" name=""/>
        <dsp:cNvSpPr/>
      </dsp:nvSpPr>
      <dsp:spPr>
        <a:xfrm>
          <a:off x="4653708" y="1082674"/>
          <a:ext cx="2402644" cy="961057"/>
        </a:xfrm>
        <a:prstGeom prst="chevron">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Formal Investigation and Report</a:t>
          </a:r>
        </a:p>
      </dsp:txBody>
      <dsp:txXfrm>
        <a:off x="5134237" y="1082674"/>
        <a:ext cx="1441587" cy="961057"/>
      </dsp:txXfrm>
    </dsp:sp>
    <dsp:sp modelId="{A57E9920-D813-4A8A-80BA-678F53BDE217}">
      <dsp:nvSpPr>
        <dsp:cNvPr id="0" name=""/>
        <dsp:cNvSpPr/>
      </dsp:nvSpPr>
      <dsp:spPr>
        <a:xfrm>
          <a:off x="4467292" y="2163863"/>
          <a:ext cx="2294947" cy="196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Notice to parties</a:t>
          </a:r>
        </a:p>
        <a:p>
          <a:pPr marL="114300" lvl="1" indent="-114300" algn="l" defTabSz="622300">
            <a:lnSpc>
              <a:spcPct val="90000"/>
            </a:lnSpc>
            <a:spcBef>
              <a:spcPct val="0"/>
            </a:spcBef>
            <a:spcAft>
              <a:spcPct val="15000"/>
            </a:spcAft>
            <a:buChar char="•"/>
          </a:pPr>
          <a:r>
            <a:rPr lang="en-US" sz="1400" kern="1200" dirty="0"/>
            <a:t>Identification of witnesses</a:t>
          </a:r>
        </a:p>
        <a:p>
          <a:pPr marL="114300" lvl="1" indent="-114300" algn="l" defTabSz="622300">
            <a:lnSpc>
              <a:spcPct val="90000"/>
            </a:lnSpc>
            <a:spcBef>
              <a:spcPct val="0"/>
            </a:spcBef>
            <a:spcAft>
              <a:spcPct val="15000"/>
            </a:spcAft>
            <a:buChar char="•"/>
          </a:pPr>
          <a:r>
            <a:rPr lang="en-US" sz="1400" kern="1200" dirty="0"/>
            <a:t>Interview Scheduling</a:t>
          </a:r>
        </a:p>
        <a:p>
          <a:pPr marL="114300" lvl="1" indent="-114300" algn="l" defTabSz="622300">
            <a:lnSpc>
              <a:spcPct val="90000"/>
            </a:lnSpc>
            <a:spcBef>
              <a:spcPct val="0"/>
            </a:spcBef>
            <a:spcAft>
              <a:spcPct val="15000"/>
            </a:spcAft>
            <a:buChar char="•"/>
          </a:pPr>
          <a:r>
            <a:rPr lang="en-US" sz="1400" kern="1200" dirty="0"/>
            <a:t>Evidence Collection</a:t>
          </a:r>
        </a:p>
        <a:p>
          <a:pPr marL="114300" lvl="1" indent="-114300" algn="l" defTabSz="622300">
            <a:lnSpc>
              <a:spcPct val="90000"/>
            </a:lnSpc>
            <a:spcBef>
              <a:spcPct val="0"/>
            </a:spcBef>
            <a:spcAft>
              <a:spcPct val="15000"/>
            </a:spcAft>
            <a:buChar char="•"/>
          </a:pPr>
          <a:r>
            <a:rPr lang="en-US" sz="1400" kern="1200" dirty="0"/>
            <a:t>Report Drafted</a:t>
          </a:r>
        </a:p>
        <a:p>
          <a:pPr marL="114300" lvl="1" indent="-114300" algn="l" defTabSz="622300">
            <a:lnSpc>
              <a:spcPct val="90000"/>
            </a:lnSpc>
            <a:spcBef>
              <a:spcPct val="0"/>
            </a:spcBef>
            <a:spcAft>
              <a:spcPct val="15000"/>
            </a:spcAft>
            <a:buChar char="•"/>
          </a:pPr>
          <a:r>
            <a:rPr lang="en-US" sz="1400" kern="1200" dirty="0"/>
            <a:t>Evidence and draft investigation report shared</a:t>
          </a:r>
        </a:p>
        <a:p>
          <a:pPr marL="114300" lvl="1" indent="-114300" algn="l" defTabSz="622300">
            <a:lnSpc>
              <a:spcPct val="90000"/>
            </a:lnSpc>
            <a:spcBef>
              <a:spcPct val="0"/>
            </a:spcBef>
            <a:spcAft>
              <a:spcPct val="15000"/>
            </a:spcAft>
            <a:buChar char="•"/>
          </a:pPr>
          <a:r>
            <a:rPr lang="en-US" sz="1400" kern="1200" dirty="0"/>
            <a:t>Investigation report finalized and shared</a:t>
          </a:r>
        </a:p>
      </dsp:txBody>
      <dsp:txXfrm>
        <a:off x="4467292" y="2163863"/>
        <a:ext cx="2294947" cy="1960462"/>
      </dsp:txXfrm>
    </dsp:sp>
    <dsp:sp modelId="{3C0929E4-4FC3-40DA-BD73-000E6A59B048}">
      <dsp:nvSpPr>
        <dsp:cNvPr id="0" name=""/>
        <dsp:cNvSpPr/>
      </dsp:nvSpPr>
      <dsp:spPr>
        <a:xfrm>
          <a:off x="6840352" y="1082674"/>
          <a:ext cx="2402644" cy="961057"/>
        </a:xfrm>
        <a:prstGeom prst="chevron">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Determination (Hearing) </a:t>
          </a:r>
        </a:p>
      </dsp:txBody>
      <dsp:txXfrm>
        <a:off x="7320881" y="1082674"/>
        <a:ext cx="1441587" cy="961057"/>
      </dsp:txXfrm>
    </dsp:sp>
    <dsp:sp modelId="{A3443031-908A-4EBE-A212-72EC0B392F20}">
      <dsp:nvSpPr>
        <dsp:cNvPr id="0" name=""/>
        <dsp:cNvSpPr/>
      </dsp:nvSpPr>
      <dsp:spPr>
        <a:xfrm>
          <a:off x="6840352" y="2163863"/>
          <a:ext cx="1922115" cy="196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Cross-examination</a:t>
          </a:r>
        </a:p>
        <a:p>
          <a:pPr marL="171450" lvl="1" indent="-171450" algn="l" defTabSz="711200">
            <a:lnSpc>
              <a:spcPct val="90000"/>
            </a:lnSpc>
            <a:spcBef>
              <a:spcPct val="0"/>
            </a:spcBef>
            <a:spcAft>
              <a:spcPct val="15000"/>
            </a:spcAft>
            <a:buChar char="•"/>
          </a:pPr>
          <a:r>
            <a:rPr lang="en-US" sz="1600" kern="1200" dirty="0"/>
            <a:t>Determination</a:t>
          </a:r>
        </a:p>
        <a:p>
          <a:pPr marL="171450" lvl="1" indent="-171450" algn="l" defTabSz="711200">
            <a:lnSpc>
              <a:spcPct val="90000"/>
            </a:lnSpc>
            <a:spcBef>
              <a:spcPct val="0"/>
            </a:spcBef>
            <a:spcAft>
              <a:spcPct val="15000"/>
            </a:spcAft>
            <a:buChar char="•"/>
          </a:pPr>
          <a:r>
            <a:rPr lang="en-US" sz="1600" kern="1200" dirty="0"/>
            <a:t>Sanction?</a:t>
          </a:r>
        </a:p>
        <a:p>
          <a:pPr marL="171450" lvl="1" indent="-171450" algn="l" defTabSz="711200">
            <a:lnSpc>
              <a:spcPct val="90000"/>
            </a:lnSpc>
            <a:spcBef>
              <a:spcPct val="0"/>
            </a:spcBef>
            <a:spcAft>
              <a:spcPct val="15000"/>
            </a:spcAft>
            <a:buChar char="•"/>
          </a:pPr>
          <a:r>
            <a:rPr lang="en-US" sz="1600" kern="1200" dirty="0"/>
            <a:t>Remedies</a:t>
          </a:r>
        </a:p>
      </dsp:txBody>
      <dsp:txXfrm>
        <a:off x="6840352" y="2163863"/>
        <a:ext cx="1922115" cy="1960462"/>
      </dsp:txXfrm>
    </dsp:sp>
    <dsp:sp modelId="{A07F0522-D52A-463A-814F-27FEE8126121}">
      <dsp:nvSpPr>
        <dsp:cNvPr id="0" name=""/>
        <dsp:cNvSpPr/>
      </dsp:nvSpPr>
      <dsp:spPr>
        <a:xfrm>
          <a:off x="9026996" y="1082674"/>
          <a:ext cx="2402644" cy="961057"/>
        </a:xfrm>
        <a:prstGeom prst="chevron">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Appeal</a:t>
          </a:r>
        </a:p>
      </dsp:txBody>
      <dsp:txXfrm>
        <a:off x="9507525" y="1082674"/>
        <a:ext cx="1441587" cy="961057"/>
      </dsp:txXfrm>
    </dsp:sp>
    <dsp:sp modelId="{CAB6952E-ECEF-4904-99BC-0F638A7DEA47}">
      <dsp:nvSpPr>
        <dsp:cNvPr id="0" name=""/>
        <dsp:cNvSpPr/>
      </dsp:nvSpPr>
      <dsp:spPr>
        <a:xfrm>
          <a:off x="9026996" y="2163863"/>
          <a:ext cx="1922115" cy="196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Standing</a:t>
          </a:r>
        </a:p>
        <a:p>
          <a:pPr marL="171450" lvl="1" indent="-171450" algn="l" defTabSz="711200">
            <a:lnSpc>
              <a:spcPct val="90000"/>
            </a:lnSpc>
            <a:spcBef>
              <a:spcPct val="0"/>
            </a:spcBef>
            <a:spcAft>
              <a:spcPct val="15000"/>
            </a:spcAft>
            <a:buChar char="•"/>
          </a:pPr>
          <a:r>
            <a:rPr lang="en-US" sz="1600" kern="1200" dirty="0"/>
            <a:t>Vacate?</a:t>
          </a:r>
        </a:p>
        <a:p>
          <a:pPr marL="171450" lvl="1" indent="-171450" algn="l" defTabSz="711200">
            <a:lnSpc>
              <a:spcPct val="90000"/>
            </a:lnSpc>
            <a:spcBef>
              <a:spcPct val="0"/>
            </a:spcBef>
            <a:spcAft>
              <a:spcPct val="15000"/>
            </a:spcAft>
            <a:buChar char="•"/>
          </a:pPr>
          <a:r>
            <a:rPr lang="en-US" sz="1600" kern="1200" dirty="0"/>
            <a:t>Remand?</a:t>
          </a:r>
        </a:p>
        <a:p>
          <a:pPr marL="171450" lvl="1" indent="-171450" algn="l" defTabSz="711200">
            <a:lnSpc>
              <a:spcPct val="90000"/>
            </a:lnSpc>
            <a:spcBef>
              <a:spcPct val="0"/>
            </a:spcBef>
            <a:spcAft>
              <a:spcPct val="15000"/>
            </a:spcAft>
            <a:buChar char="•"/>
          </a:pPr>
          <a:r>
            <a:rPr lang="en-US" sz="1600" kern="1200" dirty="0"/>
            <a:t>Substitute?</a:t>
          </a:r>
        </a:p>
      </dsp:txBody>
      <dsp:txXfrm>
        <a:off x="9026996" y="2163863"/>
        <a:ext cx="1922115" cy="19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256A-791F-494E-A429-761FEBE72531}">
      <dsp:nvSpPr>
        <dsp:cNvPr id="0" name=""/>
        <dsp:cNvSpPr/>
      </dsp:nvSpPr>
      <dsp:spPr>
        <a:xfrm>
          <a:off x="6935"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8FC8A94-9FCD-4FEB-A2F8-7D71B43A3982}">
      <dsp:nvSpPr>
        <dsp:cNvPr id="0" name=""/>
        <dsp:cNvSpPr/>
      </dsp:nvSpPr>
      <dsp:spPr>
        <a:xfrm>
          <a:off x="6935"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1" kern="1200" dirty="0"/>
            <a:t>Gather</a:t>
          </a:r>
        </a:p>
      </dsp:txBody>
      <dsp:txXfrm>
        <a:off x="6935" y="3005827"/>
        <a:ext cx="2109555" cy="961535"/>
      </dsp:txXfrm>
    </dsp:sp>
    <dsp:sp modelId="{8562E996-AF4B-4C6E-AB0F-4EFD2A213097}">
      <dsp:nvSpPr>
        <dsp:cNvPr id="0" name=""/>
        <dsp:cNvSpPr/>
      </dsp:nvSpPr>
      <dsp:spPr>
        <a:xfrm>
          <a:off x="2201231"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BD0142E8-EEC3-4336-9692-2F17F94D6D04}">
      <dsp:nvSpPr>
        <dsp:cNvPr id="0" name=""/>
        <dsp:cNvSpPr/>
      </dsp:nvSpPr>
      <dsp:spPr>
        <a:xfrm>
          <a:off x="3509427"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A1314CE-5159-4755-974A-7CC0CE45BEA0}">
      <dsp:nvSpPr>
        <dsp:cNvPr id="0" name=""/>
        <dsp:cNvSpPr/>
      </dsp:nvSpPr>
      <dsp:spPr>
        <a:xfrm>
          <a:off x="3509427"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Assess</a:t>
          </a:r>
        </a:p>
      </dsp:txBody>
      <dsp:txXfrm>
        <a:off x="3509427" y="3005827"/>
        <a:ext cx="2109555" cy="961535"/>
      </dsp:txXfrm>
    </dsp:sp>
    <dsp:sp modelId="{E1593F53-1165-4B3E-8D30-F7DC3B1E8FBF}">
      <dsp:nvSpPr>
        <dsp:cNvPr id="0" name=""/>
        <dsp:cNvSpPr/>
      </dsp:nvSpPr>
      <dsp:spPr>
        <a:xfrm>
          <a:off x="5703723"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1AFC3B92-E304-4BBD-8509-71D70C0B3C25}">
      <dsp:nvSpPr>
        <dsp:cNvPr id="0" name=""/>
        <dsp:cNvSpPr/>
      </dsp:nvSpPr>
      <dsp:spPr>
        <a:xfrm>
          <a:off x="7011919"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7185B48D-6C58-4348-A73C-02A4FB4645C7}">
      <dsp:nvSpPr>
        <dsp:cNvPr id="0" name=""/>
        <dsp:cNvSpPr/>
      </dsp:nvSpPr>
      <dsp:spPr>
        <a:xfrm>
          <a:off x="7034625" y="3005827"/>
          <a:ext cx="2950156"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b="1" kern="1200" dirty="0"/>
            <a:t>Synthesize</a:t>
          </a:r>
        </a:p>
      </dsp:txBody>
      <dsp:txXfrm>
        <a:off x="7034625" y="3005827"/>
        <a:ext cx="2077575" cy="961535"/>
      </dsp:txXfrm>
    </dsp:sp>
    <dsp:sp modelId="{E3CBF795-2247-4E31-80E1-655CCCF65662}">
      <dsp:nvSpPr>
        <dsp:cNvPr id="0" name=""/>
        <dsp:cNvSpPr/>
      </dsp:nvSpPr>
      <dsp:spPr>
        <a:xfrm>
          <a:off x="9206215"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256A-791F-494E-A429-761FEBE72531}">
      <dsp:nvSpPr>
        <dsp:cNvPr id="0" name=""/>
        <dsp:cNvSpPr/>
      </dsp:nvSpPr>
      <dsp:spPr>
        <a:xfrm>
          <a:off x="6935"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8FC8A94-9FCD-4FEB-A2F8-7D71B43A3982}">
      <dsp:nvSpPr>
        <dsp:cNvPr id="0" name=""/>
        <dsp:cNvSpPr/>
      </dsp:nvSpPr>
      <dsp:spPr>
        <a:xfrm>
          <a:off x="6935"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1" kern="1200" dirty="0"/>
            <a:t>Gather</a:t>
          </a:r>
        </a:p>
      </dsp:txBody>
      <dsp:txXfrm>
        <a:off x="6935" y="3005827"/>
        <a:ext cx="2109555" cy="961535"/>
      </dsp:txXfrm>
    </dsp:sp>
    <dsp:sp modelId="{8562E996-AF4B-4C6E-AB0F-4EFD2A213097}">
      <dsp:nvSpPr>
        <dsp:cNvPr id="0" name=""/>
        <dsp:cNvSpPr/>
      </dsp:nvSpPr>
      <dsp:spPr>
        <a:xfrm>
          <a:off x="2201231"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BD0142E8-EEC3-4336-9692-2F17F94D6D04}">
      <dsp:nvSpPr>
        <dsp:cNvPr id="0" name=""/>
        <dsp:cNvSpPr/>
      </dsp:nvSpPr>
      <dsp:spPr>
        <a:xfrm>
          <a:off x="3509427"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A1314CE-5159-4755-974A-7CC0CE45BEA0}">
      <dsp:nvSpPr>
        <dsp:cNvPr id="0" name=""/>
        <dsp:cNvSpPr/>
      </dsp:nvSpPr>
      <dsp:spPr>
        <a:xfrm>
          <a:off x="3509427"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Assess</a:t>
          </a:r>
        </a:p>
      </dsp:txBody>
      <dsp:txXfrm>
        <a:off x="3509427" y="3005827"/>
        <a:ext cx="2109555" cy="961535"/>
      </dsp:txXfrm>
    </dsp:sp>
    <dsp:sp modelId="{E1593F53-1165-4B3E-8D30-F7DC3B1E8FBF}">
      <dsp:nvSpPr>
        <dsp:cNvPr id="0" name=""/>
        <dsp:cNvSpPr/>
      </dsp:nvSpPr>
      <dsp:spPr>
        <a:xfrm>
          <a:off x="5703723"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1AFC3B92-E304-4BBD-8509-71D70C0B3C25}">
      <dsp:nvSpPr>
        <dsp:cNvPr id="0" name=""/>
        <dsp:cNvSpPr/>
      </dsp:nvSpPr>
      <dsp:spPr>
        <a:xfrm>
          <a:off x="7011919"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7185B48D-6C58-4348-A73C-02A4FB4645C7}">
      <dsp:nvSpPr>
        <dsp:cNvPr id="0" name=""/>
        <dsp:cNvSpPr/>
      </dsp:nvSpPr>
      <dsp:spPr>
        <a:xfrm>
          <a:off x="7034625" y="3005827"/>
          <a:ext cx="2950156"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b="1" kern="1200" dirty="0"/>
            <a:t>Synthesize</a:t>
          </a:r>
        </a:p>
      </dsp:txBody>
      <dsp:txXfrm>
        <a:off x="7034625" y="3005827"/>
        <a:ext cx="2077575" cy="961535"/>
      </dsp:txXfrm>
    </dsp:sp>
    <dsp:sp modelId="{E3CBF795-2247-4E31-80E1-655CCCF65662}">
      <dsp:nvSpPr>
        <dsp:cNvPr id="0" name=""/>
        <dsp:cNvSpPr/>
      </dsp:nvSpPr>
      <dsp:spPr>
        <a:xfrm>
          <a:off x="9206215"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6DA8-4ED0-47AB-B916-AD23DE4150DC}">
      <dsp:nvSpPr>
        <dsp:cNvPr id="0" name=""/>
        <dsp:cNvSpPr/>
      </dsp:nvSpPr>
      <dsp:spPr>
        <a:xfrm>
          <a:off x="0" y="893274"/>
          <a:ext cx="2962640" cy="2987051"/>
        </a:xfrm>
        <a:prstGeom prst="ellipse">
          <a:avLst/>
        </a:prstGeom>
        <a:solidFill>
          <a:srgbClr val="A7A9AC">
            <a:alpha val="50000"/>
          </a:srgb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E2639"/>
              </a:solidFill>
            </a:rPr>
            <a:t>All evidence that is relevant to the complaint.</a:t>
          </a:r>
        </a:p>
      </dsp:txBody>
      <dsp:txXfrm>
        <a:off x="433869" y="1330717"/>
        <a:ext cx="2094902" cy="2112165"/>
      </dsp:txXfrm>
    </dsp:sp>
    <dsp:sp modelId="{06597969-7988-434E-998B-0D7DD43D14A9}">
      <dsp:nvSpPr>
        <dsp:cNvPr id="0" name=""/>
        <dsp:cNvSpPr/>
      </dsp:nvSpPr>
      <dsp:spPr>
        <a:xfrm>
          <a:off x="3167967" y="921627"/>
          <a:ext cx="2956059" cy="2986475"/>
        </a:xfrm>
        <a:prstGeom prst="ellipse">
          <a:avLst/>
        </a:prstGeom>
        <a:solidFill>
          <a:srgbClr val="A7A9AC">
            <a:alpha val="50000"/>
          </a:srgb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E2639"/>
              </a:solidFill>
            </a:rPr>
            <a:t>Only evidence that is directly related to the complaint (but is determined by the Investigators not to be relevant). </a:t>
          </a:r>
        </a:p>
      </dsp:txBody>
      <dsp:txXfrm>
        <a:off x="3600872" y="1358986"/>
        <a:ext cx="2090249" cy="2111757"/>
      </dsp:txXfrm>
    </dsp:sp>
    <dsp:sp modelId="{25CFCCFA-B89A-483E-A65F-2E4144DB7B9D}">
      <dsp:nvSpPr>
        <dsp:cNvPr id="0" name=""/>
        <dsp:cNvSpPr/>
      </dsp:nvSpPr>
      <dsp:spPr>
        <a:xfrm>
          <a:off x="6323952" y="1000832"/>
          <a:ext cx="2962640" cy="2987051"/>
        </a:xfrm>
        <a:prstGeom prst="ellipse">
          <a:avLst/>
        </a:prstGeom>
        <a:solidFill>
          <a:srgbClr val="A7A9AC">
            <a:alpha val="50000"/>
          </a:srgb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E2639"/>
              </a:solidFill>
            </a:rPr>
            <a:t>All evidence that is neither relevant nor directly related to the complaint. </a:t>
          </a:r>
        </a:p>
      </dsp:txBody>
      <dsp:txXfrm>
        <a:off x="6757821" y="1438275"/>
        <a:ext cx="2094902" cy="2112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03DAC-9234-49C2-9721-BB0B5496F520}">
      <dsp:nvSpPr>
        <dsp:cNvPr id="0" name=""/>
        <dsp:cNvSpPr/>
      </dsp:nvSpPr>
      <dsp:spPr>
        <a:xfrm>
          <a:off x="1422404" y="109131"/>
          <a:ext cx="2539991" cy="1424637"/>
        </a:xfrm>
        <a:prstGeom prst="roundRect">
          <a:avLst>
            <a:gd name="adj" fmla="val 10000"/>
          </a:avLst>
        </a:prstGeom>
        <a:solidFill>
          <a:srgbClr val="6E2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36 Text Messages</a:t>
          </a:r>
        </a:p>
        <a:p>
          <a:pPr marL="0" lvl="0" indent="0" algn="ctr" defTabSz="711200">
            <a:lnSpc>
              <a:spcPct val="90000"/>
            </a:lnSpc>
            <a:spcBef>
              <a:spcPct val="0"/>
            </a:spcBef>
            <a:spcAft>
              <a:spcPct val="35000"/>
            </a:spcAft>
            <a:buNone/>
          </a:pPr>
          <a:r>
            <a:rPr lang="en-US" sz="1600" b="1" kern="1200" dirty="0"/>
            <a:t>Evidence File</a:t>
          </a:r>
        </a:p>
      </dsp:txBody>
      <dsp:txXfrm>
        <a:off x="1464130" y="150857"/>
        <a:ext cx="2456539" cy="1341185"/>
      </dsp:txXfrm>
    </dsp:sp>
    <dsp:sp modelId="{8B1FA29C-53BC-473E-86FB-C939B20EA802}">
      <dsp:nvSpPr>
        <dsp:cNvPr id="0" name=""/>
        <dsp:cNvSpPr/>
      </dsp:nvSpPr>
      <dsp:spPr>
        <a:xfrm rot="3600000">
          <a:off x="3007698" y="2107973"/>
          <a:ext cx="1060037" cy="355218"/>
        </a:xfrm>
        <a:prstGeom prst="leftRightArrow">
          <a:avLst>
            <a:gd name="adj1" fmla="val 60000"/>
            <a:gd name="adj2" fmla="val 50000"/>
          </a:avLst>
        </a:prstGeom>
        <a:solidFill>
          <a:srgbClr val="A7A9A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14263" y="2179017"/>
        <a:ext cx="846907" cy="213130"/>
      </dsp:txXfrm>
    </dsp:sp>
    <dsp:sp modelId="{0847A6F2-FF63-4F63-B9F9-E86E2434BFD2}">
      <dsp:nvSpPr>
        <dsp:cNvPr id="0" name=""/>
        <dsp:cNvSpPr/>
      </dsp:nvSpPr>
      <dsp:spPr>
        <a:xfrm>
          <a:off x="3354923" y="3037395"/>
          <a:ext cx="2029817" cy="137890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16 Directly Related Messages</a:t>
          </a:r>
        </a:p>
        <a:p>
          <a:pPr marL="0" lvl="0" indent="0" algn="ctr" defTabSz="800100">
            <a:lnSpc>
              <a:spcPct val="90000"/>
            </a:lnSpc>
            <a:spcBef>
              <a:spcPct val="0"/>
            </a:spcBef>
            <a:spcAft>
              <a:spcPct val="35000"/>
            </a:spcAft>
            <a:buNone/>
          </a:pPr>
          <a:r>
            <a:rPr lang="en-US" sz="1800" b="1" kern="1200" dirty="0"/>
            <a:t>Evidence File</a:t>
          </a:r>
        </a:p>
      </dsp:txBody>
      <dsp:txXfrm>
        <a:off x="3395310" y="3077782"/>
        <a:ext cx="1949043" cy="1298131"/>
      </dsp:txXfrm>
    </dsp:sp>
    <dsp:sp modelId="{521DA625-6473-4A3E-A220-4BCFD7046EE2}">
      <dsp:nvSpPr>
        <dsp:cNvPr id="0" name=""/>
        <dsp:cNvSpPr/>
      </dsp:nvSpPr>
      <dsp:spPr>
        <a:xfrm rot="10800000">
          <a:off x="2162381" y="3549239"/>
          <a:ext cx="1060037" cy="355218"/>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268946" y="3620283"/>
        <a:ext cx="846907" cy="213130"/>
      </dsp:txXfrm>
    </dsp:sp>
    <dsp:sp modelId="{1C9ACB13-F849-48AD-9B2A-5E35AC9EA4A1}">
      <dsp:nvSpPr>
        <dsp:cNvPr id="0" name=""/>
        <dsp:cNvSpPr/>
      </dsp:nvSpPr>
      <dsp:spPr>
        <a:xfrm>
          <a:off x="59" y="3058602"/>
          <a:ext cx="2029817" cy="1336492"/>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20 Relevant Text Messages</a:t>
          </a:r>
        </a:p>
        <a:p>
          <a:pPr marL="0" lvl="0" indent="0" algn="ctr" defTabSz="755650">
            <a:lnSpc>
              <a:spcPct val="90000"/>
            </a:lnSpc>
            <a:spcBef>
              <a:spcPct val="0"/>
            </a:spcBef>
            <a:spcAft>
              <a:spcPct val="35000"/>
            </a:spcAft>
            <a:buNone/>
          </a:pPr>
          <a:r>
            <a:rPr lang="en-US" sz="1700" b="1" kern="1200" dirty="0"/>
            <a:t>Investigation Report</a:t>
          </a:r>
        </a:p>
      </dsp:txBody>
      <dsp:txXfrm>
        <a:off x="39204" y="3097747"/>
        <a:ext cx="1951527" cy="1258202"/>
      </dsp:txXfrm>
    </dsp:sp>
    <dsp:sp modelId="{DBA18877-5F61-42FD-A17B-15CD94B9E59B}">
      <dsp:nvSpPr>
        <dsp:cNvPr id="0" name=""/>
        <dsp:cNvSpPr/>
      </dsp:nvSpPr>
      <dsp:spPr>
        <a:xfrm rot="18000000">
          <a:off x="1310942" y="2118576"/>
          <a:ext cx="1060037" cy="355218"/>
        </a:xfrm>
        <a:prstGeom prst="leftRightArrow">
          <a:avLst>
            <a:gd name="adj1" fmla="val 60000"/>
            <a:gd name="adj2" fmla="val 50000"/>
          </a:avLst>
        </a:prstGeom>
        <a:solidFill>
          <a:srgbClr val="A7A9A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17507" y="2189620"/>
        <a:ext cx="846907" cy="213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256A-791F-494E-A429-761FEBE72531}">
      <dsp:nvSpPr>
        <dsp:cNvPr id="0" name=""/>
        <dsp:cNvSpPr/>
      </dsp:nvSpPr>
      <dsp:spPr>
        <a:xfrm>
          <a:off x="6935"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8FC8A94-9FCD-4FEB-A2F8-7D71B43A3982}">
      <dsp:nvSpPr>
        <dsp:cNvPr id="0" name=""/>
        <dsp:cNvSpPr/>
      </dsp:nvSpPr>
      <dsp:spPr>
        <a:xfrm>
          <a:off x="6935"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1" kern="1200" dirty="0"/>
            <a:t>Gather</a:t>
          </a:r>
        </a:p>
      </dsp:txBody>
      <dsp:txXfrm>
        <a:off x="6935" y="3005827"/>
        <a:ext cx="2109555" cy="961535"/>
      </dsp:txXfrm>
    </dsp:sp>
    <dsp:sp modelId="{8562E996-AF4B-4C6E-AB0F-4EFD2A213097}">
      <dsp:nvSpPr>
        <dsp:cNvPr id="0" name=""/>
        <dsp:cNvSpPr/>
      </dsp:nvSpPr>
      <dsp:spPr>
        <a:xfrm>
          <a:off x="2201231"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BD0142E8-EEC3-4336-9692-2F17F94D6D04}">
      <dsp:nvSpPr>
        <dsp:cNvPr id="0" name=""/>
        <dsp:cNvSpPr/>
      </dsp:nvSpPr>
      <dsp:spPr>
        <a:xfrm>
          <a:off x="3509427"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8A1314CE-5159-4755-974A-7CC0CE45BEA0}">
      <dsp:nvSpPr>
        <dsp:cNvPr id="0" name=""/>
        <dsp:cNvSpPr/>
      </dsp:nvSpPr>
      <dsp:spPr>
        <a:xfrm>
          <a:off x="3509427" y="3005827"/>
          <a:ext cx="2995569"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Assess</a:t>
          </a:r>
        </a:p>
      </dsp:txBody>
      <dsp:txXfrm>
        <a:off x="3509427" y="3005827"/>
        <a:ext cx="2109555" cy="961535"/>
      </dsp:txXfrm>
    </dsp:sp>
    <dsp:sp modelId="{E1593F53-1165-4B3E-8D30-F7DC3B1E8FBF}">
      <dsp:nvSpPr>
        <dsp:cNvPr id="0" name=""/>
        <dsp:cNvSpPr/>
      </dsp:nvSpPr>
      <dsp:spPr>
        <a:xfrm>
          <a:off x="5703723"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 modelId="{1AFC3B92-E304-4BBD-8509-71D70C0B3C25}">
      <dsp:nvSpPr>
        <dsp:cNvPr id="0" name=""/>
        <dsp:cNvSpPr/>
      </dsp:nvSpPr>
      <dsp:spPr>
        <a:xfrm>
          <a:off x="7011919" y="769698"/>
          <a:ext cx="2995569" cy="22361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dsp:style>
    </dsp:sp>
    <dsp:sp modelId="{7185B48D-6C58-4348-A73C-02A4FB4645C7}">
      <dsp:nvSpPr>
        <dsp:cNvPr id="0" name=""/>
        <dsp:cNvSpPr/>
      </dsp:nvSpPr>
      <dsp:spPr>
        <a:xfrm>
          <a:off x="7034625" y="3005827"/>
          <a:ext cx="2950156" cy="961535"/>
        </a:xfrm>
        <a:prstGeom prst="rect">
          <a:avLst/>
        </a:prstGeom>
        <a:solidFill>
          <a:srgbClr val="6E2639"/>
        </a:solidFill>
        <a:ln w="25400" cap="flat" cmpd="sng" algn="ctr">
          <a:solidFill>
            <a:srgbClr val="6E26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b="1" kern="1200" dirty="0"/>
            <a:t>Synthesize</a:t>
          </a:r>
        </a:p>
      </dsp:txBody>
      <dsp:txXfrm>
        <a:off x="7034625" y="3005827"/>
        <a:ext cx="2077575" cy="961535"/>
      </dsp:txXfrm>
    </dsp:sp>
    <dsp:sp modelId="{E3CBF795-2247-4E31-80E1-655CCCF65662}">
      <dsp:nvSpPr>
        <dsp:cNvPr id="0" name=""/>
        <dsp:cNvSpPr/>
      </dsp:nvSpPr>
      <dsp:spPr>
        <a:xfrm>
          <a:off x="9206215" y="3158559"/>
          <a:ext cx="1048449" cy="1048449"/>
        </a:xfrm>
        <a:prstGeom prst="ellipse">
          <a:avLst/>
        </a:prstGeom>
        <a:solidFill>
          <a:srgbClr val="A7A9AC">
            <a:alpha val="90000"/>
          </a:srgbClr>
        </a:solidFill>
        <a:ln w="25400" cap="flat" cmpd="sng" algn="ctr">
          <a:solidFill>
            <a:srgbClr val="A7A9AC">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58EA6-1DCE-4808-BA13-3F1F22C0D5CB}"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EE75B-0B0A-453D-92ED-07EED0AB7DC3}" type="slidenum">
              <a:rPr lang="en-US" smtClean="0"/>
              <a:t>‹#›</a:t>
            </a:fld>
            <a:endParaRPr lang="en-US"/>
          </a:p>
        </p:txBody>
      </p:sp>
    </p:spTree>
    <p:extLst>
      <p:ext uri="{BB962C8B-B14F-4D97-AF65-F5344CB8AC3E}">
        <p14:creationId xmlns:p14="http://schemas.microsoft.com/office/powerpoint/2010/main" val="397198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17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Could be SPOO, if proven. The content is sex-based; the threat could be severe and objectively offensive, if a reasonable person would consider it a true threat. Her capacity for carrying it out matters, as far as First Amendment analysis is concerned. While the one-time comment itself is not pervasive, the effect arguably is, because he is now avoiding her on campus and has dropped the class.</a:t>
            </a:r>
          </a:p>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17</a:t>
            </a:fld>
            <a:endParaRPr lang="en-US"/>
          </a:p>
        </p:txBody>
      </p:sp>
    </p:spTree>
    <p:extLst>
      <p:ext uri="{BB962C8B-B14F-4D97-AF65-F5344CB8AC3E}">
        <p14:creationId xmlns:p14="http://schemas.microsoft.com/office/powerpoint/2010/main" val="316679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Not SPOO, even if proven. Johnny is conducting himself lawfully in his private space. If the walls are too thin or his audio levels unreasonably high for the residence hall environment, a disruption charge in the halls may be appropriate. Johnny’s use of porn appears to be pervasive but is not severe or objectively offensive. Johnny’s comments to Mary are obnoxious, inappropriate, and unwelcomed, and should be addressed to ensure they stop, but are not severe, pervasive, or objectively offensive.</a:t>
            </a:r>
          </a:p>
        </p:txBody>
      </p:sp>
      <p:sp>
        <p:nvSpPr>
          <p:cNvPr id="4" name="Slide Number Placeholder 3"/>
          <p:cNvSpPr>
            <a:spLocks noGrp="1"/>
          </p:cNvSpPr>
          <p:nvPr>
            <p:ph type="sldNum" sz="quarter" idx="5"/>
          </p:nvPr>
        </p:nvSpPr>
        <p:spPr/>
        <p:txBody>
          <a:bodyPr/>
          <a:lstStyle/>
          <a:p>
            <a:fld id="{62AEE75B-0B0A-453D-92ED-07EED0AB7DC3}" type="slidenum">
              <a:rPr lang="en-US" smtClean="0"/>
              <a:t>18</a:t>
            </a:fld>
            <a:endParaRPr lang="en-US"/>
          </a:p>
        </p:txBody>
      </p:sp>
    </p:spTree>
    <p:extLst>
      <p:ext uri="{BB962C8B-B14F-4D97-AF65-F5344CB8AC3E}">
        <p14:creationId xmlns:p14="http://schemas.microsoft.com/office/powerpoint/2010/main" val="25362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Not SPOO, even if proven. The physical contact with Mary is not inherently sexual, though it might arguably be sex-based. It is not severe, and probably not pervasive. It’s arguably objectively offensive. The state of creepiness is not severe. The comments to other students about Mary are offensive and inappropriate, but could not have denied Mary educational access, as they were not directed to, or known to her. The comment is likely not severe or pervasive, though it is objectively offensive. The comments Professor Tom made in his class are sexual and unwelcome because they have been reported. The comments are not severe or pervasive. The investigation may or may not show objective offense, depending on the class reaction.</a:t>
            </a:r>
          </a:p>
        </p:txBody>
      </p:sp>
      <p:sp>
        <p:nvSpPr>
          <p:cNvPr id="4" name="Slide Number Placeholder 3"/>
          <p:cNvSpPr>
            <a:spLocks noGrp="1"/>
          </p:cNvSpPr>
          <p:nvPr>
            <p:ph type="sldNum" sz="quarter" idx="5"/>
          </p:nvPr>
        </p:nvSpPr>
        <p:spPr/>
        <p:txBody>
          <a:bodyPr/>
          <a:lstStyle/>
          <a:p>
            <a:fld id="{62AEE75B-0B0A-453D-92ED-07EED0AB7DC3}" type="slidenum">
              <a:rPr lang="en-US" smtClean="0"/>
              <a:t>19</a:t>
            </a:fld>
            <a:endParaRPr lang="en-US"/>
          </a:p>
        </p:txBody>
      </p:sp>
    </p:spTree>
    <p:extLst>
      <p:ext uri="{BB962C8B-B14F-4D97-AF65-F5344CB8AC3E}">
        <p14:creationId xmlns:p14="http://schemas.microsoft.com/office/powerpoint/2010/main" val="328254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This is not QPQ sexual harassment because </a:t>
            </a:r>
            <a:r>
              <a:rPr lang="en-US" dirty="0" err="1"/>
              <a:t>unwelcomeness</a:t>
            </a:r>
            <a:r>
              <a:rPr lang="en-US" dirty="0"/>
              <a:t> is an indispensable element of the offense. Here, Doug’s overtures to Cindy were welcomed. Are most of these coming out as not SPOO? Good. The same will likely be true of your campus complaints, meaning Title IX does not apply. However, in a number of these cases, the behavior described may violate other conduct-based policies at your institution.</a:t>
            </a:r>
          </a:p>
        </p:txBody>
      </p:sp>
      <p:sp>
        <p:nvSpPr>
          <p:cNvPr id="4" name="Slide Number Placeholder 3"/>
          <p:cNvSpPr>
            <a:spLocks noGrp="1"/>
          </p:cNvSpPr>
          <p:nvPr>
            <p:ph type="sldNum" sz="quarter" idx="5"/>
          </p:nvPr>
        </p:nvSpPr>
        <p:spPr/>
        <p:txBody>
          <a:bodyPr/>
          <a:lstStyle/>
          <a:p>
            <a:fld id="{62AEE75B-0B0A-453D-92ED-07EED0AB7DC3}" type="slidenum">
              <a:rPr lang="en-US" smtClean="0"/>
              <a:t>20</a:t>
            </a:fld>
            <a:endParaRPr lang="en-US"/>
          </a:p>
        </p:txBody>
      </p:sp>
    </p:spTree>
    <p:extLst>
      <p:ext uri="{BB962C8B-B14F-4D97-AF65-F5344CB8AC3E}">
        <p14:creationId xmlns:p14="http://schemas.microsoft.com/office/powerpoint/2010/main" val="28020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79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2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investigation report is a comprehensive document summarizing the investigation.  The report includes results of interviews with parties and witnesses (including any experts); a summary of other information collected (</a:t>
            </a:r>
            <a:r>
              <a:rPr lang="en-US" dirty="0" err="1"/>
              <a:t>ie</a:t>
            </a:r>
            <a:r>
              <a:rPr lang="en-US" dirty="0"/>
              <a:t>: information from police reports including pretext calls, medical exams, video surveillance and photographs, copies of texts, email and social networking messages, etc.) </a:t>
            </a:r>
          </a:p>
          <a:p>
            <a:endParaRPr lang="en-US" dirty="0"/>
          </a:p>
          <a:p>
            <a:r>
              <a:rPr lang="en-US" dirty="0"/>
              <a:t>Federal regulations require an investigation report that fairly summarizes relevant evidence; while the regulations use the term summary- the preamble specifies the report will summaries ALL relevant evidence, meaning the report is comprehensive, not skeletal</a:t>
            </a:r>
          </a:p>
          <a:p>
            <a:endParaRPr lang="en-US" dirty="0"/>
          </a:p>
          <a:p>
            <a:r>
              <a:rPr lang="en-US" dirty="0"/>
              <a:t>Any individual designated as an investigator may not have a conflict of interest or bias for or against complainants or respondents generally or an individual complainant or respondent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4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Investigator must create an investigation report that fairly summarizes relevant evidence and then send that report to each party and that party’s Advisor, if any, for their written review and response at least 10 days prior to a hearing or other time of determination regarding responsibility. Thus, Investigators will write a draft report that summarizes relevant evidence and then modify that report, filling in sections and including the responses from the parties. The final report will then be provided to the Decision-maker(s).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determination of who will write the investigation report should have been decided from the outset of the investigation. If co-Investigators are used, they may share the writing of different sections of the report.</a:t>
            </a:r>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24</a:t>
            </a:fld>
            <a:endParaRPr lang="en-US"/>
          </a:p>
        </p:txBody>
      </p:sp>
    </p:spTree>
    <p:extLst>
      <p:ext uri="{BB962C8B-B14F-4D97-AF65-F5344CB8AC3E}">
        <p14:creationId xmlns:p14="http://schemas.microsoft.com/office/powerpoint/2010/main" val="428968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317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Follow the evidence</a:t>
            </a:r>
          </a:p>
          <a:p>
            <a:pPr marL="174708" indent="-174708">
              <a:buFont typeface="Arial" panose="020B0604020202020204" pitchFamily="34" charset="0"/>
              <a:buChar char="•"/>
            </a:pPr>
            <a:r>
              <a:rPr lang="en-US" dirty="0"/>
              <a:t>Analyze information as you go to determine if additional interviews need to be conducted</a:t>
            </a:r>
          </a:p>
          <a:p>
            <a:pPr marL="174708" indent="-174708">
              <a:buFont typeface="Arial" panose="020B0604020202020204" pitchFamily="34" charset="0"/>
              <a:buChar char="•"/>
            </a:pPr>
            <a:r>
              <a:rPr lang="en-US" dirty="0"/>
              <a:t>Close any loops. If you feel there is a gap, determine what information you need to close it. </a:t>
            </a:r>
          </a:p>
          <a:p>
            <a:pPr lvl="1"/>
            <a:r>
              <a:rPr lang="en-US" dirty="0"/>
              <a:t>Not all gaps can be closed, but reasonable efforts should be made to do 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18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Unwelcome conduct determined by a reasonable person to be so severe, pervasive, and objectively offensive that it effectively denies a person equal access to the recipient’s education program or activity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Assessing credibility is also already part of a robust investigation.  The Investigation report should lay the road work for decision maker to judge credibility. Assessment of credibility does not include making conclusions about whether a witness or evidence is credible, or adjudging the comparative credibility of evidence or witnesses. It stops just short of that, pointing to issues of credibility without deciding them.</a:t>
            </a:r>
          </a:p>
          <a:p>
            <a:r>
              <a:rPr lang="en-US" dirty="0"/>
              <a:t> There should be a specific and detailed analysis of credibility of each party, each witness, and any other relevant evidence.  Point to specific details that you have considered that have aided in your assessments.  Look for consistency and corroboration between other witnesses and evidence.  </a:t>
            </a:r>
          </a:p>
          <a:p>
            <a:endParaRPr lang="en-US" dirty="0"/>
          </a:p>
          <a:p>
            <a:r>
              <a:rPr lang="en-US" dirty="0"/>
              <a:t>A solid assessment of credibility sets the decision-maker up for success when making the ultimate judgment call on who is more credible and why, but it’s a difficult call for the </a:t>
            </a:r>
            <a:r>
              <a:rPr lang="en-US" dirty="0" err="1"/>
              <a:t>deci</a:t>
            </a:r>
            <a:r>
              <a:rPr lang="en-US" dirty="0"/>
              <a:t>- </a:t>
            </a:r>
            <a:r>
              <a:rPr lang="en-US" dirty="0" err="1"/>
              <a:t>sionmaker</a:t>
            </a:r>
            <a:r>
              <a:rPr lang="en-US" dirty="0"/>
              <a:t> to make in a vacuum. Credibility assessments begin in the investigation and inform the hearing. Decision-makers will want to compare and contrast live testimony against what the parties and witnesses have told the investigators during the interviews. Investigators assessing credibility should stop short of reaching conclusions about credibility, but will aid decision-makers by highlighting the key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1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an investigation report could include, “The decision-maker may benefit from looking</a:t>
            </a:r>
          </a:p>
          <a:p>
            <a:r>
              <a:rPr lang="en-US" dirty="0"/>
              <a:t>carefully at Mark’s assertions about having received consent and explore this more deeply with</a:t>
            </a:r>
          </a:p>
          <a:p>
            <a:r>
              <a:rPr lang="en-US" dirty="0"/>
              <a:t>the witnesses during the hearing.” This allows the investigator to point to potential discrepancies</a:t>
            </a:r>
          </a:p>
          <a:p>
            <a:r>
              <a:rPr lang="en-US" dirty="0"/>
              <a:t>between testimonial accounts or between testimony and other available evidence, but not come</a:t>
            </a:r>
          </a:p>
          <a:p>
            <a:r>
              <a:rPr lang="en-US" dirty="0"/>
              <a:t>to a conclusion. The investigator highlights disputed accounts or conflicting evidence, but the</a:t>
            </a:r>
          </a:p>
          <a:p>
            <a:r>
              <a:rPr lang="en-US" dirty="0"/>
              <a:t>decision-maker is at liberty to make their own final conclusions.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38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Assessing credibility is also already part of a robust investigation.  The Investigation report should lay the road work for decision maker to judge credibility. Assessment of credibility does not include making conclusions about whether a witness or evidence is credible, or adjudging the comparative credibility of evidence or witnesses. It stops just short of that, pointing to issues of credibility without deciding them.</a:t>
            </a:r>
          </a:p>
          <a:p>
            <a:r>
              <a:rPr lang="en-US" dirty="0"/>
              <a:t> There should be a specific and detailed analysis of credibility of each party, each witness, and any other relevant evidence.  Point to specific details that you have considered that have aided in your assessments.  Look for consistency and corroboration between other witnesses and evidence.  </a:t>
            </a:r>
          </a:p>
          <a:p>
            <a:endParaRPr lang="en-US" dirty="0"/>
          </a:p>
          <a:p>
            <a:r>
              <a:rPr lang="en-US" dirty="0"/>
              <a:t>A solid assessment of credibility sets the decision-maker up for success when making the ultimate judgment call on who is more credible and why, but it’s a difficult call for the decision maker to make in a vacuum. Credibility assessments begin in the investigation and inform the hearing. Decision-makers will want to compare and contrast live testimony against what the parties and witnesses have told the investigators during the interviews. Investigators assessing credibility should stop short of reaching conclusions about credibility, but will aid decision-makers by highlighting the key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44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31</a:t>
            </a:fld>
            <a:endParaRPr lang="en-US"/>
          </a:p>
        </p:txBody>
      </p:sp>
    </p:spTree>
    <p:extLst>
      <p:ext uri="{BB962C8B-B14F-4D97-AF65-F5344CB8AC3E}">
        <p14:creationId xmlns:p14="http://schemas.microsoft.com/office/powerpoint/2010/main" val="3227997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Bucket 1: parties may make case to Investigators/Decision makers that this evidence should be shifted to Bucket 2 or 3.  Once finalized, this evidence should be provided to the parties/advisors decision makers within the investigation report via secure technology. all evidence that the investigator determines is relevant and is therefore incorporated into the investigation report. Evidence is relevant when it tends to prove or disprove an issue in the complaint. </a:t>
            </a:r>
          </a:p>
          <a:p>
            <a:endParaRPr lang="en-US" dirty="0"/>
          </a:p>
          <a:p>
            <a:endParaRPr lang="en-US" dirty="0"/>
          </a:p>
          <a:p>
            <a:r>
              <a:rPr lang="en-US" dirty="0"/>
              <a:t>Bucket 2: Parties may make case to Investigators/decision makers that this evidence should be shifted to Bucket 1 or 3.  Once finalized, this evidence should be provided to the parties/advisors/chair in a separate file via secure technology.  Evidence is directly related when it is connected to the complaint, but is neither inculpatory (tending to prove a violation) nor exculpatory (tending to disprove a violation) and will not be relied upon by the investigation report. For example, the mental health of a party may be introduced into evidence in a sexual assault complaint, but if the investigator determines the mental health issue is not relevant to consent, it will not appear in the report, but will be available to the parties in the file of evidence that represents Bucket #2.</a:t>
            </a:r>
          </a:p>
          <a:p>
            <a:endParaRPr lang="en-US" dirty="0"/>
          </a:p>
          <a:p>
            <a:r>
              <a:rPr lang="en-US" dirty="0"/>
              <a:t>Bucket 3: Evidence should be maintained by the Investigator(s), but disregarded for purposes of the process.  Parties/Advisors/Decision makers don’t get to see or know about it. Evidence that is neither relevant nor directly related will be stored here and is not shared with any party. For example, if texts between the parties relate to the complaint, but also discuss homework, the texts about the homework are likely Bucket #3 evidence (meaning they’re really not evidence at all, just unrelated facts hovering around</a:t>
            </a:r>
          </a:p>
          <a:p>
            <a:r>
              <a:rPr lang="en-US" dirty="0"/>
              <a:t>evidence). </a:t>
            </a:r>
          </a:p>
          <a:p>
            <a:endParaRPr lang="en-US" dirty="0"/>
          </a:p>
          <a:p>
            <a:r>
              <a:rPr lang="en-US" dirty="0"/>
              <a:t>Only directly relevant information makes the draft/final report- can be a large bucket/amount of evidence.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043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time a partial record is removed from the report because it is directly related evidence and not relevant, the report should cross-reference to where this information can be found in the evidence file. If an entire record is removed as not relevant, it should only appear in the evidence file and not the investigation report. </a:t>
            </a:r>
          </a:p>
          <a:p>
            <a:endParaRPr lang="en-US" dirty="0"/>
          </a:p>
          <a:p>
            <a:r>
              <a:rPr lang="en-US" dirty="0"/>
              <a:t>While the investigation report can feel stilted because DRE context is missing/removed, that context can be provided by reviewing the evidence file, which is clearly cross referenced for ease of use.  DRE can’t be relied upon by the decision-maker, but it can offer some additional coherence and/or context.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92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17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investigation, synthesizing is the step within report writing where the investigators prepare</a:t>
            </a:r>
          </a:p>
          <a:p>
            <a:r>
              <a:rPr lang="en-US" dirty="0"/>
              <a:t>two lists. The first list is a summary of all undisputed evidence upon which the parties/witnesses</a:t>
            </a:r>
          </a:p>
          <a:p>
            <a:r>
              <a:rPr lang="en-US" dirty="0"/>
              <a:t>are in agreement. The second list summarizes all the evidence that remains contested between</a:t>
            </a:r>
          </a:p>
          <a:p>
            <a:r>
              <a:rPr lang="en-US" dirty="0"/>
              <a:t>the parties/witnesses. The hearing will focus primarily on the second list because the purpose of</a:t>
            </a:r>
          </a:p>
          <a:p>
            <a:r>
              <a:rPr lang="en-US" dirty="0"/>
              <a:t>a hearing is to resolve disputed facts.  </a:t>
            </a:r>
          </a:p>
          <a:p>
            <a:endParaRPr lang="en-US" dirty="0"/>
          </a:p>
          <a:p>
            <a:r>
              <a:rPr lang="en-US" dirty="0"/>
              <a:t>During the report review phase of investigation outlined in the 2020 regulations, the parties have</a:t>
            </a:r>
          </a:p>
          <a:p>
            <a:r>
              <a:rPr lang="en-US" dirty="0"/>
              <a:t>the opportunity to review and comment on the investigation report before the hearing. It’s safe to</a:t>
            </a:r>
          </a:p>
          <a:p>
            <a:r>
              <a:rPr lang="en-US" dirty="0"/>
              <a:t>assume that evidence that was undisputed during the investigation or report review period will</a:t>
            </a:r>
          </a:p>
          <a:p>
            <a:r>
              <a:rPr lang="en-US" dirty="0"/>
              <a:t>remain so during the hearing. Of course, that’s not always the case, and if un- disputed evidence</a:t>
            </a:r>
          </a:p>
          <a:p>
            <a:r>
              <a:rPr lang="en-US" dirty="0"/>
              <a:t>is contested during the hearing, the decision-makers will draw out and explore the nature of the</a:t>
            </a:r>
          </a:p>
          <a:p>
            <a:r>
              <a:rPr lang="en-US" dirty="0"/>
              <a:t>new disagreement. Similarly, evidence apparently in dispute may turn out to be uncontested by</a:t>
            </a:r>
          </a:p>
          <a:p>
            <a:r>
              <a:rPr lang="en-US" dirty="0"/>
              <a:t>the time of the hearing. Regardless, anything investigators can do to narrow the scope of the</a:t>
            </a:r>
          </a:p>
          <a:p>
            <a:r>
              <a:rPr lang="en-US" dirty="0"/>
              <a:t>hearing’s inquiry to that which is in dispute will help to ensure the efficient flow of the hearing</a:t>
            </a:r>
          </a:p>
          <a:p>
            <a:r>
              <a:rPr lang="en-US" dirty="0"/>
              <a:t>process to a fair determination.</a:t>
            </a:r>
          </a:p>
          <a:p>
            <a:endParaRPr lang="en-US" dirty="0"/>
          </a:p>
          <a:p>
            <a:r>
              <a:rPr lang="en-US" dirty="0"/>
              <a:t>The last step we recommend is a synthesis of all questions. This will be a great help to the</a:t>
            </a:r>
          </a:p>
          <a:p>
            <a:r>
              <a:rPr lang="en-US" dirty="0"/>
              <a:t>decision-maker in determining relevance. This likely takes the form of an appendix to the report,</a:t>
            </a:r>
          </a:p>
          <a:p>
            <a:r>
              <a:rPr lang="en-US" dirty="0"/>
              <a:t>in which the investigator summarizes questioning in a three-column table. The first column shows</a:t>
            </a:r>
          </a:p>
          <a:p>
            <a:r>
              <a:rPr lang="en-US" dirty="0"/>
              <a:t>all questions asked by the investigator of each party/witness. The second column shows all</a:t>
            </a:r>
          </a:p>
          <a:p>
            <a:r>
              <a:rPr lang="en-US" dirty="0"/>
              <a:t>questions suggested by the parties/advisors to be asked of other parties or witnesses. The third</a:t>
            </a:r>
          </a:p>
          <a:p>
            <a:r>
              <a:rPr lang="en-US" dirty="0"/>
              <a:t>and final column allows the investigator to explain whether they posed these suggested questions</a:t>
            </a:r>
          </a:p>
          <a:p>
            <a:r>
              <a:rPr lang="en-US" dirty="0"/>
              <a:t>or not, if not, why not, and whether they reframed them and then posed them. If so, they should</a:t>
            </a:r>
          </a:p>
          <a:p>
            <a:r>
              <a:rPr lang="en-US" dirty="0"/>
              <a:t>explain why. The same questions are likely to come up at the hearing, and this appendix will help</a:t>
            </a:r>
          </a:p>
          <a:p>
            <a:r>
              <a:rPr lang="en-US" dirty="0"/>
              <a:t>the decision-maker prepared to rule on their relevance.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71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Remember- you have no side other than the integrity of the process. </a:t>
            </a:r>
          </a:p>
          <a:p>
            <a:pPr defTabSz="931774">
              <a:defRPr/>
            </a:pPr>
            <a:endParaRPr lang="en-US" dirty="0"/>
          </a:p>
          <a:p>
            <a:pPr defTabSz="931774">
              <a:defRPr/>
            </a:pPr>
            <a:r>
              <a:rPr lang="en-US" dirty="0"/>
              <a:t>Existing mandate for impartial resolutions with fair procedures</a:t>
            </a:r>
          </a:p>
          <a:p>
            <a:pPr defTabSz="931774">
              <a:defRPr/>
            </a:pPr>
            <a:r>
              <a:rPr lang="en-US" dirty="0"/>
              <a:t>§ Impartial, objective, unbiased, neutral, independent</a:t>
            </a:r>
          </a:p>
          <a:p>
            <a:pPr defTabSz="931774">
              <a:defRPr/>
            </a:pPr>
            <a:r>
              <a:rPr lang="en-US" dirty="0"/>
              <a:t>§ What do each of these mean and how do we bring these</a:t>
            </a:r>
          </a:p>
          <a:p>
            <a:pPr defTabSz="931774">
              <a:defRPr/>
            </a:pPr>
            <a:r>
              <a:rPr lang="en-US" dirty="0"/>
              <a:t>qualities to our decision-making?</a:t>
            </a:r>
          </a:p>
          <a:p>
            <a:pPr defTabSz="931774">
              <a:defRPr/>
            </a:pPr>
            <a:endParaRPr lang="en-US" dirty="0"/>
          </a:p>
          <a:p>
            <a:pPr defTabSz="931774">
              <a:defRPr/>
            </a:pPr>
            <a:r>
              <a:rPr lang="en-US" dirty="0"/>
              <a:t>§ Regulations prohibit conflicts-of-interest or bias with</a:t>
            </a:r>
          </a:p>
          <a:p>
            <a:pPr defTabSz="931774">
              <a:defRPr/>
            </a:pPr>
            <a:r>
              <a:rPr lang="en-US" dirty="0"/>
              <a:t>Coordinators, Investigators, and Decision-makers/Chairs</a:t>
            </a:r>
          </a:p>
          <a:p>
            <a:pPr defTabSz="931774">
              <a:defRPr/>
            </a:pPr>
            <a:r>
              <a:rPr lang="en-US" dirty="0"/>
              <a:t>against parties generally or an individual party</a:t>
            </a:r>
          </a:p>
          <a:p>
            <a:pPr defTabSz="931774">
              <a:defRPr/>
            </a:pPr>
            <a:r>
              <a:rPr lang="en-US" dirty="0"/>
              <a:t>§ What creates a conflict?</a:t>
            </a:r>
          </a:p>
          <a:p>
            <a:pPr defTabSz="931774">
              <a:defRPr/>
            </a:pPr>
            <a:r>
              <a:rPr lang="en-US" dirty="0"/>
              <a:t>– How can you assure that you don’t have one?</a:t>
            </a:r>
          </a:p>
          <a:p>
            <a:pPr defTabSz="931774">
              <a:defRPr/>
            </a:pPr>
            <a:r>
              <a:rPr lang="en-US" dirty="0"/>
              <a:t>§ Has your institution given you sufficient independence?</a:t>
            </a:r>
          </a:p>
          <a:p>
            <a:pPr defTabSz="931774">
              <a:defRPr/>
            </a:pPr>
            <a:endParaRPr lang="en-US" dirty="0"/>
          </a:p>
          <a:p>
            <a:pPr defTabSz="931774">
              <a:defRPr/>
            </a:pPr>
            <a:r>
              <a:rPr lang="en-US" dirty="0"/>
              <a:t>Regulations prohibit conflicts of interest or bias, and there is an existing mandate for impartial resolutions with fair procedures.  Impartial, objective, unbiased, neutral, independent. </a:t>
            </a:r>
          </a:p>
          <a:p>
            <a:pPr defTabSz="931774">
              <a:defRPr/>
            </a:pPr>
            <a:endParaRPr lang="en-US" dirty="0"/>
          </a:p>
          <a:p>
            <a:pPr defTabSz="931774">
              <a:defRPr/>
            </a:pPr>
            <a:r>
              <a:rPr lang="en-US" dirty="0"/>
              <a:t>• Prejudgment refers to passing judgment prematurely or without sufficient reflection or investigation • Example: A Complainant was crying while making a sexual harassment report. You conclude that because the Complainant was crying when describing the conduct at issue, the Complainant must be telling the truth and the Respondent must be responsible for the actions alleged. • Neither Complainants reporting sexual harassment, nor Respondents defending against allegations of sexual harassment, should be met with prejudgment throughout the Title IX process</a:t>
            </a:r>
          </a:p>
          <a:p>
            <a:pPr defTabSz="931774">
              <a:defRPr/>
            </a:pPr>
            <a:endParaRPr lang="en-US" dirty="0"/>
          </a:p>
          <a:p>
            <a:pPr defTabSz="931774">
              <a:defRPr/>
            </a:pPr>
            <a:r>
              <a:rPr lang="en-US" dirty="0"/>
              <a:t>• A conflict of interest occurs when personal or private interests may compromise one's judgment, decisions, or actions • Conflict of interests may arise from family, friendships, faculty member relationships, financial investments, or other social factors • Example of Potential Conflict: The Title IX coordinator is close family friends with a Complainant's parents. • Example of Potential Conflict: The investigator and Respondent are co-owners of a side business that resells textbooks on campus.</a:t>
            </a:r>
          </a:p>
          <a:p>
            <a:pPr defTabSz="931774">
              <a:defRPr/>
            </a:pPr>
            <a:endParaRPr lang="en-US" dirty="0"/>
          </a:p>
          <a:p>
            <a:pPr defTabSz="931774">
              <a:defRPr/>
            </a:pPr>
            <a:r>
              <a:rPr lang="en-US" dirty="0"/>
              <a:t>• A bias is a tendency, inclination, or prejudice toward/against someone • Biases are often based on stereotypes, rather than actual knowledge of an individual or a particular circumstance • They are frequently based on a person's gender, race, or sexual orientation • In effect, biases are "shortcuts" our mind makes that can result in prejudgments, which lead to improper decisions or potentially discriminatory 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also have the right to review all materials; we allow both parties to have all information; We can encourage discretion and to keep information private, but encouragement should not sound like a requirement.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467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914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730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821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45</a:t>
            </a:fld>
            <a:endParaRPr lang="en-US"/>
          </a:p>
        </p:txBody>
      </p:sp>
    </p:spTree>
    <p:extLst>
      <p:ext uri="{BB962C8B-B14F-4D97-AF65-F5344CB8AC3E}">
        <p14:creationId xmlns:p14="http://schemas.microsoft.com/office/powerpoint/2010/main" val="3208633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Arkansas Law: </a:t>
            </a:r>
            <a:r>
              <a:rPr lang="en-US" sz="1200" b="0" i="0" kern="1200" dirty="0">
                <a:solidFill>
                  <a:schemeClr val="tx1"/>
                </a:solidFill>
                <a:effectLst/>
                <a:latin typeface="+mn-lt"/>
                <a:ea typeface="+mn-ea"/>
                <a:cs typeface="+mn-cs"/>
              </a:rPr>
              <a:t>(A) "Course of conduct" means a pattern of conduct composed of two (2) or more acts, separated by at least thirty-six (36) hours, but occurring within one (1) year, including without limitation an act in which the actor directly, indirectly, or through a third party by any action, method, device, or means follows, monitors, observes, places under surveillance, threatens, or communicates to or about a person or interferes with a person's property.</a:t>
            </a:r>
          </a:p>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46</a:t>
            </a:fld>
            <a:endParaRPr lang="en-US"/>
          </a:p>
        </p:txBody>
      </p:sp>
    </p:spTree>
    <p:extLst>
      <p:ext uri="{BB962C8B-B14F-4D97-AF65-F5344CB8AC3E}">
        <p14:creationId xmlns:p14="http://schemas.microsoft.com/office/powerpoint/2010/main" val="124757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47</a:t>
            </a:fld>
            <a:endParaRPr lang="en-US"/>
          </a:p>
        </p:txBody>
      </p:sp>
    </p:spTree>
    <p:extLst>
      <p:ext uri="{BB962C8B-B14F-4D97-AF65-F5344CB8AC3E}">
        <p14:creationId xmlns:p14="http://schemas.microsoft.com/office/powerpoint/2010/main" val="410563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05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CARDONA: In practical terms, a decision-maker at a postsecondary institution may now consider statements made by parties or witnesses that are otherwise permitted under the regulations, even if those parties or witnesses do not participate in cross-examination at the live hearing, in reaching a determination regarding responsibility in a Title IX grievance process. For example, a decision-maker at a postsecondary institution may now consider statements made by the parties and witnesses during the investigation, emails or text exchanges between the parties leading up to the alleged sexual harassment, and statements about the alleged sexual harassment that satisfy the regulation’s relevance rules, regardless of whether the parties or witnesses submit to cross-examination at the live hearing. A decision-maker at a postsecondary institution may also consider police reports, Sexual Assault Nurse Examiner documents, medical reports, and other documents even if those documents contain statements of a party or witness who is not cross-examined at the live hearing. </a:t>
            </a:r>
          </a:p>
        </p:txBody>
      </p:sp>
      <p:sp>
        <p:nvSpPr>
          <p:cNvPr id="4" name="Slide Number Placeholder 3"/>
          <p:cNvSpPr>
            <a:spLocks noGrp="1"/>
          </p:cNvSpPr>
          <p:nvPr>
            <p:ph type="sldNum" sz="quarter" idx="5"/>
          </p:nvPr>
        </p:nvSpPr>
        <p:spPr/>
        <p:txBody>
          <a:bodyPr/>
          <a:lstStyle/>
          <a:p>
            <a:fld id="{62AEE75B-0B0A-453D-92ED-07EED0AB7DC3}" type="slidenum">
              <a:rPr lang="en-US" smtClean="0"/>
              <a:t>10</a:t>
            </a:fld>
            <a:endParaRPr lang="en-US"/>
          </a:p>
        </p:txBody>
      </p:sp>
    </p:spTree>
    <p:extLst>
      <p:ext uri="{BB962C8B-B14F-4D97-AF65-F5344CB8AC3E}">
        <p14:creationId xmlns:p14="http://schemas.microsoft.com/office/powerpoint/2010/main" val="75743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https://www.jdsupra.com/legalnews/federal-court-finds-educational-7819006/</a:t>
            </a:r>
          </a:p>
        </p:txBody>
      </p:sp>
      <p:sp>
        <p:nvSpPr>
          <p:cNvPr id="4" name="Slide Number Placeholder 3"/>
          <p:cNvSpPr>
            <a:spLocks noGrp="1"/>
          </p:cNvSpPr>
          <p:nvPr>
            <p:ph type="sldNum" sz="quarter" idx="5"/>
          </p:nvPr>
        </p:nvSpPr>
        <p:spPr/>
        <p:txBody>
          <a:bodyPr/>
          <a:lstStyle/>
          <a:p>
            <a:fld id="{62AEE75B-0B0A-453D-92ED-07EED0AB7DC3}" type="slidenum">
              <a:rPr lang="en-US" smtClean="0"/>
              <a:t>11</a:t>
            </a:fld>
            <a:endParaRPr lang="en-US"/>
          </a:p>
        </p:txBody>
      </p:sp>
    </p:spTree>
    <p:extLst>
      <p:ext uri="{BB962C8B-B14F-4D97-AF65-F5344CB8AC3E}">
        <p14:creationId xmlns:p14="http://schemas.microsoft.com/office/powerpoint/2010/main" val="122556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342C72-3C35-4404-A456-3151D8CC5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46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identified the following reasons for revising the definition of sexual harassment: (1) to help prevent infringement of First Amendment freedoms; (2) to clarify confusion by precisely defining sexual violence independent from the Davis definition; (3) to clarify the intersection among Title IX, the </a:t>
            </a:r>
            <a:r>
              <a:rPr lang="en-US" dirty="0" err="1"/>
              <a:t>Clery</a:t>
            </a:r>
            <a:r>
              <a:rPr lang="en-US" dirty="0"/>
              <a:t> Act, and VAWA with respect to sex-based offenses; and (4) to ensure that recipients respond to students and employees victimized by sexual harassment that jeopardize a person’s equal educational access.</a:t>
            </a:r>
          </a:p>
          <a:p>
            <a:endParaRPr lang="en-US" dirty="0"/>
          </a:p>
          <a:p>
            <a:r>
              <a:rPr lang="en-US" sz="1200" b="1" i="0" kern="1200" dirty="0">
                <a:solidFill>
                  <a:schemeClr val="tx1"/>
                </a:solidFill>
                <a:effectLst/>
                <a:latin typeface="+mn-lt"/>
                <a:ea typeface="+mn-ea"/>
                <a:cs typeface="+mn-cs"/>
              </a:rPr>
              <a:t>The “prongs” of the Davis standard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stated by the Court, the standard covers behavior that is:</a:t>
            </a:r>
          </a:p>
          <a:p>
            <a:pPr fontAlgn="base"/>
            <a:r>
              <a:rPr lang="en-US" sz="1200" b="0" i="0" kern="1200" dirty="0">
                <a:solidFill>
                  <a:schemeClr val="tx1"/>
                </a:solidFill>
                <a:effectLst/>
                <a:latin typeface="+mn-lt"/>
                <a:ea typeface="+mn-ea"/>
                <a:cs typeface="+mn-cs"/>
              </a:rPr>
              <a:t>“so severe, pervasive, and objectively offensive, and that so undermines and detracts from the victims’ educational experience, that the victim-students are effectively denied equal access to an institution’s resources and opportunities.” </a:t>
            </a:r>
          </a:p>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14</a:t>
            </a:fld>
            <a:endParaRPr lang="en-US"/>
          </a:p>
        </p:txBody>
      </p:sp>
    </p:spTree>
    <p:extLst>
      <p:ext uri="{BB962C8B-B14F-4D97-AF65-F5344CB8AC3E}">
        <p14:creationId xmlns:p14="http://schemas.microsoft.com/office/powerpoint/2010/main" val="327011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Not SPOO, even if proven. Where pervasiveness is an indispensable element of</a:t>
            </a:r>
          </a:p>
          <a:p>
            <a:r>
              <a:rPr lang="en-US" dirty="0"/>
              <a:t>the offense, a single incident like this won’t be enough to meet that element, even accepting</a:t>
            </a:r>
          </a:p>
          <a:p>
            <a:r>
              <a:rPr lang="en-US" dirty="0"/>
              <a:t>severity and objective offense, for the sake of argument.</a:t>
            </a:r>
          </a:p>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15</a:t>
            </a:fld>
            <a:endParaRPr lang="en-US"/>
          </a:p>
        </p:txBody>
      </p:sp>
    </p:spTree>
    <p:extLst>
      <p:ext uri="{BB962C8B-B14F-4D97-AF65-F5344CB8AC3E}">
        <p14:creationId xmlns:p14="http://schemas.microsoft.com/office/powerpoint/2010/main" val="10696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ATIXA VERDICT: Could be SPOO, if proven. Extended and repeated exposure to gratuitous sex based content could be severe, pervasive, and objectively offensive. The captive audience requirement here enhances the argument for SPOO. While the faculty member has the</a:t>
            </a:r>
          </a:p>
          <a:p>
            <a:r>
              <a:rPr lang="en-US" dirty="0"/>
              <a:t>academic freedom to assign what they want, that’s only true if the assignment is both germane</a:t>
            </a:r>
          </a:p>
          <a:p>
            <a:r>
              <a:rPr lang="en-US" dirty="0"/>
              <a:t>to the subject matter and pedagogically appropriate. Here, the department chair’s testimony</a:t>
            </a:r>
          </a:p>
          <a:p>
            <a:r>
              <a:rPr lang="en-US" dirty="0"/>
              <a:t>shows that the content was not within those protections, and an opt-out should have been</a:t>
            </a:r>
          </a:p>
          <a:p>
            <a:r>
              <a:rPr lang="en-US" dirty="0"/>
              <a:t>offered to students, at least.</a:t>
            </a:r>
          </a:p>
          <a:p>
            <a:endParaRPr lang="en-US" dirty="0"/>
          </a:p>
        </p:txBody>
      </p:sp>
      <p:sp>
        <p:nvSpPr>
          <p:cNvPr id="4" name="Slide Number Placeholder 3"/>
          <p:cNvSpPr>
            <a:spLocks noGrp="1"/>
          </p:cNvSpPr>
          <p:nvPr>
            <p:ph type="sldNum" sz="quarter" idx="5"/>
          </p:nvPr>
        </p:nvSpPr>
        <p:spPr/>
        <p:txBody>
          <a:bodyPr/>
          <a:lstStyle/>
          <a:p>
            <a:fld id="{62AEE75B-0B0A-453D-92ED-07EED0AB7DC3}" type="slidenum">
              <a:rPr lang="en-US" smtClean="0"/>
              <a:t>16</a:t>
            </a:fld>
            <a:endParaRPr lang="en-US"/>
          </a:p>
        </p:txBody>
      </p:sp>
    </p:spTree>
    <p:extLst>
      <p:ext uri="{BB962C8B-B14F-4D97-AF65-F5344CB8AC3E}">
        <p14:creationId xmlns:p14="http://schemas.microsoft.com/office/powerpoint/2010/main" val="4109141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6E263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635377"/>
            <a:ext cx="11176000" cy="1012825"/>
          </a:xfrm>
        </p:spPr>
        <p:txBody>
          <a:bodyPr/>
          <a:lstStyle>
            <a:lvl1pP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000" y="4648200"/>
            <a:ext cx="11176000" cy="381000"/>
          </a:xfrm>
        </p:spPr>
        <p:txBody>
          <a:bodyPr>
            <a:normAutofit/>
          </a:bodyPr>
          <a:lstStyle>
            <a:lvl1pPr marL="0" indent="0" algn="ctr">
              <a:buNone/>
              <a:defRPr sz="32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4" name="Picture 3" descr="powerpoint_imag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437"/>
            <a:ext cx="12192000" cy="3227563"/>
          </a:xfrm>
          <a:prstGeom prst="rect">
            <a:avLst/>
          </a:prstGeom>
          <a:effectLst>
            <a:outerShdw blurRad="50800" dist="38100" dir="2700000" algn="tl" rotWithShape="0">
              <a:srgbClr val="000000">
                <a:alpha val="43000"/>
              </a:srgbClr>
            </a:outerShdw>
          </a:effectLst>
        </p:spPr>
      </p:pic>
      <p:pic>
        <p:nvPicPr>
          <p:cNvPr id="5" name="Picture 4" descr="ua-little-rock-box-v-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600" y="5105399"/>
            <a:ext cx="1422400" cy="1576493"/>
          </a:xfrm>
          <a:prstGeom prst="rect">
            <a:avLst/>
          </a:prstGeom>
        </p:spPr>
      </p:pic>
    </p:spTree>
    <p:extLst>
      <p:ext uri="{BB962C8B-B14F-4D97-AF65-F5344CB8AC3E}">
        <p14:creationId xmlns:p14="http://schemas.microsoft.com/office/powerpoint/2010/main" val="368861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6E2639"/>
        </a:solidFill>
        <a:effectLst/>
      </p:bgPr>
    </p:bg>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963084" y="3971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5333"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963084" y="23860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BFBFBF"/>
              </a:buClr>
              <a:buSzPts val="2000"/>
              <a:buNone/>
              <a:defRPr sz="2667">
                <a:solidFill>
                  <a:srgbClr val="BFBFBF"/>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pic>
        <p:nvPicPr>
          <p:cNvPr id="41" name="Google Shape;41;p17" descr="ua-little-rock-box-v-rgb.png"/>
          <p:cNvPicPr preferRelativeResize="0"/>
          <p:nvPr/>
        </p:nvPicPr>
        <p:blipFill rotWithShape="1">
          <a:blip r:embed="rId2">
            <a:alphaModFix/>
          </a:blip>
          <a:srcRect/>
          <a:stretch/>
        </p:blipFill>
        <p:spPr>
          <a:xfrm>
            <a:off x="5588000" y="5486402"/>
            <a:ext cx="1117600" cy="1238673"/>
          </a:xfrm>
          <a:prstGeom prst="rect">
            <a:avLst/>
          </a:prstGeom>
          <a:noFill/>
          <a:ln>
            <a:noFill/>
          </a:ln>
        </p:spPr>
      </p:pic>
      <p:cxnSp>
        <p:nvCxnSpPr>
          <p:cNvPr id="42" name="Google Shape;42;p17"/>
          <p:cNvCxnSpPr/>
          <p:nvPr/>
        </p:nvCxnSpPr>
        <p:spPr>
          <a:xfrm>
            <a:off x="914400" y="3886200"/>
            <a:ext cx="10464800" cy="0"/>
          </a:xfrm>
          <a:prstGeom prst="straightConnector1">
            <a:avLst/>
          </a:prstGeom>
          <a:noFill/>
          <a:ln w="25400" cap="flat" cmpd="sng">
            <a:solidFill>
              <a:srgbClr val="A7A9AC"/>
            </a:solidFill>
            <a:prstDash val="solid"/>
            <a:round/>
            <a:headEnd type="none" w="sm" len="sm"/>
            <a:tailEnd type="none" w="sm" len="sm"/>
          </a:ln>
        </p:spPr>
      </p:cxnSp>
    </p:spTree>
    <p:extLst>
      <p:ext uri="{BB962C8B-B14F-4D97-AF65-F5344CB8AC3E}">
        <p14:creationId xmlns:p14="http://schemas.microsoft.com/office/powerpoint/2010/main" val="13466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blank">
  <p:cSld name="Logo blank">
    <p:bg>
      <p:bgPr>
        <a:solidFill>
          <a:srgbClr val="6E2639"/>
        </a:solidFill>
        <a:effectLst/>
      </p:bgPr>
    </p:bg>
    <p:spTree>
      <p:nvGrpSpPr>
        <p:cNvPr id="1" name="Shape 55"/>
        <p:cNvGrpSpPr/>
        <p:nvPr/>
      </p:nvGrpSpPr>
      <p:grpSpPr>
        <a:xfrm>
          <a:off x="0" y="0"/>
          <a:ext cx="0" cy="0"/>
          <a:chOff x="0" y="0"/>
          <a:chExt cx="0" cy="0"/>
        </a:xfrm>
      </p:grpSpPr>
      <p:pic>
        <p:nvPicPr>
          <p:cNvPr id="56" name="Google Shape;56;p21" descr="ua-little-rock-box-v-rgb.png"/>
          <p:cNvPicPr preferRelativeResize="0"/>
          <p:nvPr/>
        </p:nvPicPr>
        <p:blipFill rotWithShape="1">
          <a:blip r:embed="rId2">
            <a:alphaModFix/>
          </a:blip>
          <a:srcRect/>
          <a:stretch/>
        </p:blipFill>
        <p:spPr>
          <a:xfrm>
            <a:off x="4673600" y="1905000"/>
            <a:ext cx="2844800" cy="3152987"/>
          </a:xfrm>
          <a:prstGeom prst="rect">
            <a:avLst/>
          </a:prstGeom>
          <a:noFill/>
          <a:ln>
            <a:noFill/>
          </a:ln>
        </p:spPr>
      </p:pic>
    </p:spTree>
    <p:extLst>
      <p:ext uri="{BB962C8B-B14F-4D97-AF65-F5344CB8AC3E}">
        <p14:creationId xmlns:p14="http://schemas.microsoft.com/office/powerpoint/2010/main" val="383542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12"/>
          <p:cNvSpPr/>
          <p:nvPr/>
        </p:nvSpPr>
        <p:spPr>
          <a:xfrm>
            <a:off x="0" y="0"/>
            <a:ext cx="12192000" cy="1524000"/>
          </a:xfrm>
          <a:prstGeom prst="rect">
            <a:avLst/>
          </a:prstGeom>
          <a:solidFill>
            <a:srgbClr val="6E263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p12"/>
          <p:cNvSpPr txBox="1">
            <a:spLocks noGrp="1"/>
          </p:cNvSpPr>
          <p:nvPr>
            <p:ph type="title"/>
          </p:nvPr>
        </p:nvSpPr>
        <p:spPr>
          <a:xfrm>
            <a:off x="1625600" y="228600"/>
            <a:ext cx="9956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rgbClr val="6E2639"/>
              </a:buClr>
              <a:buSzPts val="1800"/>
              <a:buChar char="•"/>
              <a:defRPr/>
            </a:lvl1pPr>
            <a:lvl2pPr marL="1219170" lvl="1" indent="-457189" algn="l">
              <a:spcBef>
                <a:spcPts val="480"/>
              </a:spcBef>
              <a:spcAft>
                <a:spcPts val="0"/>
              </a:spcAft>
              <a:buClr>
                <a:srgbClr val="7F7F7F"/>
              </a:buClr>
              <a:buSzPts val="1800"/>
              <a:buChar char="–"/>
              <a:defRPr/>
            </a:lvl2pPr>
            <a:lvl3pPr marL="1828754" lvl="2" indent="-457189" algn="l">
              <a:spcBef>
                <a:spcPts val="480"/>
              </a:spcBef>
              <a:spcAft>
                <a:spcPts val="0"/>
              </a:spcAft>
              <a:buClr>
                <a:srgbClr val="7F7F7F"/>
              </a:buClr>
              <a:buSzPts val="1800"/>
              <a:buChar char="•"/>
              <a:defRPr/>
            </a:lvl3pPr>
            <a:lvl4pPr marL="2438339" lvl="3" indent="-457189" algn="l">
              <a:spcBef>
                <a:spcPts val="480"/>
              </a:spcBef>
              <a:spcAft>
                <a:spcPts val="0"/>
              </a:spcAft>
              <a:buClr>
                <a:srgbClr val="7F7F7F"/>
              </a:buClr>
              <a:buSzPts val="1800"/>
              <a:buChar char="–"/>
              <a:defRPr/>
            </a:lvl4pPr>
            <a:lvl5pPr marL="3047924" lvl="4" indent="-457189" algn="l">
              <a:spcBef>
                <a:spcPts val="480"/>
              </a:spcBef>
              <a:spcAft>
                <a:spcPts val="0"/>
              </a:spcAft>
              <a:buClr>
                <a:srgbClr val="7F7F7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12" descr="ua-little-rock-box-v-rgb.png"/>
          <p:cNvPicPr preferRelativeResize="0"/>
          <p:nvPr/>
        </p:nvPicPr>
        <p:blipFill rotWithShape="1">
          <a:blip r:embed="rId2">
            <a:alphaModFix/>
          </a:blip>
          <a:srcRect/>
          <a:stretch/>
        </p:blipFill>
        <p:spPr>
          <a:xfrm>
            <a:off x="203200" y="228600"/>
            <a:ext cx="1016000" cy="1126067"/>
          </a:xfrm>
          <a:prstGeom prst="rect">
            <a:avLst/>
          </a:prstGeom>
          <a:noFill/>
          <a:ln>
            <a:noFill/>
          </a:ln>
        </p:spPr>
      </p:pic>
    </p:spTree>
    <p:extLst>
      <p:ext uri="{BB962C8B-B14F-4D97-AF65-F5344CB8AC3E}">
        <p14:creationId xmlns:p14="http://schemas.microsoft.com/office/powerpoint/2010/main" val="17572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3657600" cy="6858000"/>
          </a:xfrm>
          <a:prstGeom prst="rect">
            <a:avLst/>
          </a:prstGeom>
          <a:solidFill>
            <a:srgbClr val="6E2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04801" y="273049"/>
            <a:ext cx="3048000" cy="1162051"/>
          </a:xfrm>
        </p:spPr>
        <p:txBody>
          <a:bodyPr anchor="b"/>
          <a:lstStyle>
            <a:lvl1pPr algn="l">
              <a:defRPr sz="266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64000" y="273052"/>
            <a:ext cx="751840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435102"/>
            <a:ext cx="3048000" cy="4279900"/>
          </a:xfrm>
        </p:spPr>
        <p:txBody>
          <a:bodyPr/>
          <a:lstStyle>
            <a:lvl1pPr marL="0" indent="0">
              <a:buNone/>
              <a:defRPr sz="1867">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9" name="Picture 8" descr="ua-little-rock-box-h-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5757334"/>
            <a:ext cx="2540000" cy="1058333"/>
          </a:xfrm>
          <a:prstGeom prst="rect">
            <a:avLst/>
          </a:prstGeom>
        </p:spPr>
      </p:pic>
    </p:spTree>
    <p:extLst>
      <p:ext uri="{BB962C8B-B14F-4D97-AF65-F5344CB8AC3E}">
        <p14:creationId xmlns:p14="http://schemas.microsoft.com/office/powerpoint/2010/main" val="152392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12192000" cy="1524000"/>
          </a:xfrm>
          <a:prstGeom prst="rect">
            <a:avLst/>
          </a:prstGeom>
          <a:solidFill>
            <a:srgbClr val="6E2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1625600" y="228600"/>
            <a:ext cx="9855200" cy="1143000"/>
          </a:xfrm>
        </p:spPr>
        <p:txBody>
          <a:bodyPr/>
          <a:lstStyle>
            <a:lvl1pPr>
              <a:defRPr>
                <a:solidFill>
                  <a:schemeClr val="bg1"/>
                </a:solidFill>
              </a:defRPr>
            </a:lvl1pPr>
          </a:lstStyle>
          <a:p>
            <a:r>
              <a:rPr lang="en-US" dirty="0"/>
              <a:t>Click to edit Master title style</a:t>
            </a:r>
          </a:p>
        </p:txBody>
      </p:sp>
      <p:pic>
        <p:nvPicPr>
          <p:cNvPr id="7" name="Picture 6" descr="ua-little-rock-box-v-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228600"/>
            <a:ext cx="1016000" cy="1126067"/>
          </a:xfrm>
          <a:prstGeom prst="rect">
            <a:avLst/>
          </a:prstGeom>
        </p:spPr>
      </p:pic>
    </p:spTree>
    <p:extLst>
      <p:ext uri="{BB962C8B-B14F-4D97-AF65-F5344CB8AC3E}">
        <p14:creationId xmlns:p14="http://schemas.microsoft.com/office/powerpoint/2010/main" val="311726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6E263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3971925"/>
            <a:ext cx="10363200" cy="1362075"/>
          </a:xfrm>
        </p:spPr>
        <p:txBody>
          <a:bodyPr anchor="t"/>
          <a:lstStyle>
            <a:lvl1pPr algn="l">
              <a:defRPr sz="5333"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386013"/>
            <a:ext cx="10363200" cy="1500187"/>
          </a:xfrm>
        </p:spPr>
        <p:txBody>
          <a:bodyPr anchor="b"/>
          <a:lstStyle>
            <a:lvl1pPr marL="0" indent="0">
              <a:buNone/>
              <a:defRPr sz="2667">
                <a:solidFill>
                  <a:schemeClr val="bg1">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4" name="Picture 3" descr="ua-little-rock-box-v-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8000" y="5486402"/>
            <a:ext cx="1117600" cy="1238673"/>
          </a:xfrm>
          <a:prstGeom prst="rect">
            <a:avLst/>
          </a:prstGeom>
        </p:spPr>
      </p:pic>
      <p:cxnSp>
        <p:nvCxnSpPr>
          <p:cNvPr id="7" name="Straight Connector 6"/>
          <p:cNvCxnSpPr/>
          <p:nvPr userDrawn="1"/>
        </p:nvCxnSpPr>
        <p:spPr>
          <a:xfrm>
            <a:off x="914400" y="3886200"/>
            <a:ext cx="10464800" cy="0"/>
          </a:xfrm>
          <a:prstGeom prst="line">
            <a:avLst/>
          </a:prstGeom>
          <a:ln>
            <a:solidFill>
              <a:srgbClr val="A7A9A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2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1524000"/>
          </a:xfrm>
          <a:prstGeom prst="rect">
            <a:avLst/>
          </a:prstGeom>
          <a:solidFill>
            <a:srgbClr val="6E2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625600" y="228600"/>
            <a:ext cx="9956800" cy="1143000"/>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ua-little-rock-box-v-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228600"/>
            <a:ext cx="1016000" cy="1126067"/>
          </a:xfrm>
          <a:prstGeom prst="rect">
            <a:avLst/>
          </a:prstGeom>
        </p:spPr>
      </p:pic>
    </p:spTree>
    <p:extLst>
      <p:ext uri="{BB962C8B-B14F-4D97-AF65-F5344CB8AC3E}">
        <p14:creationId xmlns:p14="http://schemas.microsoft.com/office/powerpoint/2010/main" val="24928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p:cNvSpPr/>
          <p:nvPr userDrawn="1"/>
        </p:nvSpPr>
        <p:spPr>
          <a:xfrm>
            <a:off x="0" y="0"/>
            <a:ext cx="12192000" cy="1524000"/>
          </a:xfrm>
          <a:prstGeom prst="rect">
            <a:avLst/>
          </a:prstGeom>
          <a:solidFill>
            <a:srgbClr val="6E2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625600" y="228600"/>
            <a:ext cx="9956800" cy="1143000"/>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ua-little-rock-box-v-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228600"/>
            <a:ext cx="1016000" cy="1126067"/>
          </a:xfrm>
          <a:prstGeom prst="rect">
            <a:avLst/>
          </a:prstGeom>
        </p:spPr>
      </p:pic>
    </p:spTree>
    <p:extLst>
      <p:ext uri="{BB962C8B-B14F-4D97-AF65-F5344CB8AC3E}">
        <p14:creationId xmlns:p14="http://schemas.microsoft.com/office/powerpoint/2010/main" val="109169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10875435" cy="566739"/>
          </a:xfrm>
        </p:spPr>
        <p:txBody>
          <a:bodyPr anchor="b"/>
          <a:lstStyle>
            <a:lvl1pPr algn="l">
              <a:defRPr sz="2667" b="1">
                <a:solidFill>
                  <a:srgbClr val="6E2639"/>
                </a:solidFill>
              </a:defRPr>
            </a:lvl1pPr>
          </a:lstStyle>
          <a:p>
            <a:r>
              <a:rPr lang="en-US" dirty="0"/>
              <a:t>Click to edit Master title style</a:t>
            </a:r>
          </a:p>
        </p:txBody>
      </p:sp>
      <p:sp>
        <p:nvSpPr>
          <p:cNvPr id="3" name="Picture Placeholder 2"/>
          <p:cNvSpPr>
            <a:spLocks noGrp="1"/>
          </p:cNvSpPr>
          <p:nvPr>
            <p:ph type="pic" idx="1"/>
          </p:nvPr>
        </p:nvSpPr>
        <p:spPr>
          <a:xfrm>
            <a:off x="609600" y="612775"/>
            <a:ext cx="10875435"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609600" y="5367338"/>
            <a:ext cx="1087543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37496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4"/>
          <p:cNvSpPr/>
          <p:nvPr userDrawn="1"/>
        </p:nvSpPr>
        <p:spPr>
          <a:xfrm>
            <a:off x="0" y="0"/>
            <a:ext cx="12192000" cy="1524000"/>
          </a:xfrm>
          <a:prstGeom prst="rect">
            <a:avLst/>
          </a:prstGeom>
          <a:solidFill>
            <a:srgbClr val="6E2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1625600" y="228600"/>
            <a:ext cx="9956800" cy="1143000"/>
          </a:xfrm>
        </p:spPr>
        <p:txBody>
          <a:bodyPr/>
          <a:lstStyle>
            <a:lvl1pPr>
              <a:defRPr>
                <a:solidFill>
                  <a:schemeClr val="bg1"/>
                </a:solidFill>
              </a:defRPr>
            </a:lvl1pPr>
          </a:lstStyle>
          <a:p>
            <a:r>
              <a:rPr lang="en-US" dirty="0"/>
              <a:t>Click to edit Master title style</a:t>
            </a:r>
          </a:p>
        </p:txBody>
      </p:sp>
      <p:pic>
        <p:nvPicPr>
          <p:cNvPr id="11" name="Picture 10" descr="ua-little-rock-box-v-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228600"/>
            <a:ext cx="1016000" cy="1126067"/>
          </a:xfrm>
          <a:prstGeom prst="rect">
            <a:avLst/>
          </a:prstGeom>
        </p:spPr>
      </p:pic>
    </p:spTree>
    <p:extLst>
      <p:ext uri="{BB962C8B-B14F-4D97-AF65-F5344CB8AC3E}">
        <p14:creationId xmlns:p14="http://schemas.microsoft.com/office/powerpoint/2010/main" val="38013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18"/>
          <p:cNvSpPr/>
          <p:nvPr/>
        </p:nvSpPr>
        <p:spPr>
          <a:xfrm>
            <a:off x="0" y="0"/>
            <a:ext cx="12192000" cy="1524000"/>
          </a:xfrm>
          <a:prstGeom prst="rect">
            <a:avLst/>
          </a:prstGeom>
          <a:solidFill>
            <a:srgbClr val="6E263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5" name="Google Shape;45;p18"/>
          <p:cNvSpPr txBox="1">
            <a:spLocks noGrp="1"/>
          </p:cNvSpPr>
          <p:nvPr>
            <p:ph type="title"/>
          </p:nvPr>
        </p:nvSpPr>
        <p:spPr>
          <a:xfrm>
            <a:off x="1625600" y="228600"/>
            <a:ext cx="9956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rgbClr val="6E2639"/>
              </a:buClr>
              <a:buSzPts val="2400"/>
              <a:buNone/>
              <a:defRPr sz="3200" b="1"/>
            </a:lvl1pPr>
            <a:lvl2pPr marL="1219170" lvl="1" indent="-304792" algn="l">
              <a:spcBef>
                <a:spcPts val="533"/>
              </a:spcBef>
              <a:spcAft>
                <a:spcPts val="0"/>
              </a:spcAft>
              <a:buClr>
                <a:srgbClr val="7F7F7F"/>
              </a:buClr>
              <a:buSzPts val="2000"/>
              <a:buNone/>
              <a:defRPr sz="2667" b="1"/>
            </a:lvl2pPr>
            <a:lvl3pPr marL="1828754" lvl="2" indent="-304792" algn="l">
              <a:spcBef>
                <a:spcPts val="480"/>
              </a:spcBef>
              <a:spcAft>
                <a:spcPts val="0"/>
              </a:spcAft>
              <a:buClr>
                <a:srgbClr val="7F7F7F"/>
              </a:buClr>
              <a:buSzPts val="1800"/>
              <a:buNone/>
              <a:defRPr sz="2400" b="1"/>
            </a:lvl3pPr>
            <a:lvl4pPr marL="2438339" lvl="3" indent="-304792" algn="l">
              <a:spcBef>
                <a:spcPts val="427"/>
              </a:spcBef>
              <a:spcAft>
                <a:spcPts val="0"/>
              </a:spcAft>
              <a:buClr>
                <a:srgbClr val="7F7F7F"/>
              </a:buClr>
              <a:buSzPts val="1600"/>
              <a:buNone/>
              <a:defRPr sz="2133" b="1"/>
            </a:lvl4pPr>
            <a:lvl5pPr marL="3047924" lvl="4" indent="-304792" algn="l">
              <a:spcBef>
                <a:spcPts val="427"/>
              </a:spcBef>
              <a:spcAft>
                <a:spcPts val="0"/>
              </a:spcAft>
              <a:buClr>
                <a:srgbClr val="7F7F7F"/>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7" name="Google Shape;47;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rgbClr val="6E2639"/>
              </a:buClr>
              <a:buSzPts val="2400"/>
              <a:buChar char="•"/>
              <a:defRPr sz="3200"/>
            </a:lvl1pPr>
            <a:lvl2pPr marL="1219170" lvl="1" indent="-474121" algn="l">
              <a:spcBef>
                <a:spcPts val="533"/>
              </a:spcBef>
              <a:spcAft>
                <a:spcPts val="0"/>
              </a:spcAft>
              <a:buClr>
                <a:srgbClr val="7F7F7F"/>
              </a:buClr>
              <a:buSzPts val="2000"/>
              <a:buChar char="–"/>
              <a:defRPr sz="2667"/>
            </a:lvl2pPr>
            <a:lvl3pPr marL="1828754" lvl="2" indent="-457189" algn="l">
              <a:spcBef>
                <a:spcPts val="480"/>
              </a:spcBef>
              <a:spcAft>
                <a:spcPts val="0"/>
              </a:spcAft>
              <a:buClr>
                <a:srgbClr val="7F7F7F"/>
              </a:buClr>
              <a:buSzPts val="1800"/>
              <a:buChar char="•"/>
              <a:defRPr sz="2400"/>
            </a:lvl3pPr>
            <a:lvl4pPr marL="2438339" lvl="3" indent="-440256" algn="l">
              <a:spcBef>
                <a:spcPts val="427"/>
              </a:spcBef>
              <a:spcAft>
                <a:spcPts val="0"/>
              </a:spcAft>
              <a:buClr>
                <a:srgbClr val="7F7F7F"/>
              </a:buClr>
              <a:buSzPts val="1600"/>
              <a:buChar char="–"/>
              <a:defRPr sz="2133"/>
            </a:lvl4pPr>
            <a:lvl5pPr marL="3047924" lvl="4" indent="-440256" algn="l">
              <a:spcBef>
                <a:spcPts val="427"/>
              </a:spcBef>
              <a:spcAft>
                <a:spcPts val="0"/>
              </a:spcAft>
              <a:buClr>
                <a:srgbClr val="7F7F7F"/>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8" name="Google Shape;48;p18"/>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rgbClr val="6E2639"/>
              </a:buClr>
              <a:buSzPts val="2400"/>
              <a:buNone/>
              <a:defRPr sz="3200" b="1"/>
            </a:lvl1pPr>
            <a:lvl2pPr marL="1219170" lvl="1" indent="-304792" algn="l">
              <a:spcBef>
                <a:spcPts val="533"/>
              </a:spcBef>
              <a:spcAft>
                <a:spcPts val="0"/>
              </a:spcAft>
              <a:buClr>
                <a:srgbClr val="7F7F7F"/>
              </a:buClr>
              <a:buSzPts val="2000"/>
              <a:buNone/>
              <a:defRPr sz="2667" b="1"/>
            </a:lvl2pPr>
            <a:lvl3pPr marL="1828754" lvl="2" indent="-304792" algn="l">
              <a:spcBef>
                <a:spcPts val="480"/>
              </a:spcBef>
              <a:spcAft>
                <a:spcPts val="0"/>
              </a:spcAft>
              <a:buClr>
                <a:srgbClr val="7F7F7F"/>
              </a:buClr>
              <a:buSzPts val="1800"/>
              <a:buNone/>
              <a:defRPr sz="2400" b="1"/>
            </a:lvl3pPr>
            <a:lvl4pPr marL="2438339" lvl="3" indent="-304792" algn="l">
              <a:spcBef>
                <a:spcPts val="427"/>
              </a:spcBef>
              <a:spcAft>
                <a:spcPts val="0"/>
              </a:spcAft>
              <a:buClr>
                <a:srgbClr val="7F7F7F"/>
              </a:buClr>
              <a:buSzPts val="1600"/>
              <a:buNone/>
              <a:defRPr sz="2133" b="1"/>
            </a:lvl4pPr>
            <a:lvl5pPr marL="3047924" lvl="4" indent="-304792" algn="l">
              <a:spcBef>
                <a:spcPts val="427"/>
              </a:spcBef>
              <a:spcAft>
                <a:spcPts val="0"/>
              </a:spcAft>
              <a:buClr>
                <a:srgbClr val="7F7F7F"/>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9" name="Google Shape;49;p1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rgbClr val="6E2639"/>
              </a:buClr>
              <a:buSzPts val="2400"/>
              <a:buChar char="•"/>
              <a:defRPr sz="3200"/>
            </a:lvl1pPr>
            <a:lvl2pPr marL="1219170" lvl="1" indent="-474121" algn="l">
              <a:spcBef>
                <a:spcPts val="533"/>
              </a:spcBef>
              <a:spcAft>
                <a:spcPts val="0"/>
              </a:spcAft>
              <a:buClr>
                <a:srgbClr val="7F7F7F"/>
              </a:buClr>
              <a:buSzPts val="2000"/>
              <a:buChar char="–"/>
              <a:defRPr sz="2667"/>
            </a:lvl2pPr>
            <a:lvl3pPr marL="1828754" lvl="2" indent="-457189" algn="l">
              <a:spcBef>
                <a:spcPts val="480"/>
              </a:spcBef>
              <a:spcAft>
                <a:spcPts val="0"/>
              </a:spcAft>
              <a:buClr>
                <a:srgbClr val="7F7F7F"/>
              </a:buClr>
              <a:buSzPts val="1800"/>
              <a:buChar char="•"/>
              <a:defRPr sz="2400"/>
            </a:lvl3pPr>
            <a:lvl4pPr marL="2438339" lvl="3" indent="-440256" algn="l">
              <a:spcBef>
                <a:spcPts val="427"/>
              </a:spcBef>
              <a:spcAft>
                <a:spcPts val="0"/>
              </a:spcAft>
              <a:buClr>
                <a:srgbClr val="7F7F7F"/>
              </a:buClr>
              <a:buSzPts val="1600"/>
              <a:buChar char="–"/>
              <a:defRPr sz="2133"/>
            </a:lvl4pPr>
            <a:lvl5pPr marL="3047924" lvl="4" indent="-440256" algn="l">
              <a:spcBef>
                <a:spcPts val="427"/>
              </a:spcBef>
              <a:spcAft>
                <a:spcPts val="0"/>
              </a:spcAft>
              <a:buClr>
                <a:srgbClr val="7F7F7F"/>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pic>
        <p:nvPicPr>
          <p:cNvPr id="50" name="Google Shape;50;p18" descr="ua-little-rock-box-v-rgb.png"/>
          <p:cNvPicPr preferRelativeResize="0"/>
          <p:nvPr/>
        </p:nvPicPr>
        <p:blipFill rotWithShape="1">
          <a:blip r:embed="rId2">
            <a:alphaModFix/>
          </a:blip>
          <a:srcRect/>
          <a:stretch/>
        </p:blipFill>
        <p:spPr>
          <a:xfrm>
            <a:off x="203200" y="228600"/>
            <a:ext cx="1016000" cy="1126067"/>
          </a:xfrm>
          <a:prstGeom prst="rect">
            <a:avLst/>
          </a:prstGeom>
          <a:noFill/>
          <a:ln>
            <a:noFill/>
          </a:ln>
        </p:spPr>
      </p:pic>
    </p:spTree>
    <p:extLst>
      <p:ext uri="{BB962C8B-B14F-4D97-AF65-F5344CB8AC3E}">
        <p14:creationId xmlns:p14="http://schemas.microsoft.com/office/powerpoint/2010/main" val="315084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83590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9" r:id="rId4"/>
    <p:sldLayoutId id="2147483670" r:id="rId5"/>
    <p:sldLayoutId id="2147483671" r:id="rId6"/>
    <p:sldLayoutId id="2147483672" r:id="rId7"/>
    <p:sldLayoutId id="2147483673"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b="1" i="0" kern="1200">
          <a:solidFill>
            <a:srgbClr val="6E2639"/>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lumMod val="50000"/>
              <a:lumOff val="50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lumMod val="50000"/>
              <a:lumOff val="50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50000"/>
              <a:lumOff val="50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6E2639"/>
              </a:buClr>
              <a:buSzPts val="3200"/>
              <a:buFont typeface="Arial"/>
              <a:buChar char="•"/>
              <a:defRPr sz="3200" b="1" i="0" u="none" strike="noStrike" cap="none">
                <a:solidFill>
                  <a:srgbClr val="6E2639"/>
                </a:solidFill>
                <a:latin typeface="Calibri"/>
                <a:ea typeface="Calibri"/>
                <a:cs typeface="Calibri"/>
                <a:sym typeface="Calibri"/>
              </a:defRPr>
            </a:lvl1pPr>
            <a:lvl2pPr marL="914400" marR="0" lvl="1" indent="-406400" algn="l" rtl="0">
              <a:spcBef>
                <a:spcPts val="56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2pPr>
            <a:lvl3pPr marL="1371600" marR="0" lvl="2" indent="-381000" algn="l" rtl="0">
              <a:spcBef>
                <a:spcPts val="48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3pPr>
            <a:lvl4pPr marL="1828800" marR="0" lvl="3"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89054032"/>
      </p:ext>
    </p:extLst>
  </p:cSld>
  <p:clrMap bg1="lt1" tx1="dk1" bg2="dk2" tx2="lt2" accent1="accent1" accent2="accent2" accent3="accent3" accent4="accent4" accent5="accent5" accent6="accent6" hlink="hlink" folHlink="folHlink"/>
  <p:sldLayoutIdLst>
    <p:sldLayoutId id="2147483663"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s://www.justice.gov/ovw/stalkin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mailto:edbell@ualr.edu"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263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1"/>
            <a:ext cx="10363200" cy="1470025"/>
          </a:xfrm>
        </p:spPr>
        <p:txBody>
          <a:bodyPr>
            <a:normAutofit fontScale="90000"/>
          </a:bodyPr>
          <a:lstStyle/>
          <a:p>
            <a:r>
              <a:rPr lang="en-US" dirty="0">
                <a:solidFill>
                  <a:schemeClr val="bg1"/>
                </a:solidFill>
              </a:rPr>
              <a:t>Title IX Team Training</a:t>
            </a:r>
            <a:br>
              <a:rPr lang="en-US" dirty="0">
                <a:solidFill>
                  <a:schemeClr val="bg1"/>
                </a:solidFill>
              </a:rPr>
            </a:br>
            <a:r>
              <a:rPr lang="en-US" dirty="0">
                <a:solidFill>
                  <a:schemeClr val="bg1"/>
                </a:solidFill>
              </a:rPr>
              <a:t>January 24, 2022</a:t>
            </a:r>
          </a:p>
        </p:txBody>
      </p:sp>
    </p:spTree>
    <p:extLst>
      <p:ext uri="{BB962C8B-B14F-4D97-AF65-F5344CB8AC3E}">
        <p14:creationId xmlns:p14="http://schemas.microsoft.com/office/powerpoint/2010/main" val="183788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2AC0-E7A2-4C55-8EF5-D8415DBE59C0}"/>
              </a:ext>
            </a:extLst>
          </p:cNvPr>
          <p:cNvSpPr>
            <a:spLocks noGrp="1"/>
          </p:cNvSpPr>
          <p:nvPr>
            <p:ph type="title"/>
          </p:nvPr>
        </p:nvSpPr>
        <p:spPr/>
        <p:txBody>
          <a:bodyPr/>
          <a:lstStyle/>
          <a:p>
            <a:r>
              <a:rPr lang="en-US" dirty="0"/>
              <a:t>Updates to the 2020 Regs</a:t>
            </a:r>
          </a:p>
        </p:txBody>
      </p:sp>
      <p:sp>
        <p:nvSpPr>
          <p:cNvPr id="3" name="Text Placeholder 2">
            <a:extLst>
              <a:ext uri="{FF2B5EF4-FFF2-40B4-BE49-F238E27FC236}">
                <a16:creationId xmlns:a16="http://schemas.microsoft.com/office/drawing/2014/main" id="{9AC8E6BA-7465-413B-811A-C819C151AF18}"/>
              </a:ext>
            </a:extLst>
          </p:cNvPr>
          <p:cNvSpPr>
            <a:spLocks noGrp="1"/>
          </p:cNvSpPr>
          <p:nvPr>
            <p:ph type="body" idx="1"/>
          </p:nvPr>
        </p:nvSpPr>
        <p:spPr/>
        <p:txBody>
          <a:bodyPr>
            <a:normAutofit fontScale="92500" lnSpcReduction="10000"/>
          </a:bodyPr>
          <a:lstStyle/>
          <a:p>
            <a:pPr algn="ctr"/>
            <a:r>
              <a:rPr lang="en-US" sz="3600" dirty="0"/>
              <a:t>Cardona/August 2021 </a:t>
            </a:r>
          </a:p>
        </p:txBody>
      </p:sp>
      <p:sp>
        <p:nvSpPr>
          <p:cNvPr id="4" name="Text Placeholder 3">
            <a:extLst>
              <a:ext uri="{FF2B5EF4-FFF2-40B4-BE49-F238E27FC236}">
                <a16:creationId xmlns:a16="http://schemas.microsoft.com/office/drawing/2014/main" id="{EC19A90A-0940-43D8-8857-ABBC474D42B1}"/>
              </a:ext>
            </a:extLst>
          </p:cNvPr>
          <p:cNvSpPr>
            <a:spLocks noGrp="1"/>
          </p:cNvSpPr>
          <p:nvPr>
            <p:ph type="body" idx="2"/>
          </p:nvPr>
        </p:nvSpPr>
        <p:spPr/>
        <p:txBody>
          <a:bodyPr>
            <a:normAutofit fontScale="85000" lnSpcReduction="20000"/>
          </a:bodyPr>
          <a:lstStyle/>
          <a:p>
            <a:pPr marL="101598" indent="0" algn="ctr">
              <a:buNone/>
            </a:pPr>
            <a:r>
              <a:rPr lang="en-US" dirty="0">
                <a:solidFill>
                  <a:schemeClr val="tx1">
                    <a:lumMod val="50000"/>
                    <a:lumOff val="50000"/>
                  </a:schemeClr>
                </a:solidFill>
              </a:rPr>
              <a:t>The court vacated that prohibits a decision-maker from relying on statements that are not subject to cross-examination during the hearing: “If a party or witness does not submit to cross-examination at the live hearing, the decision-maker(s) must not rely on any statement of that party or witness in reaching a determination regarding responsibility….” </a:t>
            </a:r>
          </a:p>
        </p:txBody>
      </p:sp>
      <p:sp>
        <p:nvSpPr>
          <p:cNvPr id="5" name="Text Placeholder 4">
            <a:extLst>
              <a:ext uri="{FF2B5EF4-FFF2-40B4-BE49-F238E27FC236}">
                <a16:creationId xmlns:a16="http://schemas.microsoft.com/office/drawing/2014/main" id="{A9EC9EC0-9E0A-485D-8966-26CAAAF3C952}"/>
              </a:ext>
            </a:extLst>
          </p:cNvPr>
          <p:cNvSpPr>
            <a:spLocks noGrp="1"/>
          </p:cNvSpPr>
          <p:nvPr>
            <p:ph type="body" idx="3"/>
          </p:nvPr>
        </p:nvSpPr>
        <p:spPr/>
        <p:txBody>
          <a:bodyPr>
            <a:normAutofit fontScale="92500" lnSpcReduction="10000"/>
          </a:bodyPr>
          <a:lstStyle/>
          <a:p>
            <a:pPr algn="ctr"/>
            <a:r>
              <a:rPr lang="en-US" dirty="0"/>
              <a:t>2022 Reg Updates </a:t>
            </a:r>
          </a:p>
        </p:txBody>
      </p:sp>
      <p:sp>
        <p:nvSpPr>
          <p:cNvPr id="6" name="Text Placeholder 5">
            <a:extLst>
              <a:ext uri="{FF2B5EF4-FFF2-40B4-BE49-F238E27FC236}">
                <a16:creationId xmlns:a16="http://schemas.microsoft.com/office/drawing/2014/main" id="{EA9B0B96-9A9B-4714-BDBF-36C456A8B25D}"/>
              </a:ext>
            </a:extLst>
          </p:cNvPr>
          <p:cNvSpPr>
            <a:spLocks noGrp="1"/>
          </p:cNvSpPr>
          <p:nvPr>
            <p:ph type="body" idx="4"/>
          </p:nvPr>
        </p:nvSpPr>
        <p:spPr>
          <a:xfrm>
            <a:off x="6193369" y="2174875"/>
            <a:ext cx="5389033" cy="3951288"/>
          </a:xfrm>
        </p:spPr>
        <p:txBody>
          <a:bodyPr>
            <a:normAutofit fontScale="85000" lnSpcReduction="10000"/>
          </a:bodyPr>
          <a:lstStyle/>
          <a:p>
            <a:pPr marL="101598" indent="0" algn="ctr">
              <a:buNone/>
            </a:pPr>
            <a:r>
              <a:rPr lang="en-US" sz="2400" b="0" i="1" dirty="0"/>
              <a:t>The Fall 2021 Unified Agenda and Regulatory Plan, published on December 10, 2021, states that the Department </a:t>
            </a:r>
            <a:r>
              <a:rPr lang="en-US" sz="2400" i="1" dirty="0"/>
              <a:t>anticipates issuing a notice of proposed rulemaking by April 2022</a:t>
            </a:r>
            <a:r>
              <a:rPr lang="en-US" sz="2400" b="0" i="1" dirty="0"/>
              <a:t>, a month earlier than the May 2022 date in the Spring 2021 Unified Agenda. Today's step reflects the Department's commitment to work as speedily as possible toward appropriate and effective regulation in recognition of the importance of ensuring equal access to education for all students and addressing the threat to equal access posed by all forms of sex discrimination, including sexual harassment.</a:t>
            </a:r>
            <a:endParaRPr lang="en-US" sz="2400" dirty="0"/>
          </a:p>
        </p:txBody>
      </p:sp>
    </p:spTree>
    <p:extLst>
      <p:ext uri="{BB962C8B-B14F-4D97-AF65-F5344CB8AC3E}">
        <p14:creationId xmlns:p14="http://schemas.microsoft.com/office/powerpoint/2010/main" val="363137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5895-B3F3-4D40-A237-B03F1B7BE41E}"/>
              </a:ext>
            </a:extLst>
          </p:cNvPr>
          <p:cNvSpPr>
            <a:spLocks noGrp="1"/>
          </p:cNvSpPr>
          <p:nvPr>
            <p:ph type="title"/>
          </p:nvPr>
        </p:nvSpPr>
        <p:spPr/>
        <p:txBody>
          <a:bodyPr/>
          <a:lstStyle/>
          <a:p>
            <a:r>
              <a:rPr lang="en-US" dirty="0"/>
              <a:t>Title IX in the News</a:t>
            </a:r>
          </a:p>
        </p:txBody>
      </p:sp>
      <p:sp>
        <p:nvSpPr>
          <p:cNvPr id="3" name="Content Placeholder 2">
            <a:extLst>
              <a:ext uri="{FF2B5EF4-FFF2-40B4-BE49-F238E27FC236}">
                <a16:creationId xmlns:a16="http://schemas.microsoft.com/office/drawing/2014/main" id="{742D4610-613B-4A26-B656-0E95024D5711}"/>
              </a:ext>
            </a:extLst>
          </p:cNvPr>
          <p:cNvSpPr>
            <a:spLocks noGrp="1"/>
          </p:cNvSpPr>
          <p:nvPr>
            <p:ph idx="1"/>
          </p:nvPr>
        </p:nvSpPr>
        <p:spPr>
          <a:xfrm>
            <a:off x="4064000" y="273052"/>
            <a:ext cx="7518400" cy="6190378"/>
          </a:xfrm>
        </p:spPr>
        <p:txBody>
          <a:bodyPr>
            <a:normAutofit fontScale="92500" lnSpcReduction="10000"/>
          </a:bodyPr>
          <a:lstStyle/>
          <a:p>
            <a:r>
              <a:rPr lang="en-US" sz="2800" b="0" dirty="0"/>
              <a:t>United States Court of Appeals for the Third Circuit recently revived a lawsuit against Millersville University, finding for the first time that a university may be held liable under Title IX for acts perpetrated by a non-student</a:t>
            </a:r>
          </a:p>
          <a:p>
            <a:r>
              <a:rPr lang="en-US" sz="2800" b="0" dirty="0"/>
              <a:t>The policy also required the University to contact victims of domestic violence on campus.  </a:t>
            </a:r>
            <a:r>
              <a:rPr lang="en-US" sz="2800" b="0" i="1" dirty="0"/>
              <a:t>Hall was never contacted by the University.</a:t>
            </a:r>
          </a:p>
          <a:p>
            <a:r>
              <a:rPr lang="en-US" sz="2800" b="0" i="1" dirty="0"/>
              <a:t>The Hall case appears to be the first time a federal appeals court has found that a Title IX funding recipient can be liable for deliberate indifference to sexual harassment perpetrated by a non-student guest on campus.</a:t>
            </a:r>
          </a:p>
          <a:p>
            <a:r>
              <a:rPr lang="en-US" sz="2800" b="0" dirty="0"/>
              <a:t>Highlights the importance of the roles mandated reporters play on campuses. </a:t>
            </a:r>
            <a:endParaRPr lang="en-US" sz="2800" dirty="0"/>
          </a:p>
        </p:txBody>
      </p:sp>
      <p:sp>
        <p:nvSpPr>
          <p:cNvPr id="4" name="Text Placeholder 3">
            <a:extLst>
              <a:ext uri="{FF2B5EF4-FFF2-40B4-BE49-F238E27FC236}">
                <a16:creationId xmlns:a16="http://schemas.microsoft.com/office/drawing/2014/main" id="{21884CDD-0B34-42EE-9395-4A710265C994}"/>
              </a:ext>
            </a:extLst>
          </p:cNvPr>
          <p:cNvSpPr>
            <a:spLocks noGrp="1"/>
          </p:cNvSpPr>
          <p:nvPr>
            <p:ph type="body" sz="half" idx="2"/>
          </p:nvPr>
        </p:nvSpPr>
        <p:spPr/>
        <p:txBody>
          <a:bodyPr anchor="ctr"/>
          <a:lstStyle/>
          <a:p>
            <a:pPr algn="ctr"/>
            <a:r>
              <a:rPr lang="en-US" sz="2800" i="1" dirty="0"/>
              <a:t>Federal Court Finds Educational Institutions Can Be Held Liable Under Title IX for Actions of Non-Students</a:t>
            </a:r>
          </a:p>
          <a:p>
            <a:endParaRPr lang="en-US" dirty="0"/>
          </a:p>
        </p:txBody>
      </p:sp>
    </p:spTree>
    <p:extLst>
      <p:ext uri="{BB962C8B-B14F-4D97-AF65-F5344CB8AC3E}">
        <p14:creationId xmlns:p14="http://schemas.microsoft.com/office/powerpoint/2010/main" val="3285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99D-4D6A-4AD9-A072-B34216A5FF50}"/>
              </a:ext>
            </a:extLst>
          </p:cNvPr>
          <p:cNvSpPr>
            <a:spLocks noGrp="1"/>
          </p:cNvSpPr>
          <p:nvPr>
            <p:ph type="title"/>
          </p:nvPr>
        </p:nvSpPr>
        <p:spPr/>
        <p:txBody>
          <a:bodyPr/>
          <a:lstStyle/>
          <a:p>
            <a:r>
              <a:rPr lang="en-US" dirty="0"/>
              <a:t>S.P.O.O. </a:t>
            </a:r>
          </a:p>
        </p:txBody>
      </p:sp>
      <p:sp>
        <p:nvSpPr>
          <p:cNvPr id="3" name="Text Placeholder 2">
            <a:extLst>
              <a:ext uri="{FF2B5EF4-FFF2-40B4-BE49-F238E27FC236}">
                <a16:creationId xmlns:a16="http://schemas.microsoft.com/office/drawing/2014/main" id="{2299796B-3391-4227-9AFC-2A2F4677FC98}"/>
              </a:ext>
            </a:extLst>
          </p:cNvPr>
          <p:cNvSpPr>
            <a:spLocks noGrp="1"/>
          </p:cNvSpPr>
          <p:nvPr>
            <p:ph type="body" idx="1"/>
          </p:nvPr>
        </p:nvSpPr>
        <p:spPr/>
        <p:txBody>
          <a:bodyPr/>
          <a:lstStyle/>
          <a:p>
            <a:r>
              <a:rPr lang="en-US" dirty="0"/>
              <a:t>UA Little Rock Title IX Team Training</a:t>
            </a:r>
          </a:p>
        </p:txBody>
      </p:sp>
    </p:spTree>
    <p:extLst>
      <p:ext uri="{BB962C8B-B14F-4D97-AF65-F5344CB8AC3E}">
        <p14:creationId xmlns:p14="http://schemas.microsoft.com/office/powerpoint/2010/main" val="799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D8D2-D10E-4D32-80A9-09A7E0BA3F4A}"/>
              </a:ext>
            </a:extLst>
          </p:cNvPr>
          <p:cNvSpPr>
            <a:spLocks noGrp="1"/>
          </p:cNvSpPr>
          <p:nvPr>
            <p:ph type="title"/>
          </p:nvPr>
        </p:nvSpPr>
        <p:spPr/>
        <p:txBody>
          <a:bodyPr/>
          <a:lstStyle/>
          <a:p>
            <a:r>
              <a:rPr lang="en-US" b="1" dirty="0"/>
              <a:t>What is SPOO?</a:t>
            </a:r>
          </a:p>
        </p:txBody>
      </p:sp>
      <p:sp>
        <p:nvSpPr>
          <p:cNvPr id="3" name="Text Placeholder 2">
            <a:extLst>
              <a:ext uri="{FF2B5EF4-FFF2-40B4-BE49-F238E27FC236}">
                <a16:creationId xmlns:a16="http://schemas.microsoft.com/office/drawing/2014/main" id="{A35E9082-3587-4767-BA04-ED3B251B2C81}"/>
              </a:ext>
            </a:extLst>
          </p:cNvPr>
          <p:cNvSpPr>
            <a:spLocks noGrp="1"/>
          </p:cNvSpPr>
          <p:nvPr>
            <p:ph type="body" idx="1"/>
          </p:nvPr>
        </p:nvSpPr>
        <p:spPr>
          <a:xfrm>
            <a:off x="609600" y="1600201"/>
            <a:ext cx="10972800" cy="4825313"/>
          </a:xfrm>
        </p:spPr>
        <p:txBody>
          <a:bodyPr>
            <a:normAutofit fontScale="92500" lnSpcReduction="10000"/>
          </a:bodyPr>
          <a:lstStyle/>
          <a:p>
            <a:r>
              <a:rPr lang="en-US" dirty="0"/>
              <a:t>Three categories of sexual harassment under 2020 Title IX Regulations:</a:t>
            </a:r>
          </a:p>
          <a:p>
            <a:pPr lvl="1"/>
            <a:r>
              <a:rPr lang="en-US" dirty="0"/>
              <a:t>Quid Pro Quo Harassment: instances where a school employee conditions education benefits on participation in unwelcome sexual conduct; or</a:t>
            </a:r>
          </a:p>
          <a:p>
            <a:pPr lvl="1"/>
            <a:r>
              <a:rPr lang="en-US" b="1" dirty="0">
                <a:solidFill>
                  <a:schemeClr val="tx1"/>
                </a:solidFill>
              </a:rPr>
              <a:t>Unwelcome conduct that a reasonable person would determine is so severe, pervasive, and objectively offensive that it effectively denied a person equal access to the school’s education program or activity</a:t>
            </a:r>
            <a:r>
              <a:rPr lang="en-US" dirty="0">
                <a:solidFill>
                  <a:schemeClr val="tx1"/>
                </a:solidFill>
              </a:rPr>
              <a:t>; </a:t>
            </a:r>
            <a:r>
              <a:rPr lang="en-US" dirty="0"/>
              <a:t>or</a:t>
            </a:r>
          </a:p>
          <a:p>
            <a:pPr lvl="1"/>
            <a:r>
              <a:rPr lang="en-US" dirty="0"/>
              <a:t>Sexual assault, as defined in the </a:t>
            </a:r>
            <a:r>
              <a:rPr lang="en-US" dirty="0" err="1"/>
              <a:t>Clery</a:t>
            </a:r>
            <a:r>
              <a:rPr lang="en-US" dirty="0"/>
              <a:t> Act, 20 U.S.C. § 1092(f), and dating violence, domestic violence, or stalking as defined in the Violence Against Women Act, 34 U.S.C. § 12291(a).</a:t>
            </a:r>
          </a:p>
        </p:txBody>
      </p:sp>
    </p:spTree>
    <p:extLst>
      <p:ext uri="{BB962C8B-B14F-4D97-AF65-F5344CB8AC3E}">
        <p14:creationId xmlns:p14="http://schemas.microsoft.com/office/powerpoint/2010/main" val="132051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D8D2-D10E-4D32-80A9-09A7E0BA3F4A}"/>
              </a:ext>
            </a:extLst>
          </p:cNvPr>
          <p:cNvSpPr>
            <a:spLocks noGrp="1"/>
          </p:cNvSpPr>
          <p:nvPr>
            <p:ph type="title"/>
          </p:nvPr>
        </p:nvSpPr>
        <p:spPr/>
        <p:txBody>
          <a:bodyPr/>
          <a:lstStyle/>
          <a:p>
            <a:r>
              <a:rPr lang="en-US" b="1" dirty="0"/>
              <a:t>What is SPOO?</a:t>
            </a:r>
          </a:p>
        </p:txBody>
      </p:sp>
      <p:sp>
        <p:nvSpPr>
          <p:cNvPr id="3" name="Text Placeholder 2">
            <a:extLst>
              <a:ext uri="{FF2B5EF4-FFF2-40B4-BE49-F238E27FC236}">
                <a16:creationId xmlns:a16="http://schemas.microsoft.com/office/drawing/2014/main" id="{A35E9082-3587-4767-BA04-ED3B251B2C81}"/>
              </a:ext>
            </a:extLst>
          </p:cNvPr>
          <p:cNvSpPr>
            <a:spLocks noGrp="1"/>
          </p:cNvSpPr>
          <p:nvPr>
            <p:ph type="body" idx="1"/>
          </p:nvPr>
        </p:nvSpPr>
        <p:spPr>
          <a:xfrm>
            <a:off x="609600" y="1600201"/>
            <a:ext cx="10972800" cy="4825313"/>
          </a:xfrm>
        </p:spPr>
        <p:txBody>
          <a:bodyPr>
            <a:normAutofit fontScale="70000" lnSpcReduction="20000"/>
          </a:bodyPr>
          <a:lstStyle/>
          <a:p>
            <a:pPr marL="152396" indent="0">
              <a:buNone/>
            </a:pPr>
            <a:r>
              <a:rPr lang="en-US" dirty="0"/>
              <a:t>Factors to Consider for Sexual Harassment</a:t>
            </a:r>
            <a:endParaRPr lang="en-US" b="0" dirty="0"/>
          </a:p>
          <a:p>
            <a:r>
              <a:rPr lang="en-US" b="0" dirty="0"/>
              <a:t>The elements of severity, pervasiveness, and objective offensiveness must be evaluated in light of the known circumstances and depend on the facts of each situation, but must be determined from the perspective of a reasonable person standing in the shoes of the complainant. </a:t>
            </a:r>
          </a:p>
          <a:p>
            <a:r>
              <a:rPr lang="en-US" b="0" dirty="0"/>
              <a:t>The </a:t>
            </a:r>
            <a:r>
              <a:rPr lang="en-US" b="0" i="1" dirty="0"/>
              <a:t>Davis</a:t>
            </a:r>
            <a:r>
              <a:rPr lang="en-US" b="0" dirty="0"/>
              <a:t> standard does not require an “intent” element. In other words, unwelcome conduct that is so severe, pervasive, and objectively offensive that it denies a person equal educational opportunity is actionable sexual harassment regardless of the respondent’s intent to cause harm. </a:t>
            </a:r>
          </a:p>
          <a:p>
            <a:r>
              <a:rPr lang="en-US" b="0" dirty="0"/>
              <a:t>The Department explicitly rejected a “should have known” standard because, in the Department’s view, it creates a negative incentive for Title IX Coordinators and officials with authority to inquire about possible sexual harassment in ways that invade the privacy and autonomy of students and employees. The burden to describe or prove elements does not fall on complainants, but rather on recipients to evaluate reports of sexual harassment using their common sense.</a:t>
            </a:r>
          </a:p>
        </p:txBody>
      </p:sp>
    </p:spTree>
    <p:extLst>
      <p:ext uri="{BB962C8B-B14F-4D97-AF65-F5344CB8AC3E}">
        <p14:creationId xmlns:p14="http://schemas.microsoft.com/office/powerpoint/2010/main" val="388632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E30E-2237-4A5D-A3D0-9119D840C541}"/>
              </a:ext>
            </a:extLst>
          </p:cNvPr>
          <p:cNvSpPr>
            <a:spLocks noGrp="1"/>
          </p:cNvSpPr>
          <p:nvPr>
            <p:ph type="title"/>
          </p:nvPr>
        </p:nvSpPr>
        <p:spPr/>
        <p:txBody>
          <a:bodyPr>
            <a:normAutofit/>
          </a:bodyPr>
          <a:lstStyle/>
          <a:p>
            <a:pPr algn="l"/>
            <a:r>
              <a:rPr lang="en-US" sz="4800" b="1" dirty="0"/>
              <a:t>Is it S.P.O.O?</a:t>
            </a:r>
          </a:p>
        </p:txBody>
      </p:sp>
      <p:sp>
        <p:nvSpPr>
          <p:cNvPr id="3" name="Text Placeholder 2">
            <a:extLst>
              <a:ext uri="{FF2B5EF4-FFF2-40B4-BE49-F238E27FC236}">
                <a16:creationId xmlns:a16="http://schemas.microsoft.com/office/drawing/2014/main" id="{DD8050AE-4548-4542-B848-157D656504D3}"/>
              </a:ext>
            </a:extLst>
          </p:cNvPr>
          <p:cNvSpPr>
            <a:spLocks noGrp="1"/>
          </p:cNvSpPr>
          <p:nvPr>
            <p:ph type="body" idx="1"/>
          </p:nvPr>
        </p:nvSpPr>
        <p:spPr/>
        <p:txBody>
          <a:bodyPr>
            <a:normAutofit lnSpcReduction="10000"/>
          </a:bodyPr>
          <a:lstStyle/>
          <a:p>
            <a:r>
              <a:rPr lang="en-US" dirty="0"/>
              <a:t>Case Study</a:t>
            </a:r>
          </a:p>
        </p:txBody>
      </p:sp>
      <p:sp>
        <p:nvSpPr>
          <p:cNvPr id="4" name="Text Placeholder 3">
            <a:extLst>
              <a:ext uri="{FF2B5EF4-FFF2-40B4-BE49-F238E27FC236}">
                <a16:creationId xmlns:a16="http://schemas.microsoft.com/office/drawing/2014/main" id="{9ABECF1A-1A0B-4FBB-BCD0-1B55687AE9A1}"/>
              </a:ext>
            </a:extLst>
          </p:cNvPr>
          <p:cNvSpPr>
            <a:spLocks noGrp="1"/>
          </p:cNvSpPr>
          <p:nvPr>
            <p:ph type="body" idx="2"/>
          </p:nvPr>
        </p:nvSpPr>
        <p:spPr>
          <a:xfrm>
            <a:off x="1858961" y="2174876"/>
            <a:ext cx="8474077" cy="4314415"/>
          </a:xfrm>
        </p:spPr>
        <p:txBody>
          <a:bodyPr>
            <a:normAutofit fontScale="62500" lnSpcReduction="20000"/>
          </a:bodyPr>
          <a:lstStyle/>
          <a:p>
            <a:pPr marL="101598" indent="0" algn="ctr">
              <a:buNone/>
            </a:pPr>
            <a:r>
              <a:rPr lang="en-US" sz="4400" dirty="0"/>
              <a:t>While in Complainant’s residence hall room, Respondent allegedly engaged in unwelcome touching, kissing, and taking pictures of Complainant’s feet all while Complainant was intoxicated and asleep. Respondent allegedly promised to provide alcohol to the Complainant in order to gain access to Complainant’s room. Respondent then over-served Complainant alcohol until he passed out. The Respondent has also been the subject of complaints about several incidents of touching others’ feet in public without consent.</a:t>
            </a:r>
          </a:p>
          <a:p>
            <a:pPr marL="101598" indent="0">
              <a:buNone/>
            </a:pPr>
            <a:endParaRPr lang="en-US" dirty="0"/>
          </a:p>
        </p:txBody>
      </p:sp>
    </p:spTree>
    <p:extLst>
      <p:ext uri="{BB962C8B-B14F-4D97-AF65-F5344CB8AC3E}">
        <p14:creationId xmlns:p14="http://schemas.microsoft.com/office/powerpoint/2010/main" val="2047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E30E-2237-4A5D-A3D0-9119D840C541}"/>
              </a:ext>
            </a:extLst>
          </p:cNvPr>
          <p:cNvSpPr>
            <a:spLocks noGrp="1"/>
          </p:cNvSpPr>
          <p:nvPr>
            <p:ph type="title"/>
          </p:nvPr>
        </p:nvSpPr>
        <p:spPr/>
        <p:txBody>
          <a:bodyPr>
            <a:normAutofit/>
          </a:bodyPr>
          <a:lstStyle/>
          <a:p>
            <a:pPr algn="l"/>
            <a:r>
              <a:rPr lang="en-US" sz="4800" b="1" dirty="0"/>
              <a:t>Is it S.P.O.O?</a:t>
            </a:r>
            <a:endParaRPr lang="en-US" sz="4800" dirty="0"/>
          </a:p>
        </p:txBody>
      </p:sp>
      <p:sp>
        <p:nvSpPr>
          <p:cNvPr id="3" name="Text Placeholder 2">
            <a:extLst>
              <a:ext uri="{FF2B5EF4-FFF2-40B4-BE49-F238E27FC236}">
                <a16:creationId xmlns:a16="http://schemas.microsoft.com/office/drawing/2014/main" id="{DD8050AE-4548-4542-B848-157D656504D3}"/>
              </a:ext>
            </a:extLst>
          </p:cNvPr>
          <p:cNvSpPr>
            <a:spLocks noGrp="1"/>
          </p:cNvSpPr>
          <p:nvPr>
            <p:ph type="body" idx="1"/>
          </p:nvPr>
        </p:nvSpPr>
        <p:spPr/>
        <p:txBody>
          <a:bodyPr>
            <a:normAutofit lnSpcReduction="10000"/>
          </a:bodyPr>
          <a:lstStyle/>
          <a:p>
            <a:r>
              <a:rPr lang="en-US" dirty="0"/>
              <a:t>Case Study</a:t>
            </a:r>
          </a:p>
        </p:txBody>
      </p:sp>
      <p:sp>
        <p:nvSpPr>
          <p:cNvPr id="4" name="Text Placeholder 3">
            <a:extLst>
              <a:ext uri="{FF2B5EF4-FFF2-40B4-BE49-F238E27FC236}">
                <a16:creationId xmlns:a16="http://schemas.microsoft.com/office/drawing/2014/main" id="{9ABECF1A-1A0B-4FBB-BCD0-1B55687AE9A1}"/>
              </a:ext>
            </a:extLst>
          </p:cNvPr>
          <p:cNvSpPr>
            <a:spLocks noGrp="1"/>
          </p:cNvSpPr>
          <p:nvPr>
            <p:ph type="body" idx="2"/>
          </p:nvPr>
        </p:nvSpPr>
        <p:spPr>
          <a:xfrm>
            <a:off x="2459637" y="2174876"/>
            <a:ext cx="7920039" cy="4314415"/>
          </a:xfrm>
        </p:spPr>
        <p:txBody>
          <a:bodyPr>
            <a:normAutofit fontScale="77500" lnSpcReduction="20000"/>
          </a:bodyPr>
          <a:lstStyle/>
          <a:p>
            <a:pPr marL="101598" indent="0" algn="ctr">
              <a:buNone/>
            </a:pPr>
            <a:r>
              <a:rPr lang="en-US" dirty="0"/>
              <a:t>During class, a Professor assigned homework that required students to watch a show on Netflix that depicts numerous sexual acts (including same sex acts, which the complaining student mentioned as one of their objections to the assignment), nudity, drug use, suicide, marital infidelity, etc. The student found the content to be disturbing. The student is a devout Catholic and was so appalled they went to confession and reported the matter to the Title IX Coordinator. The department chair informed the Title IX Coordinator that the Netflix show did not meet any learning objectives and the professor could have chosen a variety of content through university resources.</a:t>
            </a:r>
          </a:p>
          <a:p>
            <a:pPr marL="101598" indent="0" algn="ctr">
              <a:buNone/>
            </a:pPr>
            <a:endParaRPr lang="en-US" dirty="0"/>
          </a:p>
        </p:txBody>
      </p:sp>
    </p:spTree>
    <p:extLst>
      <p:ext uri="{BB962C8B-B14F-4D97-AF65-F5344CB8AC3E}">
        <p14:creationId xmlns:p14="http://schemas.microsoft.com/office/powerpoint/2010/main" val="89250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E30E-2237-4A5D-A3D0-9119D840C541}"/>
              </a:ext>
            </a:extLst>
          </p:cNvPr>
          <p:cNvSpPr>
            <a:spLocks noGrp="1"/>
          </p:cNvSpPr>
          <p:nvPr>
            <p:ph type="title"/>
          </p:nvPr>
        </p:nvSpPr>
        <p:spPr/>
        <p:txBody>
          <a:bodyPr>
            <a:normAutofit/>
          </a:bodyPr>
          <a:lstStyle/>
          <a:p>
            <a:pPr algn="l"/>
            <a:r>
              <a:rPr lang="en-US" sz="4800" b="1" dirty="0"/>
              <a:t>Is it S.P.O.O?</a:t>
            </a:r>
            <a:endParaRPr lang="en-US" sz="4800" dirty="0"/>
          </a:p>
        </p:txBody>
      </p:sp>
      <p:sp>
        <p:nvSpPr>
          <p:cNvPr id="3" name="Text Placeholder 2">
            <a:extLst>
              <a:ext uri="{FF2B5EF4-FFF2-40B4-BE49-F238E27FC236}">
                <a16:creationId xmlns:a16="http://schemas.microsoft.com/office/drawing/2014/main" id="{DD8050AE-4548-4542-B848-157D656504D3}"/>
              </a:ext>
            </a:extLst>
          </p:cNvPr>
          <p:cNvSpPr>
            <a:spLocks noGrp="1"/>
          </p:cNvSpPr>
          <p:nvPr>
            <p:ph type="body" idx="1"/>
          </p:nvPr>
        </p:nvSpPr>
        <p:spPr/>
        <p:txBody>
          <a:bodyPr>
            <a:normAutofit lnSpcReduction="10000"/>
          </a:bodyPr>
          <a:lstStyle/>
          <a:p>
            <a:r>
              <a:rPr lang="en-US" dirty="0"/>
              <a:t>Case Study</a:t>
            </a:r>
          </a:p>
        </p:txBody>
      </p:sp>
      <p:sp>
        <p:nvSpPr>
          <p:cNvPr id="4" name="Text Placeholder 3">
            <a:extLst>
              <a:ext uri="{FF2B5EF4-FFF2-40B4-BE49-F238E27FC236}">
                <a16:creationId xmlns:a16="http://schemas.microsoft.com/office/drawing/2014/main" id="{9ABECF1A-1A0B-4FBB-BCD0-1B55687AE9A1}"/>
              </a:ext>
            </a:extLst>
          </p:cNvPr>
          <p:cNvSpPr>
            <a:spLocks noGrp="1"/>
          </p:cNvSpPr>
          <p:nvPr>
            <p:ph type="body" idx="2"/>
          </p:nvPr>
        </p:nvSpPr>
        <p:spPr>
          <a:xfrm>
            <a:off x="2657345" y="2174876"/>
            <a:ext cx="7275471" cy="4314415"/>
          </a:xfrm>
        </p:spPr>
        <p:txBody>
          <a:bodyPr>
            <a:normAutofit lnSpcReduction="10000"/>
          </a:bodyPr>
          <a:lstStyle/>
          <a:p>
            <a:pPr marL="101598" indent="0" algn="ctr">
              <a:buNone/>
            </a:pPr>
            <a:r>
              <a:rPr lang="en-US" dirty="0"/>
              <a:t>A female student used </a:t>
            </a:r>
            <a:r>
              <a:rPr lang="en-US" dirty="0" err="1"/>
              <a:t>SnapChat</a:t>
            </a:r>
            <a:r>
              <a:rPr lang="en-US" dirty="0"/>
              <a:t> to ask a male student to have sex with her. He refused. She then responded that she would rape him if he did not have sex with her. He took a screenshot and brought a complaint against her. As a result of the exchange, he is avoiding her on campus and dropped the class in which they were both enrolled.</a:t>
            </a:r>
          </a:p>
        </p:txBody>
      </p:sp>
    </p:spTree>
    <p:extLst>
      <p:ext uri="{BB962C8B-B14F-4D97-AF65-F5344CB8AC3E}">
        <p14:creationId xmlns:p14="http://schemas.microsoft.com/office/powerpoint/2010/main" val="2463218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20CE-A518-4D51-82D9-250580B49278}"/>
              </a:ext>
            </a:extLst>
          </p:cNvPr>
          <p:cNvSpPr>
            <a:spLocks noGrp="1"/>
          </p:cNvSpPr>
          <p:nvPr>
            <p:ph type="title"/>
          </p:nvPr>
        </p:nvSpPr>
        <p:spPr/>
        <p:txBody>
          <a:bodyPr>
            <a:normAutofit/>
          </a:bodyPr>
          <a:lstStyle/>
          <a:p>
            <a:r>
              <a:rPr lang="en-US" sz="4800" b="1" dirty="0"/>
              <a:t>Is it S.P.O.O?</a:t>
            </a:r>
            <a:endParaRPr lang="en-US" sz="4800" dirty="0"/>
          </a:p>
        </p:txBody>
      </p:sp>
      <p:sp>
        <p:nvSpPr>
          <p:cNvPr id="3" name="Text Placeholder 2">
            <a:extLst>
              <a:ext uri="{FF2B5EF4-FFF2-40B4-BE49-F238E27FC236}">
                <a16:creationId xmlns:a16="http://schemas.microsoft.com/office/drawing/2014/main" id="{47696305-DA97-44CA-9644-D71624A7A556}"/>
              </a:ext>
            </a:extLst>
          </p:cNvPr>
          <p:cNvSpPr>
            <a:spLocks noGrp="1"/>
          </p:cNvSpPr>
          <p:nvPr>
            <p:ph type="body" idx="1"/>
          </p:nvPr>
        </p:nvSpPr>
        <p:spPr>
          <a:xfrm>
            <a:off x="609600" y="1600201"/>
            <a:ext cx="11215816" cy="5029199"/>
          </a:xfrm>
        </p:spPr>
        <p:txBody>
          <a:bodyPr>
            <a:normAutofit fontScale="85000" lnSpcReduction="10000"/>
          </a:bodyPr>
          <a:lstStyle/>
          <a:p>
            <a:pPr marL="101598" indent="0" algn="ctr">
              <a:buNone/>
            </a:pPr>
            <a:r>
              <a:rPr lang="en-US" dirty="0"/>
              <a:t>Johnny and Mary live next door to one another on a co-ed res hall floor, and Mary complains that Johnny watches pornography in his room very loudly, and that she can hear the videos very clearly through the walls. In fact, she believes Johnny intentionally watches porn at an increased volume when he knows Mary is home. Sometimes if she leaves, Johnny seems to pause the pornography, pokes his head out of his room, watches her walk down the hallway, and she can hear him then return to watching porn. On Tuesday, Mary caught Johnny staring at her while she returned from the showers. She confronted him about this, and he said, “I’m just getting a mental image.” She could then hear him immediately start watching porn in his room. Later, Johnny said to Mary, “Thanks for earlier,” and smiled. Mary and several of her male and female floor mates (who also are upset with the pornography audio levels) file complaints with the TIXC.</a:t>
            </a:r>
          </a:p>
          <a:p>
            <a:pPr marL="152396" indent="0">
              <a:buNone/>
            </a:pPr>
            <a:endParaRPr lang="en-US" dirty="0"/>
          </a:p>
        </p:txBody>
      </p:sp>
    </p:spTree>
    <p:extLst>
      <p:ext uri="{BB962C8B-B14F-4D97-AF65-F5344CB8AC3E}">
        <p14:creationId xmlns:p14="http://schemas.microsoft.com/office/powerpoint/2010/main" val="300925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20CE-A518-4D51-82D9-250580B49278}"/>
              </a:ext>
            </a:extLst>
          </p:cNvPr>
          <p:cNvSpPr>
            <a:spLocks noGrp="1"/>
          </p:cNvSpPr>
          <p:nvPr>
            <p:ph type="title"/>
          </p:nvPr>
        </p:nvSpPr>
        <p:spPr/>
        <p:txBody>
          <a:bodyPr>
            <a:normAutofit/>
          </a:bodyPr>
          <a:lstStyle/>
          <a:p>
            <a:r>
              <a:rPr lang="en-US" sz="4800" b="1" dirty="0"/>
              <a:t>Is it S.P.O.O?</a:t>
            </a:r>
            <a:endParaRPr lang="en-US" sz="4800" dirty="0"/>
          </a:p>
        </p:txBody>
      </p:sp>
      <p:sp>
        <p:nvSpPr>
          <p:cNvPr id="3" name="Text Placeholder 2">
            <a:extLst>
              <a:ext uri="{FF2B5EF4-FFF2-40B4-BE49-F238E27FC236}">
                <a16:creationId xmlns:a16="http://schemas.microsoft.com/office/drawing/2014/main" id="{47696305-DA97-44CA-9644-D71624A7A556}"/>
              </a:ext>
            </a:extLst>
          </p:cNvPr>
          <p:cNvSpPr>
            <a:spLocks noGrp="1"/>
          </p:cNvSpPr>
          <p:nvPr>
            <p:ph type="body" idx="1"/>
          </p:nvPr>
        </p:nvSpPr>
        <p:spPr>
          <a:xfrm>
            <a:off x="609600" y="1600201"/>
            <a:ext cx="11215816" cy="5029199"/>
          </a:xfrm>
        </p:spPr>
        <p:txBody>
          <a:bodyPr>
            <a:normAutofit fontScale="77500" lnSpcReduction="20000"/>
          </a:bodyPr>
          <a:lstStyle/>
          <a:p>
            <a:pPr marL="152396" indent="0" algn="ctr">
              <a:buNone/>
            </a:pPr>
            <a:r>
              <a:rPr lang="en-US" dirty="0"/>
              <a:t>Professor Tom becomes increasingly informal with his class throughout the semester, both with male and female students. Some students describe Professor Tom as being a bit “creepy” with the female students. And some male students say Professor Tom stays after class and chats with the male students about which female students are “hot.” According to one male student, Professor Tom called one female student, Mary, a “hot piece of ass” in a conversation with him and one other male student. The next week Professor Tom told the whole class that his girlfriend is “very experienced” in the bedroom, and that he doesn’t use condoms because none of them fit him right. That same day, he asked Mary to stay after class, and with several other students still in the room, told Mary that he knew she had been partying a lot, that she should be careful, and he gave her his cell number in case she ever needed help or a ride home at night. As he told her this, he brought his hand into contact with her back and down to the small of her back, leaving his hand in contact with her for 5-10 seconds just above her buttocks. Mary made a complaint about his inappropriate attention and contact.</a:t>
            </a:r>
          </a:p>
          <a:p>
            <a:pPr marL="152396" indent="0">
              <a:buNone/>
            </a:pPr>
            <a:endParaRPr lang="en-US" dirty="0"/>
          </a:p>
        </p:txBody>
      </p:sp>
    </p:spTree>
    <p:extLst>
      <p:ext uri="{BB962C8B-B14F-4D97-AF65-F5344CB8AC3E}">
        <p14:creationId xmlns:p14="http://schemas.microsoft.com/office/powerpoint/2010/main" val="217563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DC04-CC4A-454F-9684-475C484ECF3C}"/>
              </a:ext>
            </a:extLst>
          </p:cNvPr>
          <p:cNvSpPr>
            <a:spLocks noGrp="1"/>
          </p:cNvSpPr>
          <p:nvPr>
            <p:ph type="title"/>
          </p:nvPr>
        </p:nvSpPr>
        <p:spPr/>
        <p:txBody>
          <a:bodyPr>
            <a:normAutofit/>
          </a:bodyPr>
          <a:lstStyle/>
          <a:p>
            <a:pPr algn="ctr"/>
            <a:r>
              <a:rPr lang="en-US" sz="3600" dirty="0"/>
              <a:t>AGENDA </a:t>
            </a:r>
          </a:p>
        </p:txBody>
      </p:sp>
      <p:sp>
        <p:nvSpPr>
          <p:cNvPr id="3" name="Content Placeholder 2">
            <a:extLst>
              <a:ext uri="{FF2B5EF4-FFF2-40B4-BE49-F238E27FC236}">
                <a16:creationId xmlns:a16="http://schemas.microsoft.com/office/drawing/2014/main" id="{A66F5D4F-BCE1-4D48-9C06-BD887F3669CC}"/>
              </a:ext>
            </a:extLst>
          </p:cNvPr>
          <p:cNvSpPr>
            <a:spLocks noGrp="1"/>
          </p:cNvSpPr>
          <p:nvPr>
            <p:ph idx="1"/>
          </p:nvPr>
        </p:nvSpPr>
        <p:spPr/>
        <p:txBody>
          <a:bodyPr>
            <a:normAutofit fontScale="92500" lnSpcReduction="10000"/>
          </a:bodyPr>
          <a:lstStyle/>
          <a:p>
            <a:r>
              <a:rPr lang="en-US" dirty="0"/>
              <a:t>Introduction of New Team Members </a:t>
            </a:r>
          </a:p>
          <a:p>
            <a:r>
              <a:rPr lang="en-US" dirty="0"/>
              <a:t>2020 Regulation Updates</a:t>
            </a:r>
          </a:p>
          <a:p>
            <a:r>
              <a:rPr lang="en-US" dirty="0"/>
              <a:t>S.P.O.O</a:t>
            </a:r>
          </a:p>
          <a:p>
            <a:pPr lvl="1"/>
            <a:r>
              <a:rPr lang="en-US" dirty="0"/>
              <a:t>Case Studies </a:t>
            </a:r>
          </a:p>
          <a:p>
            <a:r>
              <a:rPr lang="en-US" dirty="0"/>
              <a:t>The Investigation Report</a:t>
            </a:r>
          </a:p>
          <a:p>
            <a:r>
              <a:rPr lang="en-US" dirty="0"/>
              <a:t>Special Topics: Stalking Awareness</a:t>
            </a:r>
          </a:p>
          <a:p>
            <a:r>
              <a:rPr lang="en-US" dirty="0"/>
              <a:t>Questions/What’s Next</a:t>
            </a:r>
          </a:p>
        </p:txBody>
      </p:sp>
      <p:sp>
        <p:nvSpPr>
          <p:cNvPr id="4" name="Text Placeholder 3">
            <a:extLst>
              <a:ext uri="{FF2B5EF4-FFF2-40B4-BE49-F238E27FC236}">
                <a16:creationId xmlns:a16="http://schemas.microsoft.com/office/drawing/2014/main" id="{56D4723F-C310-40E6-BF8E-59159774F86B}"/>
              </a:ext>
            </a:extLst>
          </p:cNvPr>
          <p:cNvSpPr>
            <a:spLocks noGrp="1"/>
          </p:cNvSpPr>
          <p:nvPr>
            <p:ph type="body" sz="half" idx="2"/>
          </p:nvPr>
        </p:nvSpPr>
        <p:spPr/>
        <p:txBody>
          <a:bodyPr/>
          <a:lstStyle/>
          <a:p>
            <a:pPr algn="ctr"/>
            <a:r>
              <a:rPr lang="en-US" sz="2000" b="0" i="1" dirty="0">
                <a:solidFill>
                  <a:schemeClr val="lt1"/>
                </a:solidFill>
              </a:rPr>
              <a:t>No person in the United States shall, </a:t>
            </a:r>
            <a:r>
              <a:rPr lang="en-US" sz="2000" i="1" dirty="0">
                <a:solidFill>
                  <a:schemeClr val="lt1"/>
                </a:solidFill>
              </a:rPr>
              <a:t>on the basis of sex, be excluded from participation in</a:t>
            </a:r>
            <a:r>
              <a:rPr lang="en-US" sz="2000" b="0" i="1" dirty="0">
                <a:solidFill>
                  <a:schemeClr val="lt1"/>
                </a:solidFill>
              </a:rPr>
              <a:t>, be denied the benefits of, or be subjected to discrimination under any education program or activity receiving Federal financial assistance.</a:t>
            </a:r>
            <a:endParaRPr lang="en-US" dirty="0"/>
          </a:p>
        </p:txBody>
      </p:sp>
    </p:spTree>
    <p:extLst>
      <p:ext uri="{BB962C8B-B14F-4D97-AF65-F5344CB8AC3E}">
        <p14:creationId xmlns:p14="http://schemas.microsoft.com/office/powerpoint/2010/main" val="361160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20CE-A518-4D51-82D9-250580B49278}"/>
              </a:ext>
            </a:extLst>
          </p:cNvPr>
          <p:cNvSpPr>
            <a:spLocks noGrp="1"/>
          </p:cNvSpPr>
          <p:nvPr>
            <p:ph type="title"/>
          </p:nvPr>
        </p:nvSpPr>
        <p:spPr/>
        <p:txBody>
          <a:bodyPr>
            <a:normAutofit/>
          </a:bodyPr>
          <a:lstStyle/>
          <a:p>
            <a:r>
              <a:rPr lang="en-US" sz="4800" b="1" dirty="0"/>
              <a:t>Is it Quid Pro Quo?</a:t>
            </a:r>
          </a:p>
        </p:txBody>
      </p:sp>
      <p:sp>
        <p:nvSpPr>
          <p:cNvPr id="3" name="Text Placeholder 2">
            <a:extLst>
              <a:ext uri="{FF2B5EF4-FFF2-40B4-BE49-F238E27FC236}">
                <a16:creationId xmlns:a16="http://schemas.microsoft.com/office/drawing/2014/main" id="{47696305-DA97-44CA-9644-D71624A7A556}"/>
              </a:ext>
            </a:extLst>
          </p:cNvPr>
          <p:cNvSpPr>
            <a:spLocks noGrp="1"/>
          </p:cNvSpPr>
          <p:nvPr>
            <p:ph type="body" idx="1"/>
          </p:nvPr>
        </p:nvSpPr>
        <p:spPr>
          <a:xfrm>
            <a:off x="609600" y="1600201"/>
            <a:ext cx="11215816" cy="5029199"/>
          </a:xfrm>
        </p:spPr>
        <p:txBody>
          <a:bodyPr>
            <a:normAutofit fontScale="77500" lnSpcReduction="20000"/>
          </a:bodyPr>
          <a:lstStyle/>
          <a:p>
            <a:pPr marL="152396" indent="0" algn="ctr">
              <a:buNone/>
            </a:pPr>
            <a:r>
              <a:rPr lang="en-US" dirty="0"/>
              <a:t>Professor Doug and student Cindy have grown fairly close throughout the semester, and according to others, their relationship seems “inappropriate” and overly flirtatious. Many students believe Cindy (who is not a very good student) is flirting with Professor Doug to garner favor from him, as Professor Doug is extremely influential in this academic field. Finally, one day, Professor Doug tells Cindy that if she has sex with him, he will give her an A-grade. Cindy welcomes this offer, and she has sex with Professor Doug. She receives an A-grade, and it propels her into an internship and ultimately her dream job. To this day, Cindy says that having sex with Professor Doug was the best decision she ever made and is very happy with how her life and career turned out as a result. No other student ever becomes aware of this arrangement, and there was no grade curve, thus, no other student’s grade was affected. Without worrying about the fact that Professor Doug’s behavior is concerning as it could be repeated, is this one particular incident quid pro quo sexual harassment? </a:t>
            </a:r>
          </a:p>
        </p:txBody>
      </p:sp>
    </p:spTree>
    <p:extLst>
      <p:ext uri="{BB962C8B-B14F-4D97-AF65-F5344CB8AC3E}">
        <p14:creationId xmlns:p14="http://schemas.microsoft.com/office/powerpoint/2010/main" val="77405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99D-4D6A-4AD9-A072-B34216A5FF50}"/>
              </a:ext>
            </a:extLst>
          </p:cNvPr>
          <p:cNvSpPr>
            <a:spLocks noGrp="1"/>
          </p:cNvSpPr>
          <p:nvPr>
            <p:ph type="title"/>
          </p:nvPr>
        </p:nvSpPr>
        <p:spPr/>
        <p:txBody>
          <a:bodyPr/>
          <a:lstStyle/>
          <a:p>
            <a:r>
              <a:rPr lang="en-US" dirty="0"/>
              <a:t>The Investigation </a:t>
            </a:r>
            <a:r>
              <a:rPr lang="en-US" sz="5400" dirty="0"/>
              <a:t>Report</a:t>
            </a:r>
            <a:endParaRPr lang="en-US" dirty="0"/>
          </a:p>
        </p:txBody>
      </p:sp>
      <p:sp>
        <p:nvSpPr>
          <p:cNvPr id="3" name="Text Placeholder 2">
            <a:extLst>
              <a:ext uri="{FF2B5EF4-FFF2-40B4-BE49-F238E27FC236}">
                <a16:creationId xmlns:a16="http://schemas.microsoft.com/office/drawing/2014/main" id="{2299796B-3391-4227-9AFC-2A2F4677FC98}"/>
              </a:ext>
            </a:extLst>
          </p:cNvPr>
          <p:cNvSpPr>
            <a:spLocks noGrp="1"/>
          </p:cNvSpPr>
          <p:nvPr>
            <p:ph type="body" idx="1"/>
          </p:nvPr>
        </p:nvSpPr>
        <p:spPr/>
        <p:txBody>
          <a:bodyPr/>
          <a:lstStyle/>
          <a:p>
            <a:r>
              <a:rPr lang="en-US" dirty="0"/>
              <a:t>UA Little Rock Title IX Team Training</a:t>
            </a:r>
          </a:p>
        </p:txBody>
      </p:sp>
    </p:spTree>
    <p:extLst>
      <p:ext uri="{BB962C8B-B14F-4D97-AF65-F5344CB8AC3E}">
        <p14:creationId xmlns:p14="http://schemas.microsoft.com/office/powerpoint/2010/main" val="133843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23AF-83DB-4D83-9483-DF678904A391}"/>
              </a:ext>
            </a:extLst>
          </p:cNvPr>
          <p:cNvSpPr>
            <a:spLocks noGrp="1"/>
          </p:cNvSpPr>
          <p:nvPr>
            <p:ph type="title"/>
          </p:nvPr>
        </p:nvSpPr>
        <p:spPr/>
        <p:txBody>
          <a:bodyPr/>
          <a:lstStyle/>
          <a:p>
            <a:r>
              <a:rPr lang="en-US" b="1" dirty="0"/>
              <a:t>The Process</a:t>
            </a:r>
          </a:p>
        </p:txBody>
      </p:sp>
      <p:graphicFrame>
        <p:nvGraphicFramePr>
          <p:cNvPr id="3" name="Diagram 2">
            <a:extLst>
              <a:ext uri="{FF2B5EF4-FFF2-40B4-BE49-F238E27FC236}">
                <a16:creationId xmlns:a16="http://schemas.microsoft.com/office/drawing/2014/main" id="{0E641222-51ED-4544-8C83-B4774870B2C3}"/>
              </a:ext>
            </a:extLst>
          </p:cNvPr>
          <p:cNvGraphicFramePr/>
          <p:nvPr/>
        </p:nvGraphicFramePr>
        <p:xfrm>
          <a:off x="381000" y="1651000"/>
          <a:ext cx="114300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78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B95C-5906-4319-BAC1-7906D223BAB4}"/>
              </a:ext>
            </a:extLst>
          </p:cNvPr>
          <p:cNvSpPr>
            <a:spLocks noGrp="1"/>
          </p:cNvSpPr>
          <p:nvPr>
            <p:ph type="title"/>
          </p:nvPr>
        </p:nvSpPr>
        <p:spPr/>
        <p:txBody>
          <a:bodyPr/>
          <a:lstStyle/>
          <a:p>
            <a:r>
              <a:rPr lang="en-US" dirty="0"/>
              <a:t>Report Writing </a:t>
            </a:r>
          </a:p>
        </p:txBody>
      </p:sp>
      <p:sp>
        <p:nvSpPr>
          <p:cNvPr id="3" name="Content Placeholder 2">
            <a:extLst>
              <a:ext uri="{FF2B5EF4-FFF2-40B4-BE49-F238E27FC236}">
                <a16:creationId xmlns:a16="http://schemas.microsoft.com/office/drawing/2014/main" id="{B9DEE5D2-E04D-4682-928D-79604B222CC6}"/>
              </a:ext>
            </a:extLst>
          </p:cNvPr>
          <p:cNvSpPr>
            <a:spLocks noGrp="1"/>
          </p:cNvSpPr>
          <p:nvPr>
            <p:ph idx="1"/>
          </p:nvPr>
        </p:nvSpPr>
        <p:spPr/>
        <p:txBody>
          <a:bodyPr>
            <a:normAutofit lnSpcReduction="10000"/>
          </a:bodyPr>
          <a:lstStyle/>
          <a:p>
            <a:r>
              <a:rPr lang="en-US" dirty="0"/>
              <a:t>This document reflects the careful work done throughout the investigation. </a:t>
            </a:r>
          </a:p>
          <a:p>
            <a:pPr lvl="1"/>
            <a:r>
              <a:rPr lang="en-US" dirty="0"/>
              <a:t>Clear, concise, can withstand scrutiny </a:t>
            </a:r>
          </a:p>
          <a:p>
            <a:r>
              <a:rPr lang="en-US" dirty="0"/>
              <a:t>Comprehensive document summarizing the investigation that includes</a:t>
            </a:r>
          </a:p>
          <a:p>
            <a:pPr lvl="1"/>
            <a:r>
              <a:rPr lang="en-US" dirty="0"/>
              <a:t>Results of interviews </a:t>
            </a:r>
          </a:p>
          <a:p>
            <a:pPr lvl="1"/>
            <a:r>
              <a:rPr lang="en-US" dirty="0"/>
              <a:t>Summary of other information collected </a:t>
            </a:r>
          </a:p>
        </p:txBody>
      </p:sp>
    </p:spTree>
    <p:extLst>
      <p:ext uri="{BB962C8B-B14F-4D97-AF65-F5344CB8AC3E}">
        <p14:creationId xmlns:p14="http://schemas.microsoft.com/office/powerpoint/2010/main" val="405224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BFA7-493E-4761-9E64-04F60BFC4A39}"/>
              </a:ext>
            </a:extLst>
          </p:cNvPr>
          <p:cNvSpPr>
            <a:spLocks noGrp="1"/>
          </p:cNvSpPr>
          <p:nvPr>
            <p:ph type="title"/>
          </p:nvPr>
        </p:nvSpPr>
        <p:spPr/>
        <p:txBody>
          <a:bodyPr/>
          <a:lstStyle/>
          <a:p>
            <a:r>
              <a:rPr lang="en-US" dirty="0"/>
              <a:t>Investigation Report</a:t>
            </a:r>
          </a:p>
        </p:txBody>
      </p:sp>
      <p:sp>
        <p:nvSpPr>
          <p:cNvPr id="3" name="Content Placeholder 2">
            <a:extLst>
              <a:ext uri="{FF2B5EF4-FFF2-40B4-BE49-F238E27FC236}">
                <a16:creationId xmlns:a16="http://schemas.microsoft.com/office/drawing/2014/main" id="{D22E7DF5-24E1-4C3E-A7BB-2F79780066CF}"/>
              </a:ext>
            </a:extLst>
          </p:cNvPr>
          <p:cNvSpPr>
            <a:spLocks noGrp="1"/>
          </p:cNvSpPr>
          <p:nvPr>
            <p:ph idx="1"/>
          </p:nvPr>
        </p:nvSpPr>
        <p:spPr>
          <a:xfrm>
            <a:off x="609600" y="1600201"/>
            <a:ext cx="10972800" cy="4712917"/>
          </a:xfrm>
        </p:spPr>
        <p:txBody>
          <a:bodyPr>
            <a:normAutofit fontScale="62500" lnSpcReduction="20000"/>
          </a:bodyPr>
          <a:lstStyle/>
          <a:p>
            <a:pPr marL="0" indent="0">
              <a:buNone/>
            </a:pPr>
            <a:r>
              <a:rPr lang="en-US" dirty="0"/>
              <a:t>An Investigation report will detail the investigation in the following sections:</a:t>
            </a:r>
          </a:p>
          <a:p>
            <a:pPr lvl="1"/>
            <a:r>
              <a:rPr lang="en-US" dirty="0">
                <a:solidFill>
                  <a:schemeClr val="tx1"/>
                </a:solidFill>
              </a:rPr>
              <a:t>Relevant Background</a:t>
            </a:r>
          </a:p>
          <a:p>
            <a:pPr lvl="1"/>
            <a:r>
              <a:rPr lang="en-US" dirty="0">
                <a:solidFill>
                  <a:schemeClr val="tx1"/>
                </a:solidFill>
              </a:rPr>
              <a:t>Jurisdiction and Scope of the Investigation</a:t>
            </a:r>
          </a:p>
          <a:p>
            <a:pPr lvl="1"/>
            <a:r>
              <a:rPr lang="en-US" dirty="0">
                <a:solidFill>
                  <a:schemeClr val="tx1"/>
                </a:solidFill>
              </a:rPr>
              <a:t>Applicable UA Little Rock Policies and Relevant Definitions</a:t>
            </a:r>
          </a:p>
          <a:p>
            <a:pPr lvl="1"/>
            <a:r>
              <a:rPr lang="en-US" dirty="0">
                <a:solidFill>
                  <a:schemeClr val="tx1"/>
                </a:solidFill>
              </a:rPr>
              <a:t>Investigation Timeline</a:t>
            </a:r>
          </a:p>
          <a:p>
            <a:pPr lvl="1"/>
            <a:r>
              <a:rPr lang="en-US" dirty="0">
                <a:solidFill>
                  <a:schemeClr val="tx1"/>
                </a:solidFill>
              </a:rPr>
              <a:t>Reported Incident Timeline(s)</a:t>
            </a:r>
          </a:p>
          <a:p>
            <a:pPr lvl="1"/>
            <a:r>
              <a:rPr lang="en-US" dirty="0">
                <a:solidFill>
                  <a:schemeClr val="tx1"/>
                </a:solidFill>
              </a:rPr>
              <a:t>Summary of Relevant Statements and Evidence</a:t>
            </a:r>
          </a:p>
          <a:p>
            <a:pPr lvl="1"/>
            <a:r>
              <a:rPr lang="en-US" dirty="0">
                <a:solidFill>
                  <a:schemeClr val="tx1"/>
                </a:solidFill>
              </a:rPr>
              <a:t>Credibility Assessment</a:t>
            </a:r>
          </a:p>
          <a:p>
            <a:pPr lvl="1"/>
            <a:r>
              <a:rPr lang="en-US" dirty="0">
                <a:solidFill>
                  <a:schemeClr val="tx1"/>
                </a:solidFill>
              </a:rPr>
              <a:t>Discussion and Synthesis</a:t>
            </a:r>
          </a:p>
          <a:p>
            <a:pPr lvl="1"/>
            <a:r>
              <a:rPr lang="en-US" dirty="0">
                <a:solidFill>
                  <a:schemeClr val="tx1"/>
                </a:solidFill>
              </a:rPr>
              <a:t>Conclusion</a:t>
            </a:r>
          </a:p>
          <a:p>
            <a:pPr lvl="1"/>
            <a:r>
              <a:rPr lang="en-US" dirty="0">
                <a:solidFill>
                  <a:schemeClr val="tx1"/>
                </a:solidFill>
              </a:rPr>
              <a:t>Appendices</a:t>
            </a:r>
          </a:p>
          <a:p>
            <a:pPr marL="0" indent="0">
              <a:buNone/>
            </a:pPr>
            <a:endParaRPr lang="en-US" dirty="0"/>
          </a:p>
        </p:txBody>
      </p:sp>
    </p:spTree>
    <p:extLst>
      <p:ext uri="{BB962C8B-B14F-4D97-AF65-F5344CB8AC3E}">
        <p14:creationId xmlns:p14="http://schemas.microsoft.com/office/powerpoint/2010/main" val="151591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9060-3734-4C60-8DBF-8CFAE40581F3}"/>
              </a:ext>
            </a:extLst>
          </p:cNvPr>
          <p:cNvSpPr>
            <a:spLocks noGrp="1"/>
          </p:cNvSpPr>
          <p:nvPr>
            <p:ph type="title"/>
          </p:nvPr>
        </p:nvSpPr>
        <p:spPr/>
        <p:txBody>
          <a:bodyPr/>
          <a:lstStyle/>
          <a:p>
            <a:r>
              <a:rPr lang="en-US" dirty="0"/>
              <a:t>G.A.S. Framework</a:t>
            </a:r>
          </a:p>
        </p:txBody>
      </p:sp>
      <p:graphicFrame>
        <p:nvGraphicFramePr>
          <p:cNvPr id="4" name="Diagram 3">
            <a:extLst>
              <a:ext uri="{FF2B5EF4-FFF2-40B4-BE49-F238E27FC236}">
                <a16:creationId xmlns:a16="http://schemas.microsoft.com/office/drawing/2014/main" id="{3BFD905E-EC9C-4FB1-957F-BB6B0F7570D0}"/>
              </a:ext>
            </a:extLst>
          </p:cNvPr>
          <p:cNvGraphicFramePr/>
          <p:nvPr>
            <p:extLst/>
          </p:nvPr>
        </p:nvGraphicFramePr>
        <p:xfrm>
          <a:off x="1219200" y="1701800"/>
          <a:ext cx="10261600" cy="497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3EFB38E-7231-4221-B03C-A483811400A1}"/>
              </a:ext>
            </a:extLst>
          </p:cNvPr>
          <p:cNvSpPr txBox="1"/>
          <p:nvPr/>
        </p:nvSpPr>
        <p:spPr>
          <a:xfrm>
            <a:off x="1625600" y="3148686"/>
            <a:ext cx="2235200" cy="913199"/>
          </a:xfrm>
          <a:prstGeom prst="rect">
            <a:avLst/>
          </a:prstGeom>
          <a:noFill/>
        </p:spPr>
        <p:txBody>
          <a:bodyPr wrap="square" rtlCol="0">
            <a:spAutoFit/>
          </a:bodyPr>
          <a:lstStyle/>
          <a:p>
            <a:pPr algn="ctr" defTabSz="1219170"/>
            <a:r>
              <a:rPr lang="en-US" sz="2667" b="1" dirty="0">
                <a:solidFill>
                  <a:srgbClr val="6E2639"/>
                </a:solidFill>
                <a:latin typeface="Calibri"/>
              </a:rPr>
              <a:t>Gather Evidence</a:t>
            </a:r>
          </a:p>
        </p:txBody>
      </p:sp>
      <p:sp>
        <p:nvSpPr>
          <p:cNvPr id="7" name="TextBox 6">
            <a:extLst>
              <a:ext uri="{FF2B5EF4-FFF2-40B4-BE49-F238E27FC236}">
                <a16:creationId xmlns:a16="http://schemas.microsoft.com/office/drawing/2014/main" id="{6352F076-BA9E-4C59-8ADC-4C89DD642FF4}"/>
              </a:ext>
            </a:extLst>
          </p:cNvPr>
          <p:cNvSpPr txBox="1"/>
          <p:nvPr/>
        </p:nvSpPr>
        <p:spPr>
          <a:xfrm>
            <a:off x="5080000" y="2959047"/>
            <a:ext cx="2336800" cy="1323632"/>
          </a:xfrm>
          <a:prstGeom prst="rect">
            <a:avLst/>
          </a:prstGeom>
          <a:noFill/>
        </p:spPr>
        <p:txBody>
          <a:bodyPr wrap="square" rtlCol="0">
            <a:spAutoFit/>
          </a:bodyPr>
          <a:lstStyle/>
          <a:p>
            <a:pPr algn="ctr" defTabSz="1219170"/>
            <a:r>
              <a:rPr lang="en-US" sz="2667" b="1" dirty="0">
                <a:solidFill>
                  <a:srgbClr val="6E2639"/>
                </a:solidFill>
                <a:latin typeface="Calibri"/>
              </a:rPr>
              <a:t>Assess credibility and evidence</a:t>
            </a:r>
          </a:p>
        </p:txBody>
      </p:sp>
      <p:sp>
        <p:nvSpPr>
          <p:cNvPr id="8" name="TextBox 7">
            <a:extLst>
              <a:ext uri="{FF2B5EF4-FFF2-40B4-BE49-F238E27FC236}">
                <a16:creationId xmlns:a16="http://schemas.microsoft.com/office/drawing/2014/main" id="{131EA405-39F8-4B8C-9CEC-821B1BEC8EAE}"/>
              </a:ext>
            </a:extLst>
          </p:cNvPr>
          <p:cNvSpPr txBox="1"/>
          <p:nvPr/>
        </p:nvSpPr>
        <p:spPr>
          <a:xfrm>
            <a:off x="8331203" y="2794744"/>
            <a:ext cx="2844797" cy="1569660"/>
          </a:xfrm>
          <a:prstGeom prst="rect">
            <a:avLst/>
          </a:prstGeom>
          <a:noFill/>
        </p:spPr>
        <p:txBody>
          <a:bodyPr wrap="square" rtlCol="0" anchor="ctr">
            <a:spAutoFit/>
          </a:bodyPr>
          <a:lstStyle/>
          <a:p>
            <a:pPr algn="ctr" defTabSz="1219170"/>
            <a:r>
              <a:rPr lang="en-US" sz="2400" b="1" dirty="0">
                <a:solidFill>
                  <a:srgbClr val="6E2639"/>
                </a:solidFill>
                <a:latin typeface="Calibri"/>
              </a:rPr>
              <a:t>Synthesize areas of dispute/agreement and all questions asked</a:t>
            </a:r>
          </a:p>
        </p:txBody>
      </p:sp>
      <p:sp>
        <p:nvSpPr>
          <p:cNvPr id="9" name="Oval 8">
            <a:extLst>
              <a:ext uri="{FF2B5EF4-FFF2-40B4-BE49-F238E27FC236}">
                <a16:creationId xmlns:a16="http://schemas.microsoft.com/office/drawing/2014/main" id="{332D5A30-7E23-415F-BB16-E1466F2BD386}"/>
              </a:ext>
            </a:extLst>
          </p:cNvPr>
          <p:cNvSpPr/>
          <p:nvPr/>
        </p:nvSpPr>
        <p:spPr>
          <a:xfrm>
            <a:off x="382691" y="2008293"/>
            <a:ext cx="4572000" cy="426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341732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4344-6434-494C-AAEF-6524591C26C8}"/>
              </a:ext>
            </a:extLst>
          </p:cNvPr>
          <p:cNvSpPr>
            <a:spLocks noGrp="1"/>
          </p:cNvSpPr>
          <p:nvPr>
            <p:ph type="title"/>
          </p:nvPr>
        </p:nvSpPr>
        <p:spPr/>
        <p:txBody>
          <a:bodyPr/>
          <a:lstStyle/>
          <a:p>
            <a:r>
              <a:rPr lang="en-US" dirty="0"/>
              <a:t>Understanding Evidence</a:t>
            </a:r>
          </a:p>
        </p:txBody>
      </p:sp>
      <p:sp>
        <p:nvSpPr>
          <p:cNvPr id="3" name="Content Placeholder 2">
            <a:extLst>
              <a:ext uri="{FF2B5EF4-FFF2-40B4-BE49-F238E27FC236}">
                <a16:creationId xmlns:a16="http://schemas.microsoft.com/office/drawing/2014/main" id="{29AFF11A-1273-4089-84C3-AC4DCAEE83F8}"/>
              </a:ext>
            </a:extLst>
          </p:cNvPr>
          <p:cNvSpPr>
            <a:spLocks noGrp="1"/>
          </p:cNvSpPr>
          <p:nvPr>
            <p:ph idx="1"/>
          </p:nvPr>
        </p:nvSpPr>
        <p:spPr/>
        <p:txBody>
          <a:bodyPr>
            <a:normAutofit fontScale="77500" lnSpcReduction="20000"/>
          </a:bodyPr>
          <a:lstStyle/>
          <a:p>
            <a:r>
              <a:rPr lang="en-US" dirty="0"/>
              <a:t>Formal rules of evidence do not apply</a:t>
            </a:r>
          </a:p>
          <a:p>
            <a:r>
              <a:rPr lang="en-US" dirty="0"/>
              <a:t>All relevant and reasonably available evidence must be considered – inculpatory and exculpatory </a:t>
            </a:r>
          </a:p>
          <a:p>
            <a:r>
              <a:rPr lang="en-US" dirty="0"/>
              <a:t>If the information is considered relevant to prove or disprove a fact at issue, it should be admitted. If credible, it should be considered.</a:t>
            </a:r>
          </a:p>
          <a:p>
            <a:pPr lvl="1"/>
            <a:r>
              <a:rPr lang="en-US" dirty="0"/>
              <a:t>Evidence is any kind of information presented with the intent to prove what took place</a:t>
            </a:r>
          </a:p>
          <a:p>
            <a:pPr lvl="1"/>
            <a:r>
              <a:rPr lang="en-US" dirty="0"/>
              <a:t>Certain types of evidence may be relevant to the credibility of the party or witness, but not to the allegations</a:t>
            </a:r>
          </a:p>
        </p:txBody>
      </p:sp>
    </p:spTree>
    <p:extLst>
      <p:ext uri="{BB962C8B-B14F-4D97-AF65-F5344CB8AC3E}">
        <p14:creationId xmlns:p14="http://schemas.microsoft.com/office/powerpoint/2010/main" val="131167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9060-3734-4C60-8DBF-8CFAE40581F3}"/>
              </a:ext>
            </a:extLst>
          </p:cNvPr>
          <p:cNvSpPr>
            <a:spLocks noGrp="1"/>
          </p:cNvSpPr>
          <p:nvPr>
            <p:ph type="title"/>
          </p:nvPr>
        </p:nvSpPr>
        <p:spPr/>
        <p:txBody>
          <a:bodyPr/>
          <a:lstStyle/>
          <a:p>
            <a:r>
              <a:rPr lang="en-US" dirty="0"/>
              <a:t>G.A.S. Framework</a:t>
            </a:r>
          </a:p>
        </p:txBody>
      </p:sp>
      <p:graphicFrame>
        <p:nvGraphicFramePr>
          <p:cNvPr id="4" name="Diagram 3">
            <a:extLst>
              <a:ext uri="{FF2B5EF4-FFF2-40B4-BE49-F238E27FC236}">
                <a16:creationId xmlns:a16="http://schemas.microsoft.com/office/drawing/2014/main" id="{3BFD905E-EC9C-4FB1-957F-BB6B0F7570D0}"/>
              </a:ext>
            </a:extLst>
          </p:cNvPr>
          <p:cNvGraphicFramePr/>
          <p:nvPr/>
        </p:nvGraphicFramePr>
        <p:xfrm>
          <a:off x="1219200" y="1701800"/>
          <a:ext cx="10261600" cy="497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3EFB38E-7231-4221-B03C-A483811400A1}"/>
              </a:ext>
            </a:extLst>
          </p:cNvPr>
          <p:cNvSpPr txBox="1"/>
          <p:nvPr/>
        </p:nvSpPr>
        <p:spPr>
          <a:xfrm>
            <a:off x="1625600" y="3148686"/>
            <a:ext cx="2235200" cy="913199"/>
          </a:xfrm>
          <a:prstGeom prst="rect">
            <a:avLst/>
          </a:prstGeom>
          <a:noFill/>
        </p:spPr>
        <p:txBody>
          <a:bodyPr wrap="square" rtlCol="0">
            <a:spAutoFit/>
          </a:bodyPr>
          <a:lstStyle/>
          <a:p>
            <a:pPr algn="ctr" defTabSz="1219170"/>
            <a:r>
              <a:rPr lang="en-US" sz="2667" b="1" dirty="0">
                <a:solidFill>
                  <a:srgbClr val="6E2639"/>
                </a:solidFill>
                <a:latin typeface="Calibri"/>
              </a:rPr>
              <a:t>Gather Evidence</a:t>
            </a:r>
          </a:p>
        </p:txBody>
      </p:sp>
      <p:sp>
        <p:nvSpPr>
          <p:cNvPr id="7" name="TextBox 6">
            <a:extLst>
              <a:ext uri="{FF2B5EF4-FFF2-40B4-BE49-F238E27FC236}">
                <a16:creationId xmlns:a16="http://schemas.microsoft.com/office/drawing/2014/main" id="{6352F076-BA9E-4C59-8ADC-4C89DD642FF4}"/>
              </a:ext>
            </a:extLst>
          </p:cNvPr>
          <p:cNvSpPr txBox="1"/>
          <p:nvPr/>
        </p:nvSpPr>
        <p:spPr>
          <a:xfrm>
            <a:off x="5080000" y="2959047"/>
            <a:ext cx="2336800" cy="1323632"/>
          </a:xfrm>
          <a:prstGeom prst="rect">
            <a:avLst/>
          </a:prstGeom>
          <a:noFill/>
        </p:spPr>
        <p:txBody>
          <a:bodyPr wrap="square" rtlCol="0">
            <a:spAutoFit/>
          </a:bodyPr>
          <a:lstStyle/>
          <a:p>
            <a:pPr algn="ctr" defTabSz="1219170"/>
            <a:r>
              <a:rPr lang="en-US" sz="2667" b="1" dirty="0">
                <a:solidFill>
                  <a:srgbClr val="6E2639"/>
                </a:solidFill>
                <a:latin typeface="Calibri"/>
              </a:rPr>
              <a:t>Assess credibility and evidence</a:t>
            </a:r>
          </a:p>
        </p:txBody>
      </p:sp>
      <p:sp>
        <p:nvSpPr>
          <p:cNvPr id="8" name="TextBox 7">
            <a:extLst>
              <a:ext uri="{FF2B5EF4-FFF2-40B4-BE49-F238E27FC236}">
                <a16:creationId xmlns:a16="http://schemas.microsoft.com/office/drawing/2014/main" id="{131EA405-39F8-4B8C-9CEC-821B1BEC8EAE}"/>
              </a:ext>
            </a:extLst>
          </p:cNvPr>
          <p:cNvSpPr txBox="1"/>
          <p:nvPr/>
        </p:nvSpPr>
        <p:spPr>
          <a:xfrm>
            <a:off x="8331203" y="2794744"/>
            <a:ext cx="2844797" cy="1569660"/>
          </a:xfrm>
          <a:prstGeom prst="rect">
            <a:avLst/>
          </a:prstGeom>
          <a:noFill/>
        </p:spPr>
        <p:txBody>
          <a:bodyPr wrap="square" rtlCol="0" anchor="ctr">
            <a:spAutoFit/>
          </a:bodyPr>
          <a:lstStyle/>
          <a:p>
            <a:pPr algn="ctr" defTabSz="1219170"/>
            <a:r>
              <a:rPr lang="en-US" sz="2400" b="1" dirty="0">
                <a:solidFill>
                  <a:srgbClr val="6E2639"/>
                </a:solidFill>
                <a:latin typeface="Calibri"/>
              </a:rPr>
              <a:t>Synthesize areas of dispute/agreement and all questions asked</a:t>
            </a:r>
          </a:p>
        </p:txBody>
      </p:sp>
      <p:pic>
        <p:nvPicPr>
          <p:cNvPr id="3" name="Picture 2">
            <a:extLst>
              <a:ext uri="{FF2B5EF4-FFF2-40B4-BE49-F238E27FC236}">
                <a16:creationId xmlns:a16="http://schemas.microsoft.com/office/drawing/2014/main" id="{B71D3D3D-D831-4355-B69F-ECEA1F8E8343}"/>
              </a:ext>
            </a:extLst>
          </p:cNvPr>
          <p:cNvPicPr>
            <a:picLocks noChangeAspect="1"/>
          </p:cNvPicPr>
          <p:nvPr/>
        </p:nvPicPr>
        <p:blipFill>
          <a:blip r:embed="rId8"/>
          <a:stretch>
            <a:fillRect/>
          </a:stretch>
        </p:blipFill>
        <p:spPr>
          <a:xfrm>
            <a:off x="3860799" y="1942491"/>
            <a:ext cx="4608976" cy="4300085"/>
          </a:xfrm>
          <a:prstGeom prst="rect">
            <a:avLst/>
          </a:prstGeom>
        </p:spPr>
      </p:pic>
    </p:spTree>
    <p:extLst>
      <p:ext uri="{BB962C8B-B14F-4D97-AF65-F5344CB8AC3E}">
        <p14:creationId xmlns:p14="http://schemas.microsoft.com/office/powerpoint/2010/main" val="329510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030E-24C8-4D00-A5ED-D8E20F40D1A7}"/>
              </a:ext>
            </a:extLst>
          </p:cNvPr>
          <p:cNvSpPr>
            <a:spLocks noGrp="1"/>
          </p:cNvSpPr>
          <p:nvPr>
            <p:ph type="title"/>
          </p:nvPr>
        </p:nvSpPr>
        <p:spPr/>
        <p:txBody>
          <a:bodyPr anchor="ctr">
            <a:normAutofit/>
          </a:bodyPr>
          <a:lstStyle/>
          <a:p>
            <a:pPr algn="ctr"/>
            <a:r>
              <a:rPr lang="en-US" sz="3733" dirty="0"/>
              <a:t>CREDIBILITY </a:t>
            </a:r>
          </a:p>
        </p:txBody>
      </p:sp>
      <p:sp>
        <p:nvSpPr>
          <p:cNvPr id="3" name="Content Placeholder 2">
            <a:extLst>
              <a:ext uri="{FF2B5EF4-FFF2-40B4-BE49-F238E27FC236}">
                <a16:creationId xmlns:a16="http://schemas.microsoft.com/office/drawing/2014/main" id="{2686E2FB-8375-41C3-95B5-F30278FCC0DB}"/>
              </a:ext>
            </a:extLst>
          </p:cNvPr>
          <p:cNvSpPr>
            <a:spLocks noGrp="1"/>
          </p:cNvSpPr>
          <p:nvPr>
            <p:ph idx="1"/>
          </p:nvPr>
        </p:nvSpPr>
        <p:spPr>
          <a:xfrm>
            <a:off x="4064000" y="273051"/>
            <a:ext cx="7518400" cy="6203949"/>
          </a:xfrm>
        </p:spPr>
        <p:txBody>
          <a:bodyPr>
            <a:normAutofit fontScale="85000" lnSpcReduction="10000"/>
          </a:bodyPr>
          <a:lstStyle/>
          <a:p>
            <a:r>
              <a:rPr lang="en-US" dirty="0"/>
              <a:t>To assess credibility is to assess the extent to which you can rely on an individual’s testimony to be accurate and helpful in your understanding of the case. </a:t>
            </a:r>
          </a:p>
          <a:p>
            <a:pPr lvl="1"/>
            <a:r>
              <a:rPr lang="en-US" dirty="0"/>
              <a:t>Credible is not synonymous with truthful.</a:t>
            </a:r>
          </a:p>
          <a:p>
            <a:pPr lvl="1"/>
            <a:r>
              <a:rPr lang="en-US" dirty="0"/>
              <a:t>Memory errors do not necessarily destroy witness credibility, nor does some evasion or misleading</a:t>
            </a:r>
          </a:p>
          <a:p>
            <a:pPr lvl="1"/>
            <a:r>
              <a:rPr lang="en-US" dirty="0"/>
              <a:t> Refrain from focusing on irrelevant inaccuracies and inconsistencies</a:t>
            </a:r>
          </a:p>
        </p:txBody>
      </p:sp>
      <p:sp>
        <p:nvSpPr>
          <p:cNvPr id="4" name="Text Placeholder 3">
            <a:extLst>
              <a:ext uri="{FF2B5EF4-FFF2-40B4-BE49-F238E27FC236}">
                <a16:creationId xmlns:a16="http://schemas.microsoft.com/office/drawing/2014/main" id="{1F00FE4E-27A2-4F85-85FC-467656834CCB}"/>
              </a:ext>
            </a:extLst>
          </p:cNvPr>
          <p:cNvSpPr>
            <a:spLocks noGrp="1"/>
          </p:cNvSpPr>
          <p:nvPr>
            <p:ph type="body" sz="half" idx="2"/>
          </p:nvPr>
        </p:nvSpPr>
        <p:spPr/>
        <p:txBody>
          <a:bodyPr anchor="ctr">
            <a:normAutofit/>
          </a:bodyPr>
          <a:lstStyle/>
          <a:p>
            <a:pPr algn="ctr"/>
            <a:r>
              <a:rPr lang="en-US" sz="3200" dirty="0"/>
              <a:t>Credibility is largely a function of corroboration and consistency. </a:t>
            </a:r>
          </a:p>
        </p:txBody>
      </p:sp>
    </p:spTree>
    <p:extLst>
      <p:ext uri="{BB962C8B-B14F-4D97-AF65-F5344CB8AC3E}">
        <p14:creationId xmlns:p14="http://schemas.microsoft.com/office/powerpoint/2010/main" val="59556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CDFF-270C-4B4A-A76E-632F371B0D29}"/>
              </a:ext>
            </a:extLst>
          </p:cNvPr>
          <p:cNvSpPr>
            <a:spLocks noGrp="1"/>
          </p:cNvSpPr>
          <p:nvPr>
            <p:ph type="title"/>
          </p:nvPr>
        </p:nvSpPr>
        <p:spPr/>
        <p:txBody>
          <a:bodyPr/>
          <a:lstStyle/>
          <a:p>
            <a:r>
              <a:rPr lang="en-US" dirty="0"/>
              <a:t>Credibility Assessment Example</a:t>
            </a:r>
          </a:p>
        </p:txBody>
      </p:sp>
      <p:sp>
        <p:nvSpPr>
          <p:cNvPr id="3" name="Text Placeholder 2">
            <a:extLst>
              <a:ext uri="{FF2B5EF4-FFF2-40B4-BE49-F238E27FC236}">
                <a16:creationId xmlns:a16="http://schemas.microsoft.com/office/drawing/2014/main" id="{644F2E0E-5BE7-4D87-A3EB-CF1DA1366913}"/>
              </a:ext>
            </a:extLst>
          </p:cNvPr>
          <p:cNvSpPr>
            <a:spLocks noGrp="1"/>
          </p:cNvSpPr>
          <p:nvPr>
            <p:ph type="body" idx="1"/>
          </p:nvPr>
        </p:nvSpPr>
        <p:spPr/>
        <p:txBody>
          <a:bodyPr/>
          <a:lstStyle/>
          <a:p>
            <a:r>
              <a:rPr lang="en-US" dirty="0"/>
              <a:t>Incorrect </a:t>
            </a:r>
          </a:p>
        </p:txBody>
      </p:sp>
      <p:sp>
        <p:nvSpPr>
          <p:cNvPr id="4" name="Content Placeholder 3">
            <a:extLst>
              <a:ext uri="{FF2B5EF4-FFF2-40B4-BE49-F238E27FC236}">
                <a16:creationId xmlns:a16="http://schemas.microsoft.com/office/drawing/2014/main" id="{08E64FA6-E1ED-44DB-AAE2-834349917199}"/>
              </a:ext>
            </a:extLst>
          </p:cNvPr>
          <p:cNvSpPr>
            <a:spLocks noGrp="1"/>
          </p:cNvSpPr>
          <p:nvPr>
            <p:ph sz="half" idx="2"/>
          </p:nvPr>
        </p:nvSpPr>
        <p:spPr/>
        <p:txBody>
          <a:bodyPr>
            <a:normAutofit fontScale="92500" lnSpcReduction="20000"/>
          </a:bodyPr>
          <a:lstStyle/>
          <a:p>
            <a:r>
              <a:rPr lang="en-US" dirty="0"/>
              <a:t>“Mark, the Respondent, was less credible than Mariana, the Complainant,” or “The decision-maker should find Mark to be unbelievable in his testimony about having received consent for the following reasons...”</a:t>
            </a:r>
          </a:p>
          <a:p>
            <a:r>
              <a:rPr lang="en-US" dirty="0"/>
              <a:t>That’s not assessment, it’s analysis. It goes too far.</a:t>
            </a:r>
          </a:p>
        </p:txBody>
      </p:sp>
      <p:sp>
        <p:nvSpPr>
          <p:cNvPr id="5" name="Text Placeholder 4">
            <a:extLst>
              <a:ext uri="{FF2B5EF4-FFF2-40B4-BE49-F238E27FC236}">
                <a16:creationId xmlns:a16="http://schemas.microsoft.com/office/drawing/2014/main" id="{107E20B3-8920-48D5-A24E-0160E4E418F6}"/>
              </a:ext>
            </a:extLst>
          </p:cNvPr>
          <p:cNvSpPr>
            <a:spLocks noGrp="1"/>
          </p:cNvSpPr>
          <p:nvPr>
            <p:ph type="body" sz="quarter" idx="3"/>
          </p:nvPr>
        </p:nvSpPr>
        <p:spPr/>
        <p:txBody>
          <a:bodyPr/>
          <a:lstStyle/>
          <a:p>
            <a:r>
              <a:rPr lang="en-US" dirty="0"/>
              <a:t>Correct </a:t>
            </a:r>
          </a:p>
        </p:txBody>
      </p:sp>
      <p:sp>
        <p:nvSpPr>
          <p:cNvPr id="6" name="Content Placeholder 5">
            <a:extLst>
              <a:ext uri="{FF2B5EF4-FFF2-40B4-BE49-F238E27FC236}">
                <a16:creationId xmlns:a16="http://schemas.microsoft.com/office/drawing/2014/main" id="{2B325A47-16D2-42A7-82AC-4238B4579F5E}"/>
              </a:ext>
            </a:extLst>
          </p:cNvPr>
          <p:cNvSpPr>
            <a:spLocks noGrp="1"/>
          </p:cNvSpPr>
          <p:nvPr>
            <p:ph sz="quarter" idx="4"/>
          </p:nvPr>
        </p:nvSpPr>
        <p:spPr>
          <a:xfrm>
            <a:off x="6193369" y="2174875"/>
            <a:ext cx="5389033" cy="4200525"/>
          </a:xfrm>
        </p:spPr>
        <p:txBody>
          <a:bodyPr>
            <a:normAutofit fontScale="92500" lnSpcReduction="20000"/>
          </a:bodyPr>
          <a:lstStyle/>
          <a:p>
            <a:r>
              <a:rPr lang="en-US" dirty="0"/>
              <a:t>“Mark’s testimony about X contrasts with Mariana’s testimony about X, and the accounts of Witness 1 and Witness 7 aligned with Mariana’s testimony, not Mark’s, during the investigation.”</a:t>
            </a:r>
          </a:p>
          <a:p>
            <a:r>
              <a:rPr lang="en-US" dirty="0"/>
              <a:t>That’s not a conclusion, but it is an assessment of the evidence</a:t>
            </a:r>
          </a:p>
        </p:txBody>
      </p:sp>
    </p:spTree>
    <p:extLst>
      <p:ext uri="{BB962C8B-B14F-4D97-AF65-F5344CB8AC3E}">
        <p14:creationId xmlns:p14="http://schemas.microsoft.com/office/powerpoint/2010/main" val="345435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C61C-8EA3-43F3-8B6B-35246AE0D708}"/>
              </a:ext>
            </a:extLst>
          </p:cNvPr>
          <p:cNvSpPr>
            <a:spLocks noGrp="1"/>
          </p:cNvSpPr>
          <p:nvPr>
            <p:ph type="title"/>
          </p:nvPr>
        </p:nvSpPr>
        <p:spPr/>
        <p:txBody>
          <a:bodyPr/>
          <a:lstStyle/>
          <a:p>
            <a:r>
              <a:rPr lang="en-US" dirty="0"/>
              <a:t>New Team Members</a:t>
            </a:r>
          </a:p>
        </p:txBody>
      </p:sp>
      <p:sp>
        <p:nvSpPr>
          <p:cNvPr id="3" name="Text Placeholder 2">
            <a:extLst>
              <a:ext uri="{FF2B5EF4-FFF2-40B4-BE49-F238E27FC236}">
                <a16:creationId xmlns:a16="http://schemas.microsoft.com/office/drawing/2014/main" id="{5165B20D-9E44-4693-9949-4EED3A854062}"/>
              </a:ext>
            </a:extLst>
          </p:cNvPr>
          <p:cNvSpPr>
            <a:spLocks noGrp="1"/>
          </p:cNvSpPr>
          <p:nvPr>
            <p:ph type="body" idx="1"/>
          </p:nvPr>
        </p:nvSpPr>
        <p:spPr/>
        <p:txBody>
          <a:bodyPr>
            <a:normAutofit lnSpcReduction="10000"/>
          </a:bodyPr>
          <a:lstStyle/>
          <a:p>
            <a:r>
              <a:rPr lang="en-US" dirty="0"/>
              <a:t>Investigators</a:t>
            </a:r>
          </a:p>
        </p:txBody>
      </p:sp>
      <p:sp>
        <p:nvSpPr>
          <p:cNvPr id="4" name="Text Placeholder 3">
            <a:extLst>
              <a:ext uri="{FF2B5EF4-FFF2-40B4-BE49-F238E27FC236}">
                <a16:creationId xmlns:a16="http://schemas.microsoft.com/office/drawing/2014/main" id="{E4CB200B-A21B-46B4-9B12-72F902BF6AB8}"/>
              </a:ext>
            </a:extLst>
          </p:cNvPr>
          <p:cNvSpPr>
            <a:spLocks noGrp="1"/>
          </p:cNvSpPr>
          <p:nvPr>
            <p:ph type="body" idx="2"/>
          </p:nvPr>
        </p:nvSpPr>
        <p:spPr/>
        <p:txBody>
          <a:bodyPr>
            <a:normAutofit fontScale="92500" lnSpcReduction="10000"/>
          </a:bodyPr>
          <a:lstStyle/>
          <a:p>
            <a:r>
              <a:rPr lang="en-US" dirty="0"/>
              <a:t>Ross Bradley, Provost’s Office</a:t>
            </a:r>
          </a:p>
          <a:p>
            <a:r>
              <a:rPr lang="en-US" dirty="0"/>
              <a:t>Leah Ford, Student Affairs</a:t>
            </a:r>
          </a:p>
          <a:p>
            <a:r>
              <a:rPr lang="en-US" dirty="0"/>
              <a:t>Bailey Gambill, Student Affairs</a:t>
            </a:r>
          </a:p>
          <a:p>
            <a:r>
              <a:rPr lang="en-US" dirty="0"/>
              <a:t>Dan Shelton, </a:t>
            </a:r>
            <a:r>
              <a:rPr lang="en-US" dirty="0" err="1"/>
              <a:t>Ottenheimer</a:t>
            </a:r>
            <a:r>
              <a:rPr lang="en-US" dirty="0"/>
              <a:t> Library </a:t>
            </a:r>
          </a:p>
          <a:p>
            <a:r>
              <a:rPr lang="en-US" dirty="0"/>
              <a:t>Shelia Brooks, Nursing </a:t>
            </a:r>
          </a:p>
        </p:txBody>
      </p:sp>
      <p:sp>
        <p:nvSpPr>
          <p:cNvPr id="6" name="Text Placeholder 5">
            <a:extLst>
              <a:ext uri="{FF2B5EF4-FFF2-40B4-BE49-F238E27FC236}">
                <a16:creationId xmlns:a16="http://schemas.microsoft.com/office/drawing/2014/main" id="{F2A14A25-BBD6-406B-A814-FFA8CC9B7017}"/>
              </a:ext>
            </a:extLst>
          </p:cNvPr>
          <p:cNvSpPr>
            <a:spLocks noGrp="1"/>
          </p:cNvSpPr>
          <p:nvPr>
            <p:ph type="body" idx="4"/>
          </p:nvPr>
        </p:nvSpPr>
        <p:spPr/>
        <p:txBody>
          <a:bodyPr/>
          <a:lstStyle/>
          <a:p>
            <a:r>
              <a:rPr lang="en-US" dirty="0"/>
              <a:t>Erin Flowers, DCSTEM</a:t>
            </a:r>
          </a:p>
          <a:p>
            <a:r>
              <a:rPr lang="en-US" dirty="0"/>
              <a:t>Barbara Brewer, Records and Registration</a:t>
            </a:r>
          </a:p>
        </p:txBody>
      </p:sp>
    </p:spTree>
    <p:extLst>
      <p:ext uri="{BB962C8B-B14F-4D97-AF65-F5344CB8AC3E}">
        <p14:creationId xmlns:p14="http://schemas.microsoft.com/office/powerpoint/2010/main" val="45652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030E-24C8-4D00-A5ED-D8E20F40D1A7}"/>
              </a:ext>
            </a:extLst>
          </p:cNvPr>
          <p:cNvSpPr>
            <a:spLocks noGrp="1"/>
          </p:cNvSpPr>
          <p:nvPr>
            <p:ph type="title"/>
          </p:nvPr>
        </p:nvSpPr>
        <p:spPr/>
        <p:txBody>
          <a:bodyPr anchor="ctr">
            <a:normAutofit/>
          </a:bodyPr>
          <a:lstStyle/>
          <a:p>
            <a:pPr algn="ctr"/>
            <a:r>
              <a:rPr lang="en-US" sz="3733" dirty="0"/>
              <a:t>CREDIBILITY </a:t>
            </a:r>
          </a:p>
        </p:txBody>
      </p:sp>
      <p:sp>
        <p:nvSpPr>
          <p:cNvPr id="3" name="Content Placeholder 2">
            <a:extLst>
              <a:ext uri="{FF2B5EF4-FFF2-40B4-BE49-F238E27FC236}">
                <a16:creationId xmlns:a16="http://schemas.microsoft.com/office/drawing/2014/main" id="{2686E2FB-8375-41C3-95B5-F30278FCC0DB}"/>
              </a:ext>
            </a:extLst>
          </p:cNvPr>
          <p:cNvSpPr>
            <a:spLocks noGrp="1"/>
          </p:cNvSpPr>
          <p:nvPr>
            <p:ph idx="1"/>
          </p:nvPr>
        </p:nvSpPr>
        <p:spPr>
          <a:xfrm>
            <a:off x="4063999" y="273051"/>
            <a:ext cx="7823199" cy="6346410"/>
          </a:xfrm>
        </p:spPr>
        <p:txBody>
          <a:bodyPr>
            <a:normAutofit fontScale="77500" lnSpcReduction="20000"/>
          </a:bodyPr>
          <a:lstStyle/>
          <a:p>
            <a:r>
              <a:rPr lang="en-US" dirty="0"/>
              <a:t>Inherent Plausibility</a:t>
            </a:r>
          </a:p>
          <a:p>
            <a:pPr lvl="1"/>
            <a:r>
              <a:rPr lang="en-US" dirty="0"/>
              <a:t> “Does this make sense?” </a:t>
            </a:r>
          </a:p>
          <a:p>
            <a:pPr lvl="1"/>
            <a:r>
              <a:rPr lang="en-US" dirty="0"/>
              <a:t> Be careful of bias influencing sense of “logical” </a:t>
            </a:r>
          </a:p>
          <a:p>
            <a:r>
              <a:rPr lang="en-US" dirty="0"/>
              <a:t>Motive to Falsify</a:t>
            </a:r>
          </a:p>
          <a:p>
            <a:pPr lvl="1"/>
            <a:r>
              <a:rPr lang="en-US" dirty="0"/>
              <a:t>Do they have a reason to lie?</a:t>
            </a:r>
          </a:p>
          <a:p>
            <a:r>
              <a:rPr lang="en-US" dirty="0"/>
              <a:t>Corroboration </a:t>
            </a:r>
          </a:p>
          <a:p>
            <a:pPr lvl="1"/>
            <a:r>
              <a:rPr lang="en-US" dirty="0"/>
              <a:t>Aligned testimony and/or physical evidence </a:t>
            </a:r>
          </a:p>
          <a:p>
            <a:r>
              <a:rPr lang="en-US" dirty="0"/>
              <a:t>Past Record </a:t>
            </a:r>
          </a:p>
          <a:p>
            <a:pPr lvl="1"/>
            <a:r>
              <a:rPr lang="en-US" dirty="0"/>
              <a:t>Is there a history of similar behavior? </a:t>
            </a:r>
          </a:p>
          <a:p>
            <a:r>
              <a:rPr lang="en-US" dirty="0"/>
              <a:t>Demeanor (use caution!) </a:t>
            </a:r>
          </a:p>
          <a:p>
            <a:pPr lvl="1"/>
            <a:r>
              <a:rPr lang="en-US" dirty="0"/>
              <a:t> Do they seem to be lying or telling the truth?</a:t>
            </a:r>
          </a:p>
        </p:txBody>
      </p:sp>
      <p:sp>
        <p:nvSpPr>
          <p:cNvPr id="4" name="Text Placeholder 3">
            <a:extLst>
              <a:ext uri="{FF2B5EF4-FFF2-40B4-BE49-F238E27FC236}">
                <a16:creationId xmlns:a16="http://schemas.microsoft.com/office/drawing/2014/main" id="{1F00FE4E-27A2-4F85-85FC-467656834CCB}"/>
              </a:ext>
            </a:extLst>
          </p:cNvPr>
          <p:cNvSpPr>
            <a:spLocks noGrp="1"/>
          </p:cNvSpPr>
          <p:nvPr>
            <p:ph type="body" sz="half" idx="2"/>
          </p:nvPr>
        </p:nvSpPr>
        <p:spPr/>
        <p:txBody>
          <a:bodyPr anchor="ctr">
            <a:normAutofit/>
          </a:bodyPr>
          <a:lstStyle/>
          <a:p>
            <a:pPr algn="ctr"/>
            <a:r>
              <a:rPr lang="en-US" sz="3200" dirty="0"/>
              <a:t>Credibility is largely a function of corroboration and consistency. </a:t>
            </a:r>
          </a:p>
        </p:txBody>
      </p:sp>
    </p:spTree>
    <p:extLst>
      <p:ext uri="{BB962C8B-B14F-4D97-AF65-F5344CB8AC3E}">
        <p14:creationId xmlns:p14="http://schemas.microsoft.com/office/powerpoint/2010/main" val="123808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73A3-044A-4580-878F-C0CDFA1B4159}"/>
              </a:ext>
            </a:extLst>
          </p:cNvPr>
          <p:cNvSpPr>
            <a:spLocks noGrp="1"/>
          </p:cNvSpPr>
          <p:nvPr>
            <p:ph type="title"/>
          </p:nvPr>
        </p:nvSpPr>
        <p:spPr/>
        <p:txBody>
          <a:bodyPr/>
          <a:lstStyle/>
          <a:p>
            <a:r>
              <a:rPr lang="en-US" dirty="0"/>
              <a:t>Assessing Evidence </a:t>
            </a:r>
          </a:p>
        </p:txBody>
      </p:sp>
      <p:sp>
        <p:nvSpPr>
          <p:cNvPr id="3" name="Content Placeholder 2">
            <a:extLst>
              <a:ext uri="{FF2B5EF4-FFF2-40B4-BE49-F238E27FC236}">
                <a16:creationId xmlns:a16="http://schemas.microsoft.com/office/drawing/2014/main" id="{071500B9-4C70-4745-BE2D-65A8C0E31F73}"/>
              </a:ext>
            </a:extLst>
          </p:cNvPr>
          <p:cNvSpPr>
            <a:spLocks noGrp="1"/>
          </p:cNvSpPr>
          <p:nvPr>
            <p:ph idx="1"/>
          </p:nvPr>
        </p:nvSpPr>
        <p:spPr>
          <a:xfrm>
            <a:off x="609600" y="1600201"/>
            <a:ext cx="10972800" cy="5029199"/>
          </a:xfrm>
        </p:spPr>
        <p:txBody>
          <a:bodyPr>
            <a:normAutofit fontScale="62500" lnSpcReduction="20000"/>
          </a:bodyPr>
          <a:lstStyle/>
          <a:p>
            <a:r>
              <a:rPr lang="en-US" dirty="0"/>
              <a:t>Some steps that may be helpful: </a:t>
            </a:r>
          </a:p>
          <a:p>
            <a:pPr lvl="1"/>
            <a:r>
              <a:rPr lang="en-US" sz="3800" dirty="0"/>
              <a:t>When reviewing all interview notes and materials, list the unanswered questions or information that needs clarification. </a:t>
            </a:r>
          </a:p>
          <a:p>
            <a:pPr lvl="1"/>
            <a:r>
              <a:rPr lang="en-US" sz="3800" dirty="0"/>
              <a:t>Make a list of uncontested and contested information, then determine which of the uncontested information is most supported by the preponderance of the evidence.</a:t>
            </a:r>
          </a:p>
          <a:p>
            <a:pPr lvl="1"/>
            <a:r>
              <a:rPr lang="en-US" sz="3800" dirty="0"/>
              <a:t>Obtain additional needed information, if possible. </a:t>
            </a:r>
          </a:p>
          <a:p>
            <a:pPr lvl="1"/>
            <a:r>
              <a:rPr lang="en-US" sz="3800" dirty="0"/>
              <a:t>List the facts relevant to the allegation(s) that must be true for the allegation(s) to be supported. List supporting/corroborating data for each fact. </a:t>
            </a:r>
          </a:p>
          <a:p>
            <a:pPr lvl="1"/>
            <a:r>
              <a:rPr lang="en-US" sz="3800" dirty="0"/>
              <a:t>Evidence presented by a person of authority should be given no more credibility than evidence from a student. Don’t confuse seniority or hierarchy with expertise.</a:t>
            </a:r>
          </a:p>
          <a:p>
            <a:pPr lvl="1"/>
            <a:r>
              <a:rPr lang="en-US" sz="3800" dirty="0"/>
              <a:t>An expert witness should only be permitted to testify on areas of their expertise. </a:t>
            </a:r>
          </a:p>
        </p:txBody>
      </p:sp>
    </p:spTree>
    <p:extLst>
      <p:ext uri="{BB962C8B-B14F-4D97-AF65-F5344CB8AC3E}">
        <p14:creationId xmlns:p14="http://schemas.microsoft.com/office/powerpoint/2010/main" val="726666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D96CE855-FD72-4736-A099-0655A62F9FA1}"/>
              </a:ext>
            </a:extLst>
          </p:cNvPr>
          <p:cNvGraphicFramePr/>
          <p:nvPr>
            <p:extLst/>
          </p:nvPr>
        </p:nvGraphicFramePr>
        <p:xfrm>
          <a:off x="1422400" y="584200"/>
          <a:ext cx="9347200" cy="59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a:extLst>
              <a:ext uri="{FF2B5EF4-FFF2-40B4-BE49-F238E27FC236}">
                <a16:creationId xmlns:a16="http://schemas.microsoft.com/office/drawing/2014/main" id="{554224DA-6F80-4869-A320-71614AA1771A}"/>
              </a:ext>
            </a:extLst>
          </p:cNvPr>
          <p:cNvSpPr>
            <a:spLocks noGrp="1"/>
          </p:cNvSpPr>
          <p:nvPr>
            <p:ph type="title"/>
          </p:nvPr>
        </p:nvSpPr>
        <p:spPr/>
        <p:txBody>
          <a:bodyPr>
            <a:noAutofit/>
          </a:bodyPr>
          <a:lstStyle/>
          <a:p>
            <a:pPr algn="ctr"/>
            <a:r>
              <a:rPr lang="en-US" sz="3200" dirty="0"/>
              <a:t>The Three Buckets of Evidence </a:t>
            </a:r>
          </a:p>
        </p:txBody>
      </p:sp>
      <p:sp>
        <p:nvSpPr>
          <p:cNvPr id="16" name="TextBox 15">
            <a:extLst>
              <a:ext uri="{FF2B5EF4-FFF2-40B4-BE49-F238E27FC236}">
                <a16:creationId xmlns:a16="http://schemas.microsoft.com/office/drawing/2014/main" id="{35AD8045-5EEC-4373-8AB1-26C4AE60AEA2}"/>
              </a:ext>
            </a:extLst>
          </p:cNvPr>
          <p:cNvSpPr txBox="1"/>
          <p:nvPr/>
        </p:nvSpPr>
        <p:spPr>
          <a:xfrm>
            <a:off x="2359825" y="311289"/>
            <a:ext cx="1117600" cy="830997"/>
          </a:xfrm>
          <a:prstGeom prst="rect">
            <a:avLst/>
          </a:prstGeom>
          <a:noFill/>
        </p:spPr>
        <p:txBody>
          <a:bodyPr wrap="square" rtlCol="0">
            <a:spAutoFit/>
          </a:bodyPr>
          <a:lstStyle/>
          <a:p>
            <a:pPr algn="ctr" defTabSz="1219170"/>
            <a:r>
              <a:rPr lang="en-US" sz="4800" b="1" dirty="0">
                <a:solidFill>
                  <a:srgbClr val="6E2639"/>
                </a:solidFill>
                <a:latin typeface="Calibri"/>
              </a:rPr>
              <a:t>1</a:t>
            </a:r>
          </a:p>
        </p:txBody>
      </p:sp>
      <p:sp>
        <p:nvSpPr>
          <p:cNvPr id="17" name="TextBox 16">
            <a:extLst>
              <a:ext uri="{FF2B5EF4-FFF2-40B4-BE49-F238E27FC236}">
                <a16:creationId xmlns:a16="http://schemas.microsoft.com/office/drawing/2014/main" id="{6FE3BC21-AD14-4A52-994F-41E72AD1DDD8}"/>
              </a:ext>
            </a:extLst>
          </p:cNvPr>
          <p:cNvSpPr txBox="1"/>
          <p:nvPr/>
        </p:nvSpPr>
        <p:spPr>
          <a:xfrm>
            <a:off x="5588000" y="311287"/>
            <a:ext cx="1016000" cy="830997"/>
          </a:xfrm>
          <a:prstGeom prst="rect">
            <a:avLst/>
          </a:prstGeom>
          <a:noFill/>
        </p:spPr>
        <p:txBody>
          <a:bodyPr wrap="square" rtlCol="0">
            <a:spAutoFit/>
          </a:bodyPr>
          <a:lstStyle/>
          <a:p>
            <a:pPr algn="ctr" defTabSz="1219170"/>
            <a:r>
              <a:rPr lang="en-US" sz="4800" b="1" dirty="0">
                <a:solidFill>
                  <a:srgbClr val="6E2639"/>
                </a:solidFill>
                <a:latin typeface="Calibri"/>
              </a:rPr>
              <a:t>2</a:t>
            </a:r>
          </a:p>
        </p:txBody>
      </p:sp>
      <p:sp>
        <p:nvSpPr>
          <p:cNvPr id="18" name="TextBox 17">
            <a:extLst>
              <a:ext uri="{FF2B5EF4-FFF2-40B4-BE49-F238E27FC236}">
                <a16:creationId xmlns:a16="http://schemas.microsoft.com/office/drawing/2014/main" id="{B870B7E4-4E4B-4B08-ABF5-65C28A704BF8}"/>
              </a:ext>
            </a:extLst>
          </p:cNvPr>
          <p:cNvSpPr txBox="1"/>
          <p:nvPr/>
        </p:nvSpPr>
        <p:spPr>
          <a:xfrm>
            <a:off x="8599141" y="320907"/>
            <a:ext cx="1016000" cy="830997"/>
          </a:xfrm>
          <a:prstGeom prst="rect">
            <a:avLst/>
          </a:prstGeom>
          <a:noFill/>
        </p:spPr>
        <p:txBody>
          <a:bodyPr wrap="square" rtlCol="0">
            <a:spAutoFit/>
          </a:bodyPr>
          <a:lstStyle/>
          <a:p>
            <a:pPr algn="ctr" defTabSz="1219170"/>
            <a:r>
              <a:rPr lang="en-US" sz="4800" b="1" dirty="0">
                <a:solidFill>
                  <a:srgbClr val="6E2639"/>
                </a:solidFill>
                <a:latin typeface="Calibri"/>
              </a:rPr>
              <a:t>3</a:t>
            </a:r>
          </a:p>
        </p:txBody>
      </p:sp>
    </p:spTree>
    <p:extLst>
      <p:ext uri="{BB962C8B-B14F-4D97-AF65-F5344CB8AC3E}">
        <p14:creationId xmlns:p14="http://schemas.microsoft.com/office/powerpoint/2010/main" val="405468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8B304-52D4-41F9-AE47-E3FB4D5B9861}"/>
              </a:ext>
            </a:extLst>
          </p:cNvPr>
          <p:cNvSpPr>
            <a:spLocks noGrp="1"/>
          </p:cNvSpPr>
          <p:nvPr>
            <p:ph sz="half" idx="1"/>
          </p:nvPr>
        </p:nvSpPr>
        <p:spPr>
          <a:xfrm>
            <a:off x="225468" y="1600200"/>
            <a:ext cx="5972132" cy="5029200"/>
          </a:xfrm>
        </p:spPr>
        <p:txBody>
          <a:bodyPr>
            <a:normAutofit fontScale="70000" lnSpcReduction="20000"/>
          </a:bodyPr>
          <a:lstStyle/>
          <a:p>
            <a:r>
              <a:rPr lang="en-US" dirty="0"/>
              <a:t>Evidence is generally considered relevant if it has value in proving or disproving a fact at issue</a:t>
            </a:r>
          </a:p>
          <a:p>
            <a:r>
              <a:rPr lang="en-US" dirty="0"/>
              <a:t>While directly related evidence is not defined by the regulations, it may be helpful to think of it as evidence connected to the complaint, but which is not inculpatory or exculpatory, and/or which is explicitly excluded by the regulations </a:t>
            </a:r>
          </a:p>
          <a:p>
            <a:r>
              <a:rPr lang="en-US" dirty="0"/>
              <a:t>Under the TIX regulations, evidence of the Complainant’s sexual predisposition is never relevant</a:t>
            </a:r>
          </a:p>
        </p:txBody>
      </p:sp>
      <p:sp>
        <p:nvSpPr>
          <p:cNvPr id="3" name="Content Placeholder 2">
            <a:extLst>
              <a:ext uri="{FF2B5EF4-FFF2-40B4-BE49-F238E27FC236}">
                <a16:creationId xmlns:a16="http://schemas.microsoft.com/office/drawing/2014/main" id="{3CD68872-651D-437D-993E-8FE2883C693C}"/>
              </a:ext>
            </a:extLst>
          </p:cNvPr>
          <p:cNvSpPr>
            <a:spLocks noGrp="1"/>
          </p:cNvSpPr>
          <p:nvPr>
            <p:ph sz="half" idx="2"/>
          </p:nvPr>
        </p:nvSpPr>
        <p:spPr>
          <a:xfrm>
            <a:off x="6197600" y="1600201"/>
            <a:ext cx="5384800" cy="5029199"/>
          </a:xfrm>
        </p:spPr>
        <p:txBody>
          <a:bodyPr>
            <a:normAutofit fontScale="70000" lnSpcReduction="20000"/>
          </a:bodyPr>
          <a:lstStyle/>
          <a:p>
            <a:r>
              <a:rPr lang="en-US" dirty="0"/>
              <a:t>Evidence of the Complainant’s prior sexual behavior is explicitly and categorically not relevant except for two limited exceptions: </a:t>
            </a:r>
          </a:p>
          <a:p>
            <a:pPr lvl="1"/>
            <a:r>
              <a:rPr lang="en-US" dirty="0"/>
              <a:t>Offered to prove that someone other than the Respondent committed the conduct alleged, or</a:t>
            </a:r>
          </a:p>
          <a:p>
            <a:pPr lvl="1"/>
            <a:r>
              <a:rPr lang="en-US" dirty="0"/>
              <a:t>Concerns specific incidents of the Complainant’s sexual behavior with respect to the Respondent and is offered to prove consent </a:t>
            </a:r>
          </a:p>
          <a:p>
            <a:r>
              <a:rPr lang="en-US" dirty="0"/>
              <a:t>The regulations do not require the same analysis applied to the Respondent so that consideration of pattern behavior is possible</a:t>
            </a:r>
          </a:p>
        </p:txBody>
      </p:sp>
      <p:sp>
        <p:nvSpPr>
          <p:cNvPr id="4" name="Title 3">
            <a:extLst>
              <a:ext uri="{FF2B5EF4-FFF2-40B4-BE49-F238E27FC236}">
                <a16:creationId xmlns:a16="http://schemas.microsoft.com/office/drawing/2014/main" id="{EF30CD5A-36C1-4046-AA64-2D0426722C61}"/>
              </a:ext>
            </a:extLst>
          </p:cNvPr>
          <p:cNvSpPr>
            <a:spLocks noGrp="1"/>
          </p:cNvSpPr>
          <p:nvPr>
            <p:ph type="title"/>
          </p:nvPr>
        </p:nvSpPr>
        <p:spPr>
          <a:xfrm>
            <a:off x="1422400" y="228600"/>
            <a:ext cx="10668000" cy="1143000"/>
          </a:xfrm>
        </p:spPr>
        <p:txBody>
          <a:bodyPr>
            <a:normAutofit fontScale="90000"/>
          </a:bodyPr>
          <a:lstStyle/>
          <a:p>
            <a:r>
              <a:rPr lang="en-US" dirty="0"/>
              <a:t>Relevant and Directly Related Evidence</a:t>
            </a:r>
          </a:p>
        </p:txBody>
      </p:sp>
    </p:spTree>
    <p:extLst>
      <p:ext uri="{BB962C8B-B14F-4D97-AF65-F5344CB8AC3E}">
        <p14:creationId xmlns:p14="http://schemas.microsoft.com/office/powerpoint/2010/main" val="178971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CA842-CA20-4E88-8086-5BCACB910CEE}"/>
              </a:ext>
            </a:extLst>
          </p:cNvPr>
          <p:cNvSpPr>
            <a:spLocks noGrp="1"/>
          </p:cNvSpPr>
          <p:nvPr>
            <p:ph sz="half" idx="1"/>
          </p:nvPr>
        </p:nvSpPr>
        <p:spPr>
          <a:xfrm>
            <a:off x="609600" y="1600201"/>
            <a:ext cx="5384800" cy="4876799"/>
          </a:xfrm>
        </p:spPr>
        <p:txBody>
          <a:bodyPr>
            <a:normAutofit fontScale="92500" lnSpcReduction="20000"/>
          </a:bodyPr>
          <a:lstStyle/>
          <a:p>
            <a:r>
              <a:rPr lang="en-US" dirty="0"/>
              <a:t>Investigation Report = Only Relevant Evidence </a:t>
            </a:r>
          </a:p>
          <a:p>
            <a:r>
              <a:rPr lang="en-US" dirty="0"/>
              <a:t>Evidence File = All Relevant Evidence and Directly Related Evidence (DRE)</a:t>
            </a:r>
          </a:p>
          <a:p>
            <a:r>
              <a:rPr lang="en-US" dirty="0"/>
              <a:t>The report is the narrower document, and the evidence file is a broader file</a:t>
            </a:r>
          </a:p>
        </p:txBody>
      </p:sp>
      <p:sp>
        <p:nvSpPr>
          <p:cNvPr id="3" name="Content Placeholder 2">
            <a:extLst>
              <a:ext uri="{FF2B5EF4-FFF2-40B4-BE49-F238E27FC236}">
                <a16:creationId xmlns:a16="http://schemas.microsoft.com/office/drawing/2014/main" id="{124F26EB-D9F6-4376-87C5-F0A5C53A0DE5}"/>
              </a:ext>
            </a:extLst>
          </p:cNvPr>
          <p:cNvSpPr>
            <a:spLocks noGrp="1"/>
          </p:cNvSpPr>
          <p:nvPr>
            <p:ph sz="half" idx="2"/>
          </p:nvPr>
        </p:nvSpPr>
        <p:spPr>
          <a:xfrm>
            <a:off x="6197600" y="1600202"/>
            <a:ext cx="5384800" cy="4876797"/>
          </a:xfrm>
        </p:spPr>
        <p:txBody>
          <a:bodyPr>
            <a:normAutofit fontScale="92500" lnSpcReduction="20000"/>
          </a:bodyPr>
          <a:lstStyle/>
          <a:p>
            <a:r>
              <a:rPr lang="en-US" dirty="0"/>
              <a:t>When a portion of an interview/document/etc. is relevant, and another portion is DRE, the content needs to be separated</a:t>
            </a:r>
          </a:p>
          <a:p>
            <a:pPr lvl="1"/>
            <a:r>
              <a:rPr lang="en-US" dirty="0"/>
              <a:t>Color code the evidence in the evidence file -or-</a:t>
            </a:r>
          </a:p>
          <a:p>
            <a:pPr lvl="1"/>
            <a:r>
              <a:rPr lang="en-US" dirty="0"/>
              <a:t>Add footnotes or internal notes to organize the evidence </a:t>
            </a:r>
          </a:p>
        </p:txBody>
      </p:sp>
      <p:sp>
        <p:nvSpPr>
          <p:cNvPr id="4" name="Title 3">
            <a:extLst>
              <a:ext uri="{FF2B5EF4-FFF2-40B4-BE49-F238E27FC236}">
                <a16:creationId xmlns:a16="http://schemas.microsoft.com/office/drawing/2014/main" id="{71873E5B-D8FF-4D8D-B04E-852137964221}"/>
              </a:ext>
            </a:extLst>
          </p:cNvPr>
          <p:cNvSpPr>
            <a:spLocks noGrp="1"/>
          </p:cNvSpPr>
          <p:nvPr>
            <p:ph type="title"/>
          </p:nvPr>
        </p:nvSpPr>
        <p:spPr/>
        <p:txBody>
          <a:bodyPr/>
          <a:lstStyle/>
          <a:p>
            <a:r>
              <a:rPr lang="en-US" dirty="0"/>
              <a:t>Separating Evidence</a:t>
            </a:r>
          </a:p>
        </p:txBody>
      </p:sp>
    </p:spTree>
    <p:extLst>
      <p:ext uri="{BB962C8B-B14F-4D97-AF65-F5344CB8AC3E}">
        <p14:creationId xmlns:p14="http://schemas.microsoft.com/office/powerpoint/2010/main" val="2347250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335EF-4859-4603-A6AE-18A9F0ED274A}"/>
              </a:ext>
            </a:extLst>
          </p:cNvPr>
          <p:cNvSpPr>
            <a:spLocks noGrp="1"/>
          </p:cNvSpPr>
          <p:nvPr>
            <p:ph sz="half" idx="1"/>
          </p:nvPr>
        </p:nvSpPr>
        <p:spPr>
          <a:xfrm>
            <a:off x="304800" y="1600201"/>
            <a:ext cx="5892800" cy="5029199"/>
          </a:xfrm>
        </p:spPr>
        <p:txBody>
          <a:bodyPr>
            <a:normAutofit fontScale="70000" lnSpcReduction="20000"/>
          </a:bodyPr>
          <a:lstStyle/>
          <a:p>
            <a:r>
              <a:rPr lang="en-US" dirty="0"/>
              <a:t>Parties exchanged 36 text messages; each writing 18</a:t>
            </a:r>
          </a:p>
          <a:p>
            <a:r>
              <a:rPr lang="en-US" dirty="0"/>
              <a:t>Investigator(s) determines that 20 messages are relevant and 16 are DRE</a:t>
            </a:r>
          </a:p>
          <a:p>
            <a:r>
              <a:rPr lang="en-US" dirty="0"/>
              <a:t>Investigator(s) include 20 in the report, noting that a section of texts is redacted and references where in the evidence file the redacted texts can be found</a:t>
            </a:r>
          </a:p>
          <a:p>
            <a:r>
              <a:rPr lang="en-US" dirty="0"/>
              <a:t>Investigator(s) provide the entire text threat but uses color coding to show sections that are relevant/DRE</a:t>
            </a:r>
          </a:p>
          <a:p>
            <a:pPr lvl="1"/>
            <a:r>
              <a:rPr lang="en-US" dirty="0"/>
              <a:t>Thus the reader has the entire context, but can clearly see what evidence has been deemed relevant and what has not</a:t>
            </a:r>
          </a:p>
        </p:txBody>
      </p:sp>
      <p:graphicFrame>
        <p:nvGraphicFramePr>
          <p:cNvPr id="5" name="Content Placeholder 4">
            <a:extLst>
              <a:ext uri="{FF2B5EF4-FFF2-40B4-BE49-F238E27FC236}">
                <a16:creationId xmlns:a16="http://schemas.microsoft.com/office/drawing/2014/main" id="{0787D57F-1C1A-4E80-BCBD-313A743C6409}"/>
              </a:ext>
            </a:extLst>
          </p:cNvPr>
          <p:cNvGraphicFramePr>
            <a:graphicFrameLocks noGrp="1"/>
          </p:cNvGraphicFramePr>
          <p:nvPr>
            <p:ph sz="half" idx="2"/>
            <p:extLst/>
          </p:nvPr>
        </p:nvGraphicFramePr>
        <p:xfrm>
          <a:off x="6197600" y="1600201"/>
          <a:ext cx="5384800" cy="452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F5144D65-8C70-40AC-A1B4-4BF8956A31F0}"/>
              </a:ext>
            </a:extLst>
          </p:cNvPr>
          <p:cNvSpPr>
            <a:spLocks noGrp="1"/>
          </p:cNvSpPr>
          <p:nvPr>
            <p:ph type="title"/>
          </p:nvPr>
        </p:nvSpPr>
        <p:spPr/>
        <p:txBody>
          <a:bodyPr/>
          <a:lstStyle/>
          <a:p>
            <a:r>
              <a:rPr lang="en-US" dirty="0"/>
              <a:t>Separating Evidence Example</a:t>
            </a:r>
          </a:p>
        </p:txBody>
      </p:sp>
    </p:spTree>
    <p:extLst>
      <p:ext uri="{BB962C8B-B14F-4D97-AF65-F5344CB8AC3E}">
        <p14:creationId xmlns:p14="http://schemas.microsoft.com/office/powerpoint/2010/main" val="218135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9060-3734-4C60-8DBF-8CFAE40581F3}"/>
              </a:ext>
            </a:extLst>
          </p:cNvPr>
          <p:cNvSpPr>
            <a:spLocks noGrp="1"/>
          </p:cNvSpPr>
          <p:nvPr>
            <p:ph type="title"/>
          </p:nvPr>
        </p:nvSpPr>
        <p:spPr/>
        <p:txBody>
          <a:bodyPr/>
          <a:lstStyle/>
          <a:p>
            <a:r>
              <a:rPr lang="en-US" dirty="0"/>
              <a:t>G.A.S. Framework</a:t>
            </a:r>
          </a:p>
        </p:txBody>
      </p:sp>
      <p:graphicFrame>
        <p:nvGraphicFramePr>
          <p:cNvPr id="4" name="Diagram 3">
            <a:extLst>
              <a:ext uri="{FF2B5EF4-FFF2-40B4-BE49-F238E27FC236}">
                <a16:creationId xmlns:a16="http://schemas.microsoft.com/office/drawing/2014/main" id="{3BFD905E-EC9C-4FB1-957F-BB6B0F7570D0}"/>
              </a:ext>
            </a:extLst>
          </p:cNvPr>
          <p:cNvGraphicFramePr/>
          <p:nvPr/>
        </p:nvGraphicFramePr>
        <p:xfrm>
          <a:off x="1219200" y="1701800"/>
          <a:ext cx="10261600" cy="497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3EFB38E-7231-4221-B03C-A483811400A1}"/>
              </a:ext>
            </a:extLst>
          </p:cNvPr>
          <p:cNvSpPr txBox="1"/>
          <p:nvPr/>
        </p:nvSpPr>
        <p:spPr>
          <a:xfrm>
            <a:off x="1625600" y="3148686"/>
            <a:ext cx="2235200" cy="913199"/>
          </a:xfrm>
          <a:prstGeom prst="rect">
            <a:avLst/>
          </a:prstGeom>
          <a:noFill/>
        </p:spPr>
        <p:txBody>
          <a:bodyPr wrap="square" rtlCol="0">
            <a:spAutoFit/>
          </a:bodyPr>
          <a:lstStyle/>
          <a:p>
            <a:pPr algn="ctr" defTabSz="1219170"/>
            <a:r>
              <a:rPr lang="en-US" sz="2667" b="1" dirty="0">
                <a:solidFill>
                  <a:srgbClr val="6E2639"/>
                </a:solidFill>
                <a:latin typeface="Calibri"/>
              </a:rPr>
              <a:t>Gather Evidence</a:t>
            </a:r>
          </a:p>
        </p:txBody>
      </p:sp>
      <p:sp>
        <p:nvSpPr>
          <p:cNvPr id="7" name="TextBox 6">
            <a:extLst>
              <a:ext uri="{FF2B5EF4-FFF2-40B4-BE49-F238E27FC236}">
                <a16:creationId xmlns:a16="http://schemas.microsoft.com/office/drawing/2014/main" id="{6352F076-BA9E-4C59-8ADC-4C89DD642FF4}"/>
              </a:ext>
            </a:extLst>
          </p:cNvPr>
          <p:cNvSpPr txBox="1"/>
          <p:nvPr/>
        </p:nvSpPr>
        <p:spPr>
          <a:xfrm>
            <a:off x="5080000" y="2959047"/>
            <a:ext cx="2336800" cy="1323632"/>
          </a:xfrm>
          <a:prstGeom prst="rect">
            <a:avLst/>
          </a:prstGeom>
          <a:noFill/>
        </p:spPr>
        <p:txBody>
          <a:bodyPr wrap="square" rtlCol="0">
            <a:spAutoFit/>
          </a:bodyPr>
          <a:lstStyle/>
          <a:p>
            <a:pPr algn="ctr" defTabSz="1219170"/>
            <a:r>
              <a:rPr lang="en-US" sz="2667" b="1" dirty="0">
                <a:solidFill>
                  <a:srgbClr val="6E2639"/>
                </a:solidFill>
                <a:latin typeface="Calibri"/>
              </a:rPr>
              <a:t>Assess credibility and evidence</a:t>
            </a:r>
          </a:p>
        </p:txBody>
      </p:sp>
      <p:sp>
        <p:nvSpPr>
          <p:cNvPr id="8" name="TextBox 7">
            <a:extLst>
              <a:ext uri="{FF2B5EF4-FFF2-40B4-BE49-F238E27FC236}">
                <a16:creationId xmlns:a16="http://schemas.microsoft.com/office/drawing/2014/main" id="{131EA405-39F8-4B8C-9CEC-821B1BEC8EAE}"/>
              </a:ext>
            </a:extLst>
          </p:cNvPr>
          <p:cNvSpPr txBox="1"/>
          <p:nvPr/>
        </p:nvSpPr>
        <p:spPr>
          <a:xfrm>
            <a:off x="8331203" y="2794744"/>
            <a:ext cx="2844797" cy="1569660"/>
          </a:xfrm>
          <a:prstGeom prst="rect">
            <a:avLst/>
          </a:prstGeom>
          <a:noFill/>
        </p:spPr>
        <p:txBody>
          <a:bodyPr wrap="square" rtlCol="0" anchor="ctr">
            <a:spAutoFit/>
          </a:bodyPr>
          <a:lstStyle/>
          <a:p>
            <a:pPr algn="ctr" defTabSz="1219170"/>
            <a:r>
              <a:rPr lang="en-US" sz="2400" b="1" dirty="0">
                <a:solidFill>
                  <a:srgbClr val="6E2639"/>
                </a:solidFill>
                <a:latin typeface="Calibri"/>
              </a:rPr>
              <a:t>Synthesize areas of dispute/agreement and all questions asked</a:t>
            </a:r>
          </a:p>
        </p:txBody>
      </p:sp>
      <p:pic>
        <p:nvPicPr>
          <p:cNvPr id="3" name="Picture 2">
            <a:extLst>
              <a:ext uri="{FF2B5EF4-FFF2-40B4-BE49-F238E27FC236}">
                <a16:creationId xmlns:a16="http://schemas.microsoft.com/office/drawing/2014/main" id="{B71D3D3D-D831-4355-B69F-ECEA1F8E8343}"/>
              </a:ext>
            </a:extLst>
          </p:cNvPr>
          <p:cNvPicPr>
            <a:picLocks noChangeAspect="1"/>
          </p:cNvPicPr>
          <p:nvPr/>
        </p:nvPicPr>
        <p:blipFill>
          <a:blip r:embed="rId8"/>
          <a:stretch>
            <a:fillRect/>
          </a:stretch>
        </p:blipFill>
        <p:spPr>
          <a:xfrm>
            <a:off x="7416800" y="1942491"/>
            <a:ext cx="4608976" cy="4300085"/>
          </a:xfrm>
          <a:prstGeom prst="rect">
            <a:avLst/>
          </a:prstGeom>
        </p:spPr>
      </p:pic>
    </p:spTree>
    <p:extLst>
      <p:ext uri="{BB962C8B-B14F-4D97-AF65-F5344CB8AC3E}">
        <p14:creationId xmlns:p14="http://schemas.microsoft.com/office/powerpoint/2010/main" val="67678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B94DA-39D0-4874-8E1D-8B1B5860A6CE}"/>
              </a:ext>
            </a:extLst>
          </p:cNvPr>
          <p:cNvSpPr>
            <a:spLocks noGrp="1"/>
          </p:cNvSpPr>
          <p:nvPr>
            <p:ph sz="half" idx="1"/>
          </p:nvPr>
        </p:nvSpPr>
        <p:spPr/>
        <p:txBody>
          <a:bodyPr>
            <a:normAutofit fontScale="92500" lnSpcReduction="20000"/>
          </a:bodyPr>
          <a:lstStyle/>
          <a:p>
            <a:r>
              <a:rPr lang="en-US" dirty="0"/>
              <a:t>Step 1:</a:t>
            </a:r>
          </a:p>
          <a:p>
            <a:pPr lvl="1"/>
            <a:r>
              <a:rPr lang="en-US" dirty="0"/>
              <a:t>The first list is a summary of all undisputed evidence upon which the parties/witnesses are in agreement. </a:t>
            </a:r>
          </a:p>
          <a:p>
            <a:pPr lvl="1"/>
            <a:r>
              <a:rPr lang="en-US" dirty="0"/>
              <a:t>The second list summarizes all the evidence that remains contested between the parties/witnesses. </a:t>
            </a:r>
          </a:p>
          <a:p>
            <a:endParaRPr lang="en-US" dirty="0"/>
          </a:p>
        </p:txBody>
      </p:sp>
      <p:sp>
        <p:nvSpPr>
          <p:cNvPr id="3" name="Content Placeholder 2">
            <a:extLst>
              <a:ext uri="{FF2B5EF4-FFF2-40B4-BE49-F238E27FC236}">
                <a16:creationId xmlns:a16="http://schemas.microsoft.com/office/drawing/2014/main" id="{9C4E1CCB-3E26-462A-89D4-0656B99F379A}"/>
              </a:ext>
            </a:extLst>
          </p:cNvPr>
          <p:cNvSpPr>
            <a:spLocks noGrp="1"/>
          </p:cNvSpPr>
          <p:nvPr>
            <p:ph sz="half" idx="2"/>
          </p:nvPr>
        </p:nvSpPr>
        <p:spPr>
          <a:xfrm>
            <a:off x="6197600" y="1600200"/>
            <a:ext cx="5791200" cy="4978400"/>
          </a:xfrm>
        </p:spPr>
        <p:txBody>
          <a:bodyPr>
            <a:normAutofit fontScale="77500" lnSpcReduction="20000"/>
          </a:bodyPr>
          <a:lstStyle/>
          <a:p>
            <a:pPr marL="0" indent="0">
              <a:buNone/>
            </a:pPr>
            <a:r>
              <a:rPr lang="en-US" dirty="0"/>
              <a:t>Step 2: </a:t>
            </a:r>
          </a:p>
          <a:p>
            <a:r>
              <a:rPr lang="en-US" dirty="0"/>
              <a:t>A synthesis of all questions, which This likely takes the form of an appendix to the report, in which the investigator(s)  summarizes questioning in a three-column table.</a:t>
            </a:r>
          </a:p>
          <a:p>
            <a:pPr lvl="1"/>
            <a:r>
              <a:rPr lang="en-US" dirty="0"/>
              <a:t>Column 1: All Questions Asked</a:t>
            </a:r>
          </a:p>
          <a:p>
            <a:pPr lvl="1"/>
            <a:r>
              <a:rPr lang="en-US" dirty="0"/>
              <a:t>Column 2: All Questions Suggested</a:t>
            </a:r>
          </a:p>
          <a:p>
            <a:pPr lvl="1"/>
            <a:r>
              <a:rPr lang="en-US" dirty="0"/>
              <a:t>Column 3: Explain whether questions were posted to all parties</a:t>
            </a:r>
          </a:p>
        </p:txBody>
      </p:sp>
      <p:sp>
        <p:nvSpPr>
          <p:cNvPr id="4" name="Title 3">
            <a:extLst>
              <a:ext uri="{FF2B5EF4-FFF2-40B4-BE49-F238E27FC236}">
                <a16:creationId xmlns:a16="http://schemas.microsoft.com/office/drawing/2014/main" id="{C766DDA2-84AD-41C9-A4A0-0BE79DB25781}"/>
              </a:ext>
            </a:extLst>
          </p:cNvPr>
          <p:cNvSpPr>
            <a:spLocks noGrp="1"/>
          </p:cNvSpPr>
          <p:nvPr>
            <p:ph type="title"/>
          </p:nvPr>
        </p:nvSpPr>
        <p:spPr/>
        <p:txBody>
          <a:bodyPr/>
          <a:lstStyle/>
          <a:p>
            <a:r>
              <a:rPr lang="en-US" dirty="0"/>
              <a:t>Discussion and Synthesis</a:t>
            </a:r>
          </a:p>
        </p:txBody>
      </p:sp>
    </p:spTree>
    <p:extLst>
      <p:ext uri="{BB962C8B-B14F-4D97-AF65-F5344CB8AC3E}">
        <p14:creationId xmlns:p14="http://schemas.microsoft.com/office/powerpoint/2010/main" val="200263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6500C-CDE8-46CC-8DB0-203848481E29}"/>
              </a:ext>
            </a:extLst>
          </p:cNvPr>
          <p:cNvSpPr>
            <a:spLocks noGrp="1"/>
          </p:cNvSpPr>
          <p:nvPr>
            <p:ph sz="half" idx="1"/>
          </p:nvPr>
        </p:nvSpPr>
        <p:spPr>
          <a:xfrm>
            <a:off x="609600" y="1600201"/>
            <a:ext cx="5384800" cy="4673599"/>
          </a:xfrm>
        </p:spPr>
        <p:txBody>
          <a:bodyPr>
            <a:normAutofit lnSpcReduction="10000"/>
          </a:bodyPr>
          <a:lstStyle/>
          <a:p>
            <a:r>
              <a:rPr lang="en-US" dirty="0"/>
              <a:t>Discuss and Synthesize the relevant information</a:t>
            </a:r>
          </a:p>
          <a:p>
            <a:pPr lvl="1"/>
            <a:r>
              <a:rPr lang="en-US" dirty="0"/>
              <a:t>Consider the elements of each policy at issue</a:t>
            </a:r>
          </a:p>
          <a:p>
            <a:pPr lvl="1"/>
            <a:r>
              <a:rPr lang="en-US" dirty="0"/>
              <a:t>Refer back to the relevant evidence cited</a:t>
            </a:r>
          </a:p>
          <a:p>
            <a:pPr lvl="1"/>
            <a:r>
              <a:rPr lang="en-US" dirty="0"/>
              <a:t>Refer to the credibility assessment(s)</a:t>
            </a:r>
          </a:p>
        </p:txBody>
      </p:sp>
      <p:sp>
        <p:nvSpPr>
          <p:cNvPr id="3" name="Content Placeholder 2">
            <a:extLst>
              <a:ext uri="{FF2B5EF4-FFF2-40B4-BE49-F238E27FC236}">
                <a16:creationId xmlns:a16="http://schemas.microsoft.com/office/drawing/2014/main" id="{E6BDDB5D-20D9-41AB-9AC1-86CB25448091}"/>
              </a:ext>
            </a:extLst>
          </p:cNvPr>
          <p:cNvSpPr>
            <a:spLocks noGrp="1"/>
          </p:cNvSpPr>
          <p:nvPr>
            <p:ph sz="half" idx="2"/>
          </p:nvPr>
        </p:nvSpPr>
        <p:spPr/>
        <p:txBody>
          <a:bodyPr/>
          <a:lstStyle/>
          <a:p>
            <a:r>
              <a:rPr lang="en-US" dirty="0"/>
              <a:t>Summarize all areas of contested and uncontested facts and evidence. </a:t>
            </a:r>
          </a:p>
          <a:p>
            <a:pPr lvl="1"/>
            <a:r>
              <a:rPr lang="en-US" dirty="0"/>
              <a:t>The parties agree on…</a:t>
            </a:r>
          </a:p>
          <a:p>
            <a:pPr lvl="1"/>
            <a:r>
              <a:rPr lang="en-US" dirty="0"/>
              <a:t>The parties disagree about the following…</a:t>
            </a:r>
          </a:p>
        </p:txBody>
      </p:sp>
      <p:sp>
        <p:nvSpPr>
          <p:cNvPr id="4" name="Title 3">
            <a:extLst>
              <a:ext uri="{FF2B5EF4-FFF2-40B4-BE49-F238E27FC236}">
                <a16:creationId xmlns:a16="http://schemas.microsoft.com/office/drawing/2014/main" id="{C190C9F8-B53A-4335-98BE-82D33681B649}"/>
              </a:ext>
            </a:extLst>
          </p:cNvPr>
          <p:cNvSpPr>
            <a:spLocks noGrp="1"/>
          </p:cNvSpPr>
          <p:nvPr>
            <p:ph type="title"/>
          </p:nvPr>
        </p:nvSpPr>
        <p:spPr/>
        <p:txBody>
          <a:bodyPr/>
          <a:lstStyle/>
          <a:p>
            <a:r>
              <a:rPr lang="en-US" dirty="0"/>
              <a:t>Discussion and Synthesis</a:t>
            </a:r>
          </a:p>
        </p:txBody>
      </p:sp>
    </p:spTree>
    <p:extLst>
      <p:ext uri="{BB962C8B-B14F-4D97-AF65-F5344CB8AC3E}">
        <p14:creationId xmlns:p14="http://schemas.microsoft.com/office/powerpoint/2010/main" val="1896163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9FCD-3B6F-4B71-9673-B9A6760F800A}"/>
              </a:ext>
            </a:extLst>
          </p:cNvPr>
          <p:cNvSpPr>
            <a:spLocks noGrp="1"/>
          </p:cNvSpPr>
          <p:nvPr>
            <p:ph type="title"/>
          </p:nvPr>
        </p:nvSpPr>
        <p:spPr/>
        <p:txBody>
          <a:bodyPr>
            <a:normAutofit fontScale="90000"/>
          </a:bodyPr>
          <a:lstStyle/>
          <a:p>
            <a:r>
              <a:rPr lang="en-US" dirty="0"/>
              <a:t>Bias, conflicts of interest, &amp; recusal</a:t>
            </a:r>
          </a:p>
        </p:txBody>
      </p:sp>
      <p:sp>
        <p:nvSpPr>
          <p:cNvPr id="3" name="Text Placeholder 2">
            <a:extLst>
              <a:ext uri="{FF2B5EF4-FFF2-40B4-BE49-F238E27FC236}">
                <a16:creationId xmlns:a16="http://schemas.microsoft.com/office/drawing/2014/main" id="{8C33BCA8-E6D2-4A63-9047-C71DF1BD9DF9}"/>
              </a:ext>
            </a:extLst>
          </p:cNvPr>
          <p:cNvSpPr>
            <a:spLocks noGrp="1"/>
          </p:cNvSpPr>
          <p:nvPr>
            <p:ph type="body" idx="1"/>
          </p:nvPr>
        </p:nvSpPr>
        <p:spPr/>
        <p:txBody>
          <a:bodyPr/>
          <a:lstStyle/>
          <a:p>
            <a:r>
              <a:rPr lang="en-US" dirty="0"/>
              <a:t>UA Little Rock Team Training</a:t>
            </a:r>
          </a:p>
        </p:txBody>
      </p:sp>
    </p:spTree>
    <p:extLst>
      <p:ext uri="{BB962C8B-B14F-4D97-AF65-F5344CB8AC3E}">
        <p14:creationId xmlns:p14="http://schemas.microsoft.com/office/powerpoint/2010/main" val="41550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C61C-8EA3-43F3-8B6B-35246AE0D708}"/>
              </a:ext>
            </a:extLst>
          </p:cNvPr>
          <p:cNvSpPr>
            <a:spLocks noGrp="1"/>
          </p:cNvSpPr>
          <p:nvPr>
            <p:ph type="title"/>
          </p:nvPr>
        </p:nvSpPr>
        <p:spPr/>
        <p:txBody>
          <a:bodyPr/>
          <a:lstStyle/>
          <a:p>
            <a:r>
              <a:rPr lang="en-US" dirty="0"/>
              <a:t>New Team Members</a:t>
            </a:r>
          </a:p>
        </p:txBody>
      </p:sp>
      <p:sp>
        <p:nvSpPr>
          <p:cNvPr id="3" name="Text Placeholder 2">
            <a:extLst>
              <a:ext uri="{FF2B5EF4-FFF2-40B4-BE49-F238E27FC236}">
                <a16:creationId xmlns:a16="http://schemas.microsoft.com/office/drawing/2014/main" id="{5165B20D-9E44-4693-9949-4EED3A854062}"/>
              </a:ext>
            </a:extLst>
          </p:cNvPr>
          <p:cNvSpPr>
            <a:spLocks noGrp="1"/>
          </p:cNvSpPr>
          <p:nvPr>
            <p:ph type="body" idx="1"/>
          </p:nvPr>
        </p:nvSpPr>
        <p:spPr/>
        <p:txBody>
          <a:bodyPr>
            <a:normAutofit lnSpcReduction="10000"/>
          </a:bodyPr>
          <a:lstStyle/>
          <a:p>
            <a:r>
              <a:rPr lang="en-US" dirty="0"/>
              <a:t>Hearing Panel</a:t>
            </a:r>
          </a:p>
        </p:txBody>
      </p:sp>
      <p:sp>
        <p:nvSpPr>
          <p:cNvPr id="4" name="Text Placeholder 3">
            <a:extLst>
              <a:ext uri="{FF2B5EF4-FFF2-40B4-BE49-F238E27FC236}">
                <a16:creationId xmlns:a16="http://schemas.microsoft.com/office/drawing/2014/main" id="{E4CB200B-A21B-46B4-9B12-72F902BF6AB8}"/>
              </a:ext>
            </a:extLst>
          </p:cNvPr>
          <p:cNvSpPr>
            <a:spLocks noGrp="1"/>
          </p:cNvSpPr>
          <p:nvPr>
            <p:ph type="body" idx="2"/>
          </p:nvPr>
        </p:nvSpPr>
        <p:spPr>
          <a:xfrm>
            <a:off x="412956" y="2174875"/>
            <a:ext cx="5583562" cy="3951288"/>
          </a:xfrm>
        </p:spPr>
        <p:txBody>
          <a:bodyPr>
            <a:normAutofit fontScale="77500" lnSpcReduction="20000"/>
          </a:bodyPr>
          <a:lstStyle/>
          <a:p>
            <a:r>
              <a:rPr lang="en-US" dirty="0"/>
              <a:t>Ross Bradley, Provost’s Office</a:t>
            </a:r>
          </a:p>
          <a:p>
            <a:r>
              <a:rPr lang="en-US" dirty="0"/>
              <a:t>Leah Ford, Student Affairs</a:t>
            </a:r>
          </a:p>
          <a:p>
            <a:r>
              <a:rPr lang="en-US" dirty="0"/>
              <a:t>Bailey Gambill, Student Affairs</a:t>
            </a:r>
          </a:p>
          <a:p>
            <a:r>
              <a:rPr lang="en-US" dirty="0" err="1"/>
              <a:t>Eruore</a:t>
            </a:r>
            <a:r>
              <a:rPr lang="en-US" dirty="0"/>
              <a:t> </a:t>
            </a:r>
            <a:r>
              <a:rPr lang="en-US" dirty="0" err="1"/>
              <a:t>Oboh</a:t>
            </a:r>
            <a:r>
              <a:rPr lang="en-US" dirty="0"/>
              <a:t>, Law School</a:t>
            </a:r>
          </a:p>
          <a:p>
            <a:r>
              <a:rPr lang="en-US" dirty="0"/>
              <a:t>Carolyn </a:t>
            </a:r>
            <a:r>
              <a:rPr lang="en-US" dirty="0" err="1"/>
              <a:t>Macheak</a:t>
            </a:r>
            <a:r>
              <a:rPr lang="en-US" dirty="0"/>
              <a:t>, </a:t>
            </a:r>
            <a:r>
              <a:rPr lang="en-US" dirty="0" err="1"/>
              <a:t>Ottenheimer</a:t>
            </a:r>
            <a:r>
              <a:rPr lang="en-US" dirty="0"/>
              <a:t> Library </a:t>
            </a:r>
          </a:p>
          <a:p>
            <a:r>
              <a:rPr lang="en-US" dirty="0"/>
              <a:t>Melody Weigel, Law School</a:t>
            </a:r>
          </a:p>
          <a:p>
            <a:r>
              <a:rPr lang="en-US" dirty="0"/>
              <a:t>Andre Cummings, Law School</a:t>
            </a:r>
          </a:p>
          <a:p>
            <a:r>
              <a:rPr lang="en-US" dirty="0"/>
              <a:t>Gigi Peters, Midsouth</a:t>
            </a:r>
          </a:p>
          <a:p>
            <a:r>
              <a:rPr lang="en-US" dirty="0"/>
              <a:t>Lauren Wilson, Student Affairs</a:t>
            </a:r>
          </a:p>
        </p:txBody>
      </p:sp>
      <p:sp>
        <p:nvSpPr>
          <p:cNvPr id="6" name="Text Placeholder 5">
            <a:extLst>
              <a:ext uri="{FF2B5EF4-FFF2-40B4-BE49-F238E27FC236}">
                <a16:creationId xmlns:a16="http://schemas.microsoft.com/office/drawing/2014/main" id="{F2A14A25-BBD6-406B-A814-FFA8CC9B7017}"/>
              </a:ext>
            </a:extLst>
          </p:cNvPr>
          <p:cNvSpPr>
            <a:spLocks noGrp="1"/>
          </p:cNvSpPr>
          <p:nvPr>
            <p:ph type="body" idx="4"/>
          </p:nvPr>
        </p:nvSpPr>
        <p:spPr/>
        <p:txBody>
          <a:bodyPr/>
          <a:lstStyle/>
          <a:p>
            <a:r>
              <a:rPr lang="en-US" dirty="0"/>
              <a:t>Ross Bradley, Provost’s Office</a:t>
            </a:r>
          </a:p>
          <a:p>
            <a:r>
              <a:rPr lang="en-US" dirty="0"/>
              <a:t>Leah Ford, Student Affairs</a:t>
            </a:r>
          </a:p>
          <a:p>
            <a:r>
              <a:rPr lang="en-US" dirty="0"/>
              <a:t>Robert </a:t>
            </a:r>
            <a:r>
              <a:rPr lang="en-US" dirty="0" err="1"/>
              <a:t>Steinbuch</a:t>
            </a:r>
            <a:r>
              <a:rPr lang="en-US" dirty="0"/>
              <a:t>, Law School </a:t>
            </a:r>
          </a:p>
        </p:txBody>
      </p:sp>
      <p:sp>
        <p:nvSpPr>
          <p:cNvPr id="7" name="Text Placeholder 2">
            <a:extLst>
              <a:ext uri="{FF2B5EF4-FFF2-40B4-BE49-F238E27FC236}">
                <a16:creationId xmlns:a16="http://schemas.microsoft.com/office/drawing/2014/main" id="{0DBB00A1-6481-4DD7-8FB6-7952C7D6A8A6}"/>
              </a:ext>
            </a:extLst>
          </p:cNvPr>
          <p:cNvSpPr txBox="1">
            <a:spLocks/>
          </p:cNvSpPr>
          <p:nvPr/>
        </p:nvSpPr>
        <p:spPr>
          <a:xfrm>
            <a:off x="6096000" y="1535113"/>
            <a:ext cx="5386917" cy="639763"/>
          </a:xfrm>
          <a:prstGeom prst="rect">
            <a:avLst/>
          </a:prstGeom>
          <a:noFill/>
          <a:ln>
            <a:noFill/>
          </a:ln>
        </p:spPr>
        <p:txBody>
          <a:bodyPr spcFirstLastPara="1" wrap="square" lIns="91425" tIns="45700" rIns="91425" bIns="45700" anchor="b" anchorCtr="0">
            <a:normAutofit lnSpcReduction="10000"/>
          </a:bodyPr>
          <a:lstStyle>
            <a:defPPr marR="0" lvl="0" algn="l" rtl="0">
              <a:lnSpc>
                <a:spcPct val="100000"/>
              </a:lnSpc>
              <a:spcBef>
                <a:spcPts val="0"/>
              </a:spcBef>
              <a:spcAft>
                <a:spcPts val="0"/>
              </a:spcAft>
            </a:defPPr>
            <a:lvl1pPr marL="609585" marR="0" lvl="0" indent="-304792" algn="l" rtl="0">
              <a:lnSpc>
                <a:spcPct val="100000"/>
              </a:lnSpc>
              <a:spcBef>
                <a:spcPts val="640"/>
              </a:spcBef>
              <a:spcAft>
                <a:spcPts val="0"/>
              </a:spcAft>
              <a:buClr>
                <a:srgbClr val="6E2639"/>
              </a:buClr>
              <a:buSzPts val="2400"/>
              <a:buFont typeface="Arial"/>
              <a:buNone/>
              <a:defRPr sz="3200" b="1" i="0" u="none" strike="noStrike" cap="none">
                <a:solidFill>
                  <a:srgbClr val="6E2639"/>
                </a:solidFill>
                <a:latin typeface="Calibri"/>
                <a:ea typeface="Calibri"/>
                <a:cs typeface="Calibri"/>
                <a:sym typeface="Calibri"/>
              </a:defRPr>
            </a:lvl1pPr>
            <a:lvl2pPr marL="1219170" marR="0" lvl="1" indent="-304792" algn="l" rtl="0">
              <a:lnSpc>
                <a:spcPct val="100000"/>
              </a:lnSpc>
              <a:spcBef>
                <a:spcPts val="533"/>
              </a:spcBef>
              <a:spcAft>
                <a:spcPts val="0"/>
              </a:spcAft>
              <a:buClr>
                <a:srgbClr val="7F7F7F"/>
              </a:buClr>
              <a:buSzPts val="2000"/>
              <a:buFont typeface="Arial"/>
              <a:buNone/>
              <a:defRPr sz="2667" b="1" i="0" u="none" strike="noStrike" cap="none">
                <a:solidFill>
                  <a:srgbClr val="7F7F7F"/>
                </a:solidFill>
                <a:latin typeface="Calibri"/>
                <a:ea typeface="Calibri"/>
                <a:cs typeface="Calibri"/>
                <a:sym typeface="Calibri"/>
              </a:defRPr>
            </a:lvl2pPr>
            <a:lvl3pPr marL="1828754" marR="0" lvl="2" indent="-304792" algn="l" rtl="0">
              <a:lnSpc>
                <a:spcPct val="100000"/>
              </a:lnSpc>
              <a:spcBef>
                <a:spcPts val="480"/>
              </a:spcBef>
              <a:spcAft>
                <a:spcPts val="0"/>
              </a:spcAft>
              <a:buClr>
                <a:srgbClr val="7F7F7F"/>
              </a:buClr>
              <a:buSzPts val="1800"/>
              <a:buFont typeface="Arial"/>
              <a:buNone/>
              <a:defRPr sz="2400" b="1" i="0" u="none" strike="noStrike" cap="none">
                <a:solidFill>
                  <a:srgbClr val="7F7F7F"/>
                </a:solidFill>
                <a:latin typeface="Calibri"/>
                <a:ea typeface="Calibri"/>
                <a:cs typeface="Calibri"/>
                <a:sym typeface="Calibri"/>
              </a:defRPr>
            </a:lvl3pPr>
            <a:lvl4pPr marL="2438339" marR="0" lvl="3" indent="-304792" algn="l" rtl="0">
              <a:lnSpc>
                <a:spcPct val="100000"/>
              </a:lnSpc>
              <a:spcBef>
                <a:spcPts val="427"/>
              </a:spcBef>
              <a:spcAft>
                <a:spcPts val="0"/>
              </a:spcAft>
              <a:buClr>
                <a:srgbClr val="7F7F7F"/>
              </a:buClr>
              <a:buSzPts val="1600"/>
              <a:buFont typeface="Arial"/>
              <a:buNone/>
              <a:defRPr sz="2133" b="1" i="0" u="none" strike="noStrike" cap="none">
                <a:solidFill>
                  <a:srgbClr val="7F7F7F"/>
                </a:solidFill>
                <a:latin typeface="Calibri"/>
                <a:ea typeface="Calibri"/>
                <a:cs typeface="Calibri"/>
                <a:sym typeface="Calibri"/>
              </a:defRPr>
            </a:lvl4pPr>
            <a:lvl5pPr marL="3047924" marR="0" lvl="4" indent="-304792" algn="l" rtl="0">
              <a:lnSpc>
                <a:spcPct val="100000"/>
              </a:lnSpc>
              <a:spcBef>
                <a:spcPts val="427"/>
              </a:spcBef>
              <a:spcAft>
                <a:spcPts val="0"/>
              </a:spcAft>
              <a:buClr>
                <a:srgbClr val="7F7F7F"/>
              </a:buClr>
              <a:buSzPts val="1600"/>
              <a:buFont typeface="Arial"/>
              <a:buNone/>
              <a:defRPr sz="2133" b="1" i="0" u="none" strike="noStrike" cap="none">
                <a:solidFill>
                  <a:srgbClr val="7F7F7F"/>
                </a:solidFill>
                <a:latin typeface="Calibri"/>
                <a:ea typeface="Calibri"/>
                <a:cs typeface="Calibri"/>
                <a:sym typeface="Calibri"/>
              </a:defRPr>
            </a:lvl5pPr>
            <a:lvl6pPr marL="3657509" marR="0" lvl="5" indent="-304792" algn="l" rtl="0">
              <a:lnSpc>
                <a:spcPct val="100000"/>
              </a:lnSpc>
              <a:spcBef>
                <a:spcPts val="427"/>
              </a:spcBef>
              <a:spcAft>
                <a:spcPts val="0"/>
              </a:spcAft>
              <a:buClr>
                <a:schemeClr val="dk1"/>
              </a:buClr>
              <a:buSzPts val="1600"/>
              <a:buFont typeface="Arial"/>
              <a:buNone/>
              <a:defRPr sz="2133" b="1" i="0" u="none" strike="noStrike" cap="none">
                <a:solidFill>
                  <a:schemeClr val="dk1"/>
                </a:solidFill>
                <a:latin typeface="Calibri"/>
                <a:ea typeface="Calibri"/>
                <a:cs typeface="Calibri"/>
                <a:sym typeface="Calibri"/>
              </a:defRPr>
            </a:lvl6pPr>
            <a:lvl7pPr marL="4267093" marR="0" lvl="6" indent="-304792" algn="l" rtl="0">
              <a:lnSpc>
                <a:spcPct val="100000"/>
              </a:lnSpc>
              <a:spcBef>
                <a:spcPts val="427"/>
              </a:spcBef>
              <a:spcAft>
                <a:spcPts val="0"/>
              </a:spcAft>
              <a:buClr>
                <a:schemeClr val="dk1"/>
              </a:buClr>
              <a:buSzPts val="1600"/>
              <a:buFont typeface="Arial"/>
              <a:buNone/>
              <a:defRPr sz="2133" b="1" i="0" u="none" strike="noStrike" cap="none">
                <a:solidFill>
                  <a:schemeClr val="dk1"/>
                </a:solidFill>
                <a:latin typeface="Calibri"/>
                <a:ea typeface="Calibri"/>
                <a:cs typeface="Calibri"/>
                <a:sym typeface="Calibri"/>
              </a:defRPr>
            </a:lvl7pPr>
            <a:lvl8pPr marL="4876678" marR="0" lvl="7" indent="-304792" algn="l" rtl="0">
              <a:lnSpc>
                <a:spcPct val="100000"/>
              </a:lnSpc>
              <a:spcBef>
                <a:spcPts val="427"/>
              </a:spcBef>
              <a:spcAft>
                <a:spcPts val="0"/>
              </a:spcAft>
              <a:buClr>
                <a:schemeClr val="dk1"/>
              </a:buClr>
              <a:buSzPts val="1600"/>
              <a:buFont typeface="Arial"/>
              <a:buNone/>
              <a:defRPr sz="2133" b="1" i="0" u="none" strike="noStrike" cap="none">
                <a:solidFill>
                  <a:schemeClr val="dk1"/>
                </a:solidFill>
                <a:latin typeface="Calibri"/>
                <a:ea typeface="Calibri"/>
                <a:cs typeface="Calibri"/>
                <a:sym typeface="Calibri"/>
              </a:defRPr>
            </a:lvl8pPr>
            <a:lvl9pPr marL="5486263" marR="0" lvl="8" indent="-304792" algn="l" rtl="0">
              <a:lnSpc>
                <a:spcPct val="100000"/>
              </a:lnSpc>
              <a:spcBef>
                <a:spcPts val="427"/>
              </a:spcBef>
              <a:spcAft>
                <a:spcPts val="0"/>
              </a:spcAft>
              <a:buClr>
                <a:schemeClr val="dk1"/>
              </a:buClr>
              <a:buSzPts val="1600"/>
              <a:buFont typeface="Arial"/>
              <a:buNone/>
              <a:defRPr sz="2133" b="1" i="0" u="none" strike="noStrike" cap="none">
                <a:solidFill>
                  <a:schemeClr val="dk1"/>
                </a:solidFill>
                <a:latin typeface="Calibri"/>
                <a:ea typeface="Calibri"/>
                <a:cs typeface="Calibri"/>
                <a:sym typeface="Calibri"/>
              </a:defRPr>
            </a:lvl9pPr>
          </a:lstStyle>
          <a:p>
            <a:r>
              <a:rPr lang="en-US" kern="0" dirty="0"/>
              <a:t>Hearing Chair</a:t>
            </a:r>
          </a:p>
        </p:txBody>
      </p:sp>
    </p:spTree>
    <p:extLst>
      <p:ext uri="{BB962C8B-B14F-4D97-AF65-F5344CB8AC3E}">
        <p14:creationId xmlns:p14="http://schemas.microsoft.com/office/powerpoint/2010/main" val="192037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7F32-00E2-4BDC-A22D-770CE5502035}"/>
              </a:ext>
            </a:extLst>
          </p:cNvPr>
          <p:cNvSpPr>
            <a:spLocks noGrp="1"/>
          </p:cNvSpPr>
          <p:nvPr>
            <p:ph type="title"/>
          </p:nvPr>
        </p:nvSpPr>
        <p:spPr/>
        <p:txBody>
          <a:bodyPr/>
          <a:lstStyle/>
          <a:p>
            <a:r>
              <a:rPr lang="en-US" dirty="0"/>
              <a:t>Conflicts of Interest and Bias</a:t>
            </a:r>
          </a:p>
        </p:txBody>
      </p:sp>
      <p:sp>
        <p:nvSpPr>
          <p:cNvPr id="3" name="Content Placeholder 2">
            <a:extLst>
              <a:ext uri="{FF2B5EF4-FFF2-40B4-BE49-F238E27FC236}">
                <a16:creationId xmlns:a16="http://schemas.microsoft.com/office/drawing/2014/main" id="{E6DA494E-4F90-44FC-906C-50F097E4CD48}"/>
              </a:ext>
            </a:extLst>
          </p:cNvPr>
          <p:cNvSpPr>
            <a:spLocks noGrp="1"/>
          </p:cNvSpPr>
          <p:nvPr>
            <p:ph idx="1"/>
          </p:nvPr>
        </p:nvSpPr>
        <p:spPr/>
        <p:txBody>
          <a:bodyPr>
            <a:normAutofit fontScale="92500" lnSpcReduction="20000"/>
          </a:bodyPr>
          <a:lstStyle/>
          <a:p>
            <a:pPr marL="0" indent="0">
              <a:buNone/>
            </a:pPr>
            <a:r>
              <a:rPr lang="en-US" dirty="0"/>
              <a:t>Impartiality is integral to the Title IX process.</a:t>
            </a:r>
          </a:p>
          <a:p>
            <a:r>
              <a:rPr lang="en-US" dirty="0"/>
              <a:t>Serving impartially includes avoiding: </a:t>
            </a:r>
          </a:p>
          <a:p>
            <a:pPr lvl="1"/>
            <a:r>
              <a:rPr lang="en-US" dirty="0"/>
              <a:t>Prejudgment of the facts at issue</a:t>
            </a:r>
          </a:p>
          <a:p>
            <a:pPr lvl="1"/>
            <a:r>
              <a:rPr lang="en-US" dirty="0"/>
              <a:t>Conflicts of interest</a:t>
            </a:r>
          </a:p>
          <a:p>
            <a:pPr lvl="1"/>
            <a:r>
              <a:rPr lang="en-US" dirty="0"/>
              <a:t>Bias</a:t>
            </a:r>
          </a:p>
          <a:p>
            <a:r>
              <a:rPr lang="en-US" dirty="0"/>
              <a:t>Treat all participants equally; make no assumptions about the allegations based on the demographics of participants. </a:t>
            </a:r>
          </a:p>
        </p:txBody>
      </p:sp>
    </p:spTree>
    <p:extLst>
      <p:ext uri="{BB962C8B-B14F-4D97-AF65-F5344CB8AC3E}">
        <p14:creationId xmlns:p14="http://schemas.microsoft.com/office/powerpoint/2010/main" val="1046694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7F32-00E2-4BDC-A22D-770CE5502035}"/>
              </a:ext>
            </a:extLst>
          </p:cNvPr>
          <p:cNvSpPr>
            <a:spLocks noGrp="1"/>
          </p:cNvSpPr>
          <p:nvPr>
            <p:ph type="title"/>
          </p:nvPr>
        </p:nvSpPr>
        <p:spPr>
          <a:xfrm>
            <a:off x="1198605" y="228600"/>
            <a:ext cx="10824519" cy="1143000"/>
          </a:xfrm>
        </p:spPr>
        <p:txBody>
          <a:bodyPr>
            <a:normAutofit/>
          </a:bodyPr>
          <a:lstStyle/>
          <a:p>
            <a:r>
              <a:rPr lang="en-US" sz="5400" dirty="0"/>
              <a:t>Bias</a:t>
            </a:r>
          </a:p>
        </p:txBody>
      </p:sp>
      <p:sp>
        <p:nvSpPr>
          <p:cNvPr id="3" name="Content Placeholder 2">
            <a:extLst>
              <a:ext uri="{FF2B5EF4-FFF2-40B4-BE49-F238E27FC236}">
                <a16:creationId xmlns:a16="http://schemas.microsoft.com/office/drawing/2014/main" id="{E6DA494E-4F90-44FC-906C-50F097E4CD48}"/>
              </a:ext>
            </a:extLst>
          </p:cNvPr>
          <p:cNvSpPr>
            <a:spLocks noGrp="1"/>
          </p:cNvSpPr>
          <p:nvPr>
            <p:ph idx="1"/>
          </p:nvPr>
        </p:nvSpPr>
        <p:spPr>
          <a:xfrm>
            <a:off x="609600" y="1600201"/>
            <a:ext cx="11240022" cy="4875755"/>
          </a:xfrm>
        </p:spPr>
        <p:txBody>
          <a:bodyPr>
            <a:normAutofit fontScale="70000" lnSpcReduction="20000"/>
          </a:bodyPr>
          <a:lstStyle/>
          <a:p>
            <a:r>
              <a:rPr lang="en-US" dirty="0"/>
              <a:t>Bias can represent any variable that improperly influences a decision</a:t>
            </a:r>
          </a:p>
          <a:p>
            <a:r>
              <a:rPr lang="en-US" dirty="0"/>
              <a:t>Forms of bias and prejudice that can impact decisions:</a:t>
            </a:r>
          </a:p>
          <a:p>
            <a:pPr lvl="1"/>
            <a:r>
              <a:rPr lang="en-US" dirty="0"/>
              <a:t>Pre-determined outcome</a:t>
            </a:r>
          </a:p>
          <a:p>
            <a:pPr lvl="1"/>
            <a:r>
              <a:rPr lang="en-US" dirty="0"/>
              <a:t>Partisan approach by investigators in questioning, analysis, or report</a:t>
            </a:r>
          </a:p>
          <a:p>
            <a:pPr lvl="1"/>
            <a:r>
              <a:rPr lang="en-US" dirty="0"/>
              <a:t>Partisan approach by decision-makers in questioning, findings, or sanctions</a:t>
            </a:r>
          </a:p>
          <a:p>
            <a:pPr lvl="1"/>
            <a:r>
              <a:rPr lang="en-US" dirty="0"/>
              <a:t>Intervention by senior-level administrators, or external sources</a:t>
            </a:r>
          </a:p>
          <a:p>
            <a:pPr lvl="1"/>
            <a:r>
              <a:rPr lang="en-US" dirty="0"/>
              <a:t>Not staying in your lane</a:t>
            </a:r>
          </a:p>
          <a:p>
            <a:pPr lvl="1"/>
            <a:r>
              <a:rPr lang="en-US" dirty="0"/>
              <a:t>Improper application of institutional policies or procedures</a:t>
            </a:r>
          </a:p>
          <a:p>
            <a:pPr lvl="1"/>
            <a:r>
              <a:rPr lang="en-US" dirty="0"/>
              <a:t>Confirmation bias</a:t>
            </a:r>
          </a:p>
          <a:p>
            <a:pPr lvl="1"/>
            <a:r>
              <a:rPr lang="en-US" dirty="0"/>
              <a:t>Implicit bias</a:t>
            </a:r>
          </a:p>
          <a:p>
            <a:pPr lvl="1"/>
            <a:r>
              <a:rPr lang="en-US" dirty="0"/>
              <a:t>Animus of any kind, including race, religion, disability, etc.</a:t>
            </a:r>
          </a:p>
        </p:txBody>
      </p:sp>
    </p:spTree>
    <p:extLst>
      <p:ext uri="{BB962C8B-B14F-4D97-AF65-F5344CB8AC3E}">
        <p14:creationId xmlns:p14="http://schemas.microsoft.com/office/powerpoint/2010/main" val="352315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7F32-00E2-4BDC-A22D-770CE5502035}"/>
              </a:ext>
            </a:extLst>
          </p:cNvPr>
          <p:cNvSpPr>
            <a:spLocks noGrp="1"/>
          </p:cNvSpPr>
          <p:nvPr>
            <p:ph type="title"/>
          </p:nvPr>
        </p:nvSpPr>
        <p:spPr>
          <a:xfrm>
            <a:off x="1198605" y="228600"/>
            <a:ext cx="10824519" cy="1143000"/>
          </a:xfrm>
        </p:spPr>
        <p:txBody>
          <a:bodyPr>
            <a:normAutofit/>
          </a:bodyPr>
          <a:lstStyle/>
          <a:p>
            <a:r>
              <a:rPr lang="en-US" sz="5400" dirty="0"/>
              <a:t>Bias and Conflict of Interest</a:t>
            </a:r>
          </a:p>
        </p:txBody>
      </p:sp>
      <p:sp>
        <p:nvSpPr>
          <p:cNvPr id="3" name="Content Placeholder 2">
            <a:extLst>
              <a:ext uri="{FF2B5EF4-FFF2-40B4-BE49-F238E27FC236}">
                <a16:creationId xmlns:a16="http://schemas.microsoft.com/office/drawing/2014/main" id="{E6DA494E-4F90-44FC-906C-50F097E4CD48}"/>
              </a:ext>
            </a:extLst>
          </p:cNvPr>
          <p:cNvSpPr>
            <a:spLocks noGrp="1"/>
          </p:cNvSpPr>
          <p:nvPr>
            <p:ph idx="1"/>
          </p:nvPr>
        </p:nvSpPr>
        <p:spPr>
          <a:xfrm>
            <a:off x="609600" y="1600201"/>
            <a:ext cx="10972800" cy="4689388"/>
          </a:xfrm>
        </p:spPr>
        <p:txBody>
          <a:bodyPr>
            <a:normAutofit fontScale="77500" lnSpcReduction="20000"/>
          </a:bodyPr>
          <a:lstStyle/>
          <a:p>
            <a:r>
              <a:rPr lang="en-US" dirty="0"/>
              <a:t>Types of conflicts/bias:</a:t>
            </a:r>
          </a:p>
          <a:p>
            <a:pPr lvl="1"/>
            <a:r>
              <a:rPr lang="en-US" dirty="0"/>
              <a:t>Wearing too many hats in the process</a:t>
            </a:r>
          </a:p>
          <a:p>
            <a:pPr lvl="1"/>
            <a:r>
              <a:rPr lang="en-US" dirty="0"/>
              <a:t>Legal counsel as Investigator or Decision-maker</a:t>
            </a:r>
          </a:p>
          <a:p>
            <a:pPr lvl="1"/>
            <a:r>
              <a:rPr lang="en-US" dirty="0"/>
              <a:t>Decision-maker who is not impartial</a:t>
            </a:r>
          </a:p>
          <a:p>
            <a:pPr lvl="1"/>
            <a:r>
              <a:rPr lang="en-US" dirty="0"/>
              <a:t>Biased training materials; reliance on sex or gender stereotypes</a:t>
            </a:r>
          </a:p>
          <a:p>
            <a:r>
              <a:rPr lang="en-US" dirty="0"/>
              <a:t>Simply knowing a student or an employee is typically not sufficient to create a conflict of interest if objectivity not compromised</a:t>
            </a:r>
          </a:p>
          <a:p>
            <a:r>
              <a:rPr lang="en-US" dirty="0"/>
              <a:t>Also, having disciplined a student or employee previously is often not enough to create a conflict of interest</a:t>
            </a:r>
          </a:p>
        </p:txBody>
      </p:sp>
    </p:spTree>
    <p:extLst>
      <p:ext uri="{BB962C8B-B14F-4D97-AF65-F5344CB8AC3E}">
        <p14:creationId xmlns:p14="http://schemas.microsoft.com/office/powerpoint/2010/main" val="528649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5A08-CB02-4E12-BB50-981D7653820D}"/>
              </a:ext>
            </a:extLst>
          </p:cNvPr>
          <p:cNvSpPr>
            <a:spLocks noGrp="1"/>
          </p:cNvSpPr>
          <p:nvPr>
            <p:ph type="title"/>
          </p:nvPr>
        </p:nvSpPr>
        <p:spPr/>
        <p:txBody>
          <a:bodyPr/>
          <a:lstStyle/>
          <a:p>
            <a:r>
              <a:rPr lang="en-US" dirty="0"/>
              <a:t>Recusal </a:t>
            </a:r>
          </a:p>
        </p:txBody>
      </p:sp>
      <p:sp>
        <p:nvSpPr>
          <p:cNvPr id="3" name="Content Placeholder 2">
            <a:extLst>
              <a:ext uri="{FF2B5EF4-FFF2-40B4-BE49-F238E27FC236}">
                <a16:creationId xmlns:a16="http://schemas.microsoft.com/office/drawing/2014/main" id="{21D364C0-7062-4E78-9D3E-9E822DDA233C}"/>
              </a:ext>
            </a:extLst>
          </p:cNvPr>
          <p:cNvSpPr>
            <a:spLocks noGrp="1"/>
          </p:cNvSpPr>
          <p:nvPr>
            <p:ph idx="1"/>
          </p:nvPr>
        </p:nvSpPr>
        <p:spPr>
          <a:xfrm>
            <a:off x="609600" y="1600201"/>
            <a:ext cx="11240022" cy="4925859"/>
          </a:xfrm>
        </p:spPr>
        <p:txBody>
          <a:bodyPr>
            <a:normAutofit fontScale="77500" lnSpcReduction="20000"/>
          </a:bodyPr>
          <a:lstStyle/>
          <a:p>
            <a:r>
              <a:rPr lang="en-US" dirty="0"/>
              <a:t>Conflict of interest might necessitate recusal, or party may request it</a:t>
            </a:r>
          </a:p>
          <a:p>
            <a:r>
              <a:rPr lang="en-US" dirty="0"/>
              <a:t>Identify and train an alternate Decision-maker/Chair</a:t>
            </a:r>
          </a:p>
          <a:p>
            <a:r>
              <a:rPr lang="en-US" dirty="0"/>
              <a:t>Procedures should define the process and circumstances by which a party may seek to recuse a Decision-maker</a:t>
            </a:r>
          </a:p>
          <a:p>
            <a:r>
              <a:rPr lang="en-US" dirty="0"/>
              <a:t>Typically the Title IX Coordinator determines whether recusal is necessary</a:t>
            </a:r>
          </a:p>
          <a:p>
            <a:r>
              <a:rPr lang="en-US" dirty="0"/>
              <a:t>If you feel you cannot hear a case impartially, notify Title IX Coordinator immediately</a:t>
            </a:r>
          </a:p>
        </p:txBody>
      </p:sp>
    </p:spTree>
    <p:extLst>
      <p:ext uri="{BB962C8B-B14F-4D97-AF65-F5344CB8AC3E}">
        <p14:creationId xmlns:p14="http://schemas.microsoft.com/office/powerpoint/2010/main" val="2296086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99D-4D6A-4AD9-A072-B34216A5FF50}"/>
              </a:ext>
            </a:extLst>
          </p:cNvPr>
          <p:cNvSpPr>
            <a:spLocks noGrp="1"/>
          </p:cNvSpPr>
          <p:nvPr>
            <p:ph type="title"/>
          </p:nvPr>
        </p:nvSpPr>
        <p:spPr/>
        <p:txBody>
          <a:bodyPr/>
          <a:lstStyle/>
          <a:p>
            <a:r>
              <a:rPr lang="en-US" dirty="0"/>
              <a:t>SPECIAL TOPICS </a:t>
            </a:r>
          </a:p>
        </p:txBody>
      </p:sp>
      <p:sp>
        <p:nvSpPr>
          <p:cNvPr id="3" name="Text Placeholder 2">
            <a:extLst>
              <a:ext uri="{FF2B5EF4-FFF2-40B4-BE49-F238E27FC236}">
                <a16:creationId xmlns:a16="http://schemas.microsoft.com/office/drawing/2014/main" id="{2299796B-3391-4227-9AFC-2A2F4677FC98}"/>
              </a:ext>
            </a:extLst>
          </p:cNvPr>
          <p:cNvSpPr>
            <a:spLocks noGrp="1"/>
          </p:cNvSpPr>
          <p:nvPr>
            <p:ph type="body" idx="1"/>
          </p:nvPr>
        </p:nvSpPr>
        <p:spPr/>
        <p:txBody>
          <a:bodyPr/>
          <a:lstStyle/>
          <a:p>
            <a:r>
              <a:rPr lang="en-US" dirty="0"/>
              <a:t>UA Little Rock Title IX Team Training</a:t>
            </a:r>
          </a:p>
        </p:txBody>
      </p:sp>
    </p:spTree>
    <p:extLst>
      <p:ext uri="{BB962C8B-B14F-4D97-AF65-F5344CB8AC3E}">
        <p14:creationId xmlns:p14="http://schemas.microsoft.com/office/powerpoint/2010/main" val="2431966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960A-F31C-4643-BC29-79F177CBC55C}"/>
              </a:ext>
            </a:extLst>
          </p:cNvPr>
          <p:cNvSpPr>
            <a:spLocks noGrp="1"/>
          </p:cNvSpPr>
          <p:nvPr>
            <p:ph type="title"/>
          </p:nvPr>
        </p:nvSpPr>
        <p:spPr/>
        <p:txBody>
          <a:bodyPr>
            <a:normAutofit fontScale="90000"/>
          </a:bodyPr>
          <a:lstStyle/>
          <a:p>
            <a:pPr algn="ctr"/>
            <a:r>
              <a:rPr lang="en-US" dirty="0"/>
              <a:t>JANUARY is STALKING AWARENESS MONTH</a:t>
            </a:r>
          </a:p>
        </p:txBody>
      </p:sp>
      <p:sp>
        <p:nvSpPr>
          <p:cNvPr id="3" name="Content Placeholder 2">
            <a:extLst>
              <a:ext uri="{FF2B5EF4-FFF2-40B4-BE49-F238E27FC236}">
                <a16:creationId xmlns:a16="http://schemas.microsoft.com/office/drawing/2014/main" id="{E0066621-6A1C-4C56-B09C-922793D0EA09}"/>
              </a:ext>
            </a:extLst>
          </p:cNvPr>
          <p:cNvSpPr>
            <a:spLocks noGrp="1"/>
          </p:cNvSpPr>
          <p:nvPr>
            <p:ph idx="1"/>
          </p:nvPr>
        </p:nvSpPr>
        <p:spPr/>
        <p:txBody>
          <a:bodyPr>
            <a:normAutofit fontScale="77500" lnSpcReduction="20000"/>
          </a:bodyPr>
          <a:lstStyle/>
          <a:p>
            <a:r>
              <a:rPr lang="en-US" dirty="0"/>
              <a:t>Stalking is a pattern of behavior directed at a specific person that would cause a reasonable person to fear for the person’s safety or the safety of others; or suffer substantial emotional distress.</a:t>
            </a:r>
            <a:endParaRPr lang="en-US" b="0" dirty="0"/>
          </a:p>
          <a:p>
            <a:pPr lvl="1"/>
            <a:r>
              <a:rPr lang="en-US" b="0" dirty="0"/>
              <a:t>Stalking is criminal, traumatic, dangerous and often misunderstood. </a:t>
            </a:r>
          </a:p>
          <a:p>
            <a:pPr lvl="1"/>
            <a:r>
              <a:rPr lang="en-US" b="0" dirty="0"/>
              <a:t>About half of stalking cases are related to intimate partner violence – which means that half are not. Stalking can happen with acquaintances, strangers, and family members.</a:t>
            </a:r>
          </a:p>
          <a:p>
            <a:endParaRPr lang="en-US" dirty="0"/>
          </a:p>
        </p:txBody>
      </p:sp>
      <p:pic>
        <p:nvPicPr>
          <p:cNvPr id="5" name="Picture 4">
            <a:extLst>
              <a:ext uri="{FF2B5EF4-FFF2-40B4-BE49-F238E27FC236}">
                <a16:creationId xmlns:a16="http://schemas.microsoft.com/office/drawing/2014/main" id="{FD44B43A-908C-4281-BDF0-A36D83F36AC2}"/>
              </a:ext>
            </a:extLst>
          </p:cNvPr>
          <p:cNvPicPr>
            <a:picLocks noChangeAspect="1"/>
          </p:cNvPicPr>
          <p:nvPr/>
        </p:nvPicPr>
        <p:blipFill>
          <a:blip r:embed="rId3"/>
          <a:stretch>
            <a:fillRect/>
          </a:stretch>
        </p:blipFill>
        <p:spPr>
          <a:xfrm>
            <a:off x="159186" y="2511925"/>
            <a:ext cx="3339230" cy="1834150"/>
          </a:xfrm>
          <a:prstGeom prst="rect">
            <a:avLst/>
          </a:prstGeom>
        </p:spPr>
      </p:pic>
    </p:spTree>
    <p:extLst>
      <p:ext uri="{BB962C8B-B14F-4D97-AF65-F5344CB8AC3E}">
        <p14:creationId xmlns:p14="http://schemas.microsoft.com/office/powerpoint/2010/main" val="101429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8468-F29A-4704-A81F-B370BA700317}"/>
              </a:ext>
            </a:extLst>
          </p:cNvPr>
          <p:cNvSpPr>
            <a:spLocks noGrp="1"/>
          </p:cNvSpPr>
          <p:nvPr>
            <p:ph type="title"/>
          </p:nvPr>
        </p:nvSpPr>
        <p:spPr/>
        <p:txBody>
          <a:bodyPr/>
          <a:lstStyle/>
          <a:p>
            <a:r>
              <a:rPr lang="en-US" dirty="0"/>
              <a:t>Pattern of Behavior</a:t>
            </a:r>
          </a:p>
        </p:txBody>
      </p:sp>
      <p:sp>
        <p:nvSpPr>
          <p:cNvPr id="3" name="Content Placeholder 2">
            <a:extLst>
              <a:ext uri="{FF2B5EF4-FFF2-40B4-BE49-F238E27FC236}">
                <a16:creationId xmlns:a16="http://schemas.microsoft.com/office/drawing/2014/main" id="{9C69A58A-939B-4558-B038-BE790FF2D6F6}"/>
              </a:ext>
            </a:extLst>
          </p:cNvPr>
          <p:cNvSpPr>
            <a:spLocks noGrp="1"/>
          </p:cNvSpPr>
          <p:nvPr>
            <p:ph idx="1"/>
          </p:nvPr>
        </p:nvSpPr>
        <p:spPr>
          <a:xfrm>
            <a:off x="162838" y="1600201"/>
            <a:ext cx="11711836" cy="4900807"/>
          </a:xfrm>
        </p:spPr>
        <p:txBody>
          <a:bodyPr>
            <a:normAutofit fontScale="70000" lnSpcReduction="20000"/>
          </a:bodyPr>
          <a:lstStyle/>
          <a:p>
            <a:r>
              <a:rPr lang="en-US" dirty="0"/>
              <a:t>How many incidents make a pattern?</a:t>
            </a:r>
          </a:p>
          <a:p>
            <a:pPr lvl="1"/>
            <a:r>
              <a:rPr lang="en-US" dirty="0"/>
              <a:t>Two or more incidents make a pattern. </a:t>
            </a:r>
          </a:p>
          <a:p>
            <a:r>
              <a:rPr lang="en-US" dirty="0"/>
              <a:t>What types of behaviors are considered stalking? </a:t>
            </a:r>
          </a:p>
          <a:p>
            <a:pPr lvl="1"/>
            <a:r>
              <a:rPr lang="en-US" dirty="0"/>
              <a:t>Stalkers use a variety of tactics, including (but not limited to): unwanted contact including phone calls, texts, and contact via social media, unwanted gifts, showing up/approaching an individual or their family/friends, monitoring, surveillance, property damage, and threats.</a:t>
            </a:r>
          </a:p>
          <a:p>
            <a:r>
              <a:rPr lang="en-US" dirty="0"/>
              <a:t>What if the stalker’s actions aren’t illegal? </a:t>
            </a:r>
          </a:p>
          <a:p>
            <a:pPr lvl="1"/>
            <a:r>
              <a:rPr lang="en-US" dirty="0"/>
              <a:t>For example, sending gifts</a:t>
            </a:r>
          </a:p>
          <a:p>
            <a:pPr lvl="1"/>
            <a:r>
              <a:rPr lang="en-US" dirty="0"/>
              <a:t>Stalking is a crime in Arkansas; Even if the behavior is not a crime on its own (like texting excessively), it may be part of the pattern of stalking behavior and victims should consider documenting and reporting it.</a:t>
            </a:r>
          </a:p>
        </p:txBody>
      </p:sp>
    </p:spTree>
    <p:extLst>
      <p:ext uri="{BB962C8B-B14F-4D97-AF65-F5344CB8AC3E}">
        <p14:creationId xmlns:p14="http://schemas.microsoft.com/office/powerpoint/2010/main" val="1110575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8468-F29A-4704-A81F-B370BA700317}"/>
              </a:ext>
            </a:extLst>
          </p:cNvPr>
          <p:cNvSpPr>
            <a:spLocks noGrp="1"/>
          </p:cNvSpPr>
          <p:nvPr>
            <p:ph type="title"/>
          </p:nvPr>
        </p:nvSpPr>
        <p:spPr/>
        <p:txBody>
          <a:bodyPr/>
          <a:lstStyle/>
          <a:p>
            <a:r>
              <a:rPr lang="en-US" dirty="0"/>
              <a:t>Stalking or Harassment?</a:t>
            </a:r>
          </a:p>
        </p:txBody>
      </p:sp>
      <p:sp>
        <p:nvSpPr>
          <p:cNvPr id="3" name="Content Placeholder 2">
            <a:extLst>
              <a:ext uri="{FF2B5EF4-FFF2-40B4-BE49-F238E27FC236}">
                <a16:creationId xmlns:a16="http://schemas.microsoft.com/office/drawing/2014/main" id="{9C69A58A-939B-4558-B038-BE790FF2D6F6}"/>
              </a:ext>
            </a:extLst>
          </p:cNvPr>
          <p:cNvSpPr>
            <a:spLocks noGrp="1"/>
          </p:cNvSpPr>
          <p:nvPr>
            <p:ph idx="1"/>
          </p:nvPr>
        </p:nvSpPr>
        <p:spPr>
          <a:xfrm>
            <a:off x="162838" y="1600201"/>
            <a:ext cx="11711836" cy="4900807"/>
          </a:xfrm>
        </p:spPr>
        <p:txBody>
          <a:bodyPr>
            <a:normAutofit fontScale="62500" lnSpcReduction="20000"/>
          </a:bodyPr>
          <a:lstStyle/>
          <a:p>
            <a:r>
              <a:rPr lang="en-US" b="0" dirty="0"/>
              <a:t>Stalking and harassment are similar and can overlap. Harassment may be part of a stalking pattern of behavior/course of conduct.</a:t>
            </a:r>
          </a:p>
          <a:p>
            <a:r>
              <a:rPr lang="en-US" b="0" dirty="0"/>
              <a:t>Generally, </a:t>
            </a:r>
            <a:r>
              <a:rPr lang="en-US" b="0" i="1" dirty="0"/>
              <a:t>the element of fear is what separates stalking from harassment</a:t>
            </a:r>
            <a:r>
              <a:rPr lang="en-US" b="0" dirty="0"/>
              <a:t>. Harassment is typically irritating and bothersome, sometimes to the point where a victim feels deeply uncomfortable. However, victims of harassment are not typically afraid of their perpetrators.</a:t>
            </a:r>
          </a:p>
          <a:p>
            <a:r>
              <a:rPr lang="en-US" b="0" dirty="0"/>
              <a:t>For example, a colleague who consistently mocks a new coworker for her appearance may be harassing her by saying cruel things and sending disparaging e-mails. While the victim is distressed and may feel sad, anxious, angry and/or uncomfortable, she is not afraid of the perpetrator – she does not believe that the behaviors will escalate or that further harm will come to her. However, if that same perpetrator began calling the victim’s cell phone, following the victim and/or posting disparaging things about the victim online, it could become stalking.</a:t>
            </a:r>
          </a:p>
          <a:p>
            <a:pPr marL="0" indent="0">
              <a:buNone/>
            </a:pPr>
            <a:endParaRPr lang="en-US" dirty="0"/>
          </a:p>
        </p:txBody>
      </p:sp>
    </p:spTree>
    <p:extLst>
      <p:ext uri="{BB962C8B-B14F-4D97-AF65-F5344CB8AC3E}">
        <p14:creationId xmlns:p14="http://schemas.microsoft.com/office/powerpoint/2010/main" val="2755846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233D-94EE-4572-BFF2-2606BBA21A0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B3B6464-E6EC-4DAC-B32E-77E715A0C1E9}"/>
              </a:ext>
            </a:extLst>
          </p:cNvPr>
          <p:cNvSpPr>
            <a:spLocks noGrp="1"/>
          </p:cNvSpPr>
          <p:nvPr>
            <p:ph idx="1"/>
          </p:nvPr>
        </p:nvSpPr>
        <p:spPr/>
        <p:txBody>
          <a:bodyPr>
            <a:normAutofit fontScale="92500" lnSpcReduction="10000"/>
          </a:bodyPr>
          <a:lstStyle/>
          <a:p>
            <a:r>
              <a:rPr lang="en-US" dirty="0"/>
              <a:t>UA Little Rock Title IX Policy</a:t>
            </a:r>
          </a:p>
          <a:p>
            <a:pPr lvl="1"/>
            <a:r>
              <a:rPr lang="en-US" b="1" dirty="0"/>
              <a:t>Form of Sexual Harassment</a:t>
            </a:r>
          </a:p>
          <a:p>
            <a:pPr lvl="1"/>
            <a:r>
              <a:rPr lang="en-US" b="1" dirty="0"/>
              <a:t>Stalking. </a:t>
            </a:r>
            <a:r>
              <a:rPr lang="en-US" dirty="0"/>
              <a:t>Engaging in a course of conduct directed at a specific person that would cause a reasonable person to fear for his or her safety or the safety of others or suffer substantial emotional distress.</a:t>
            </a:r>
          </a:p>
          <a:p>
            <a:pPr marL="609585" lvl="1" indent="0">
              <a:buNone/>
            </a:pPr>
            <a:endParaRPr lang="en-US" dirty="0"/>
          </a:p>
          <a:p>
            <a:pPr marL="609585" lvl="1" indent="0">
              <a:buNone/>
            </a:pPr>
            <a:r>
              <a:rPr lang="en-US" dirty="0"/>
              <a:t>https://ualr.edu/policy/home/facstaff/title-ix/</a:t>
            </a:r>
          </a:p>
        </p:txBody>
      </p:sp>
    </p:spTree>
    <p:extLst>
      <p:ext uri="{BB962C8B-B14F-4D97-AF65-F5344CB8AC3E}">
        <p14:creationId xmlns:p14="http://schemas.microsoft.com/office/powerpoint/2010/main" val="3540389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B06-B058-49A5-BF59-C91CDC8EE11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D4786EF-7AB8-4147-8306-5C4D41E49160}"/>
              </a:ext>
            </a:extLst>
          </p:cNvPr>
          <p:cNvSpPr>
            <a:spLocks noGrp="1"/>
          </p:cNvSpPr>
          <p:nvPr>
            <p:ph idx="1"/>
          </p:nvPr>
        </p:nvSpPr>
        <p:spPr/>
        <p:txBody>
          <a:bodyPr/>
          <a:lstStyle/>
          <a:p>
            <a:r>
              <a:rPr lang="en-US" dirty="0"/>
              <a:t>Stalkingawareness.org </a:t>
            </a:r>
          </a:p>
          <a:p>
            <a:r>
              <a:rPr lang="en-US" dirty="0">
                <a:hlinkClick r:id="rId2"/>
              </a:rPr>
              <a:t>https://www.justice.gov/ovw/stalking</a:t>
            </a:r>
            <a:endParaRPr lang="en-US" dirty="0"/>
          </a:p>
          <a:p>
            <a:r>
              <a:rPr lang="en-US" dirty="0"/>
              <a:t>https://www.whitehouse.gov/briefing-room/presidential-actions/2021/12/30/a-proclamation-on-national-stalking-awareness-month-2022/</a:t>
            </a:r>
          </a:p>
          <a:p>
            <a:pPr marL="0" indent="0">
              <a:buNone/>
            </a:pPr>
            <a:endParaRPr lang="en-US" dirty="0"/>
          </a:p>
        </p:txBody>
      </p:sp>
    </p:spTree>
    <p:extLst>
      <p:ext uri="{BB962C8B-B14F-4D97-AF65-F5344CB8AC3E}">
        <p14:creationId xmlns:p14="http://schemas.microsoft.com/office/powerpoint/2010/main" val="181816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678C-6CE5-4BB4-8D61-8EFBCB613EE3}"/>
              </a:ext>
            </a:extLst>
          </p:cNvPr>
          <p:cNvSpPr>
            <a:spLocks noGrp="1"/>
          </p:cNvSpPr>
          <p:nvPr>
            <p:ph type="title"/>
          </p:nvPr>
        </p:nvSpPr>
        <p:spPr/>
        <p:txBody>
          <a:bodyPr/>
          <a:lstStyle/>
          <a:p>
            <a:r>
              <a:rPr lang="en-US" dirty="0"/>
              <a:t>2020 Reg update</a:t>
            </a:r>
          </a:p>
        </p:txBody>
      </p:sp>
      <p:sp>
        <p:nvSpPr>
          <p:cNvPr id="3" name="Text Placeholder 2">
            <a:extLst>
              <a:ext uri="{FF2B5EF4-FFF2-40B4-BE49-F238E27FC236}">
                <a16:creationId xmlns:a16="http://schemas.microsoft.com/office/drawing/2014/main" id="{80262126-AB42-432E-AF0E-35501D834EEB}"/>
              </a:ext>
            </a:extLst>
          </p:cNvPr>
          <p:cNvSpPr>
            <a:spLocks noGrp="1"/>
          </p:cNvSpPr>
          <p:nvPr>
            <p:ph type="body" idx="1"/>
          </p:nvPr>
        </p:nvSpPr>
        <p:spPr/>
        <p:txBody>
          <a:bodyPr/>
          <a:lstStyle/>
          <a:p>
            <a:endParaRPr lang="en-US" dirty="0"/>
          </a:p>
          <a:p>
            <a:r>
              <a:rPr lang="en-US" dirty="0"/>
              <a:t>UA Little Rock Title IX Team Training</a:t>
            </a:r>
          </a:p>
        </p:txBody>
      </p:sp>
    </p:spTree>
    <p:extLst>
      <p:ext uri="{BB962C8B-B14F-4D97-AF65-F5344CB8AC3E}">
        <p14:creationId xmlns:p14="http://schemas.microsoft.com/office/powerpoint/2010/main" val="1113635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99D-4D6A-4AD9-A072-B34216A5FF50}"/>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299796B-3391-4227-9AFC-2A2F4677FC98}"/>
              </a:ext>
            </a:extLst>
          </p:cNvPr>
          <p:cNvSpPr>
            <a:spLocks noGrp="1"/>
          </p:cNvSpPr>
          <p:nvPr>
            <p:ph type="body" idx="1"/>
          </p:nvPr>
        </p:nvSpPr>
        <p:spPr/>
        <p:txBody>
          <a:bodyPr/>
          <a:lstStyle/>
          <a:p>
            <a:r>
              <a:rPr lang="en-US" dirty="0"/>
              <a:t>UA Little Rock Title IX Team Training</a:t>
            </a:r>
          </a:p>
        </p:txBody>
      </p:sp>
    </p:spTree>
    <p:extLst>
      <p:ext uri="{BB962C8B-B14F-4D97-AF65-F5344CB8AC3E}">
        <p14:creationId xmlns:p14="http://schemas.microsoft.com/office/powerpoint/2010/main" val="2478122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26BFE-4DF6-47E8-BECF-1F284AC24326}"/>
              </a:ext>
            </a:extLst>
          </p:cNvPr>
          <p:cNvSpPr>
            <a:spLocks noGrp="1"/>
          </p:cNvSpPr>
          <p:nvPr>
            <p:ph type="title"/>
          </p:nvPr>
        </p:nvSpPr>
        <p:spPr/>
        <p:txBody>
          <a:bodyPr/>
          <a:lstStyle/>
          <a:p>
            <a:r>
              <a:rPr lang="en-US" dirty="0"/>
              <a:t>What’s Next? </a:t>
            </a:r>
          </a:p>
        </p:txBody>
      </p:sp>
      <p:sp>
        <p:nvSpPr>
          <p:cNvPr id="6" name="Text Placeholder 5">
            <a:extLst>
              <a:ext uri="{FF2B5EF4-FFF2-40B4-BE49-F238E27FC236}">
                <a16:creationId xmlns:a16="http://schemas.microsoft.com/office/drawing/2014/main" id="{DD32922D-7122-4905-9502-F2A69D075584}"/>
              </a:ext>
            </a:extLst>
          </p:cNvPr>
          <p:cNvSpPr>
            <a:spLocks noGrp="1"/>
          </p:cNvSpPr>
          <p:nvPr>
            <p:ph type="body" idx="1"/>
          </p:nvPr>
        </p:nvSpPr>
        <p:spPr/>
        <p:txBody>
          <a:bodyPr>
            <a:normAutofit lnSpcReduction="10000"/>
          </a:bodyPr>
          <a:lstStyle/>
          <a:p>
            <a:r>
              <a:rPr lang="en-US" dirty="0"/>
              <a:t>Title IX Advisor Training</a:t>
            </a:r>
          </a:p>
          <a:p>
            <a:pPr lvl="1"/>
            <a:r>
              <a:rPr lang="en-US" dirty="0"/>
              <a:t>Wednesday, February 16</a:t>
            </a:r>
          </a:p>
          <a:p>
            <a:pPr lvl="1"/>
            <a:r>
              <a:rPr lang="en-US" dirty="0"/>
              <a:t>If you’re interested in being trained, email </a:t>
            </a:r>
            <a:r>
              <a:rPr lang="en-US" dirty="0">
                <a:hlinkClick r:id="rId2"/>
              </a:rPr>
              <a:t>edbell@ualr.edu</a:t>
            </a:r>
            <a:r>
              <a:rPr lang="en-US" dirty="0"/>
              <a:t>. </a:t>
            </a:r>
          </a:p>
          <a:p>
            <a:r>
              <a:rPr lang="en-US" dirty="0"/>
              <a:t>Title IX Team Training, Mock Live Hearing </a:t>
            </a:r>
          </a:p>
          <a:p>
            <a:pPr lvl="1"/>
            <a:r>
              <a:rPr lang="en-US" dirty="0"/>
              <a:t>TBD </a:t>
            </a:r>
          </a:p>
          <a:p>
            <a:r>
              <a:rPr lang="en-US" dirty="0"/>
              <a:t>Title IX Quarterly Training Schedule </a:t>
            </a:r>
          </a:p>
          <a:p>
            <a:pPr lvl="1"/>
            <a:r>
              <a:rPr lang="en-US" dirty="0"/>
              <a:t>Friday, April 15, 2022</a:t>
            </a:r>
          </a:p>
          <a:p>
            <a:pPr lvl="1"/>
            <a:r>
              <a:rPr lang="en-US" dirty="0"/>
              <a:t>Friday, September 9, 2022</a:t>
            </a:r>
          </a:p>
          <a:p>
            <a:pPr lvl="1"/>
            <a:r>
              <a:rPr lang="en-US" dirty="0"/>
              <a:t>Friday, December 2, 2022 </a:t>
            </a:r>
          </a:p>
        </p:txBody>
      </p:sp>
    </p:spTree>
    <p:extLst>
      <p:ext uri="{BB962C8B-B14F-4D97-AF65-F5344CB8AC3E}">
        <p14:creationId xmlns:p14="http://schemas.microsoft.com/office/powerpoint/2010/main" val="2365269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CA8D-8687-4C82-B81A-7EF1A270D206}"/>
              </a:ext>
            </a:extLst>
          </p:cNvPr>
          <p:cNvSpPr>
            <a:spLocks noGrp="1"/>
          </p:cNvSpPr>
          <p:nvPr>
            <p:ph type="title"/>
          </p:nvPr>
        </p:nvSpPr>
        <p:spPr/>
        <p:txBody>
          <a:bodyPr/>
          <a:lstStyle/>
          <a:p>
            <a:r>
              <a:rPr lang="en-US" dirty="0"/>
              <a:t>Content Acknowledgement</a:t>
            </a:r>
          </a:p>
        </p:txBody>
      </p:sp>
      <p:sp>
        <p:nvSpPr>
          <p:cNvPr id="3" name="Text Placeholder 2">
            <a:extLst>
              <a:ext uri="{FF2B5EF4-FFF2-40B4-BE49-F238E27FC236}">
                <a16:creationId xmlns:a16="http://schemas.microsoft.com/office/drawing/2014/main" id="{CB77A89A-6321-4019-BC7F-85965AB26757}"/>
              </a:ext>
            </a:extLst>
          </p:cNvPr>
          <p:cNvSpPr>
            <a:spLocks noGrp="1"/>
          </p:cNvSpPr>
          <p:nvPr>
            <p:ph type="body" idx="1"/>
          </p:nvPr>
        </p:nvSpPr>
        <p:spPr/>
        <p:txBody>
          <a:bodyPr/>
          <a:lstStyle/>
          <a:p>
            <a:r>
              <a:rPr lang="en-US" dirty="0"/>
              <a:t>I want to give appropriate credit to ATIXA, TNG Consulting, and Ms. LaTonda Williams for their contributions to this training. </a:t>
            </a:r>
          </a:p>
          <a:p>
            <a:r>
              <a:rPr lang="en-US" dirty="0"/>
              <a:t>This presentation will be posted on the UA Little Rock Title IX website as required by the Title IX Regulations. </a:t>
            </a:r>
          </a:p>
        </p:txBody>
      </p:sp>
    </p:spTree>
    <p:extLst>
      <p:ext uri="{BB962C8B-B14F-4D97-AF65-F5344CB8AC3E}">
        <p14:creationId xmlns:p14="http://schemas.microsoft.com/office/powerpoint/2010/main" val="555068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0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D8D2-D10E-4D32-80A9-09A7E0BA3F4A}"/>
              </a:ext>
            </a:extLst>
          </p:cNvPr>
          <p:cNvSpPr>
            <a:spLocks noGrp="1"/>
          </p:cNvSpPr>
          <p:nvPr>
            <p:ph type="title"/>
          </p:nvPr>
        </p:nvSpPr>
        <p:spPr/>
        <p:txBody>
          <a:bodyPr/>
          <a:lstStyle/>
          <a:p>
            <a:pPr algn="ctr"/>
            <a:r>
              <a:rPr lang="en-US" b="1" dirty="0"/>
              <a:t>Redefining Sexual Harassment</a:t>
            </a:r>
          </a:p>
        </p:txBody>
      </p:sp>
      <p:sp>
        <p:nvSpPr>
          <p:cNvPr id="3" name="Text Placeholder 2">
            <a:extLst>
              <a:ext uri="{FF2B5EF4-FFF2-40B4-BE49-F238E27FC236}">
                <a16:creationId xmlns:a16="http://schemas.microsoft.com/office/drawing/2014/main" id="{A35E9082-3587-4767-BA04-ED3B251B2C81}"/>
              </a:ext>
            </a:extLst>
          </p:cNvPr>
          <p:cNvSpPr>
            <a:spLocks noGrp="1"/>
          </p:cNvSpPr>
          <p:nvPr>
            <p:ph type="body" idx="1"/>
          </p:nvPr>
        </p:nvSpPr>
        <p:spPr>
          <a:xfrm>
            <a:off x="321276" y="1600201"/>
            <a:ext cx="11528854" cy="4825313"/>
          </a:xfrm>
        </p:spPr>
        <p:txBody>
          <a:bodyPr>
            <a:normAutofit lnSpcReduction="10000"/>
          </a:bodyPr>
          <a:lstStyle/>
          <a:p>
            <a:r>
              <a:rPr lang="en-US" dirty="0"/>
              <a:t>The final 2020 regulations redefine sexual harassment under Title IX to include the following three categories:</a:t>
            </a:r>
          </a:p>
          <a:p>
            <a:pPr lvl="1"/>
            <a:r>
              <a:rPr lang="en-US" u="sng" dirty="0"/>
              <a:t>Quid Pro Quo Harassment</a:t>
            </a:r>
            <a:r>
              <a:rPr lang="en-US" dirty="0"/>
              <a:t>: instances where a school employee conditions education benefits on participation in unwelcome sexual conduct; or</a:t>
            </a:r>
          </a:p>
          <a:p>
            <a:pPr lvl="1"/>
            <a:r>
              <a:rPr lang="en-US" u="sng" dirty="0"/>
              <a:t>Unwelcome conduct </a:t>
            </a:r>
            <a:r>
              <a:rPr lang="en-US" dirty="0"/>
              <a:t>that a reasonable person would determine is so severe, pervasive, </a:t>
            </a:r>
            <a:r>
              <a:rPr lang="en-US" u="sng" dirty="0"/>
              <a:t>and</a:t>
            </a:r>
            <a:r>
              <a:rPr lang="en-US" dirty="0"/>
              <a:t> objectively offensive that it effectively denied a person equal access to the school’s education program or activity; or</a:t>
            </a:r>
          </a:p>
          <a:p>
            <a:pPr lvl="1"/>
            <a:r>
              <a:rPr lang="en-US" u="sng" dirty="0"/>
              <a:t>Sexual assault</a:t>
            </a:r>
            <a:r>
              <a:rPr lang="en-US" dirty="0"/>
              <a:t>, as defined in the </a:t>
            </a:r>
            <a:r>
              <a:rPr lang="en-US" dirty="0" err="1"/>
              <a:t>Clery</a:t>
            </a:r>
            <a:r>
              <a:rPr lang="en-US" dirty="0"/>
              <a:t> Act, 20 U.S.C. § 1092(f), and </a:t>
            </a:r>
            <a:r>
              <a:rPr lang="en-US" u="sng" dirty="0"/>
              <a:t>dating violence</a:t>
            </a:r>
            <a:r>
              <a:rPr lang="en-US" dirty="0"/>
              <a:t>, </a:t>
            </a:r>
            <a:r>
              <a:rPr lang="en-US" u="sng" dirty="0"/>
              <a:t>domestic violence</a:t>
            </a:r>
            <a:r>
              <a:rPr lang="en-US" dirty="0"/>
              <a:t>, or </a:t>
            </a:r>
            <a:r>
              <a:rPr lang="en-US" u="sng" dirty="0"/>
              <a:t>stalking</a:t>
            </a:r>
            <a:r>
              <a:rPr lang="en-US" dirty="0"/>
              <a:t> as defined in the Violence Against Women Act, 34 U.S.C. § 12291(a).</a:t>
            </a:r>
          </a:p>
        </p:txBody>
      </p:sp>
    </p:spTree>
    <p:extLst>
      <p:ext uri="{BB962C8B-B14F-4D97-AF65-F5344CB8AC3E}">
        <p14:creationId xmlns:p14="http://schemas.microsoft.com/office/powerpoint/2010/main" val="79799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6DBA-0E7E-46DA-A21D-C7D61089745A}"/>
              </a:ext>
            </a:extLst>
          </p:cNvPr>
          <p:cNvSpPr>
            <a:spLocks noGrp="1"/>
          </p:cNvSpPr>
          <p:nvPr>
            <p:ph type="title"/>
          </p:nvPr>
        </p:nvSpPr>
        <p:spPr/>
        <p:txBody>
          <a:bodyPr>
            <a:normAutofit fontScale="90000"/>
          </a:bodyPr>
          <a:lstStyle/>
          <a:p>
            <a:br>
              <a:rPr lang="en-US" b="1" dirty="0"/>
            </a:br>
            <a:r>
              <a:rPr lang="en-US" b="1" dirty="0"/>
              <a:t>Impact of the Narrowed Definition</a:t>
            </a:r>
            <a:br>
              <a:rPr lang="en-US" b="1" dirty="0"/>
            </a:br>
            <a:endParaRPr lang="en-US" b="1" dirty="0"/>
          </a:p>
        </p:txBody>
      </p:sp>
      <p:sp>
        <p:nvSpPr>
          <p:cNvPr id="4" name="Text Placeholder 3">
            <a:extLst>
              <a:ext uri="{FF2B5EF4-FFF2-40B4-BE49-F238E27FC236}">
                <a16:creationId xmlns:a16="http://schemas.microsoft.com/office/drawing/2014/main" id="{C0F78F58-D96B-4C5F-A8E8-F0A89AAE9892}"/>
              </a:ext>
            </a:extLst>
          </p:cNvPr>
          <p:cNvSpPr>
            <a:spLocks noGrp="1"/>
          </p:cNvSpPr>
          <p:nvPr>
            <p:ph type="body" idx="2"/>
          </p:nvPr>
        </p:nvSpPr>
        <p:spPr>
          <a:xfrm>
            <a:off x="1625600" y="2051308"/>
            <a:ext cx="9003957" cy="3951288"/>
          </a:xfrm>
        </p:spPr>
        <p:txBody>
          <a:bodyPr>
            <a:normAutofit fontScale="92500" lnSpcReduction="20000"/>
          </a:bodyPr>
          <a:lstStyle/>
          <a:p>
            <a:pPr marL="101598" indent="0">
              <a:buNone/>
            </a:pPr>
            <a:r>
              <a:rPr lang="en-US" b="0" dirty="0"/>
              <a:t>The Department of Education redefined sexual harassment for Title IX purposes and </a:t>
            </a:r>
            <a:r>
              <a:rPr lang="en-US" b="0" i="1" dirty="0"/>
              <a:t>narrowed</a:t>
            </a:r>
            <a:r>
              <a:rPr lang="en-US" b="0" dirty="0"/>
              <a:t> the scope by requiring that unwelcome conduct be severe </a:t>
            </a:r>
            <a:r>
              <a:rPr lang="en-US" b="0" i="1" dirty="0"/>
              <a:t>and</a:t>
            </a:r>
            <a:r>
              <a:rPr lang="en-US" b="0" dirty="0"/>
              <a:t> pervasive </a:t>
            </a:r>
            <a:r>
              <a:rPr lang="en-US" b="0" i="1" dirty="0"/>
              <a:t>and</a:t>
            </a:r>
            <a:r>
              <a:rPr lang="en-US" b="0" dirty="0"/>
              <a:t> objectively offensive (one alone no longer suffices) in a manner that effectively denies an individual access to a school’s education program or activity. However, the Final Rule simultaneously </a:t>
            </a:r>
            <a:r>
              <a:rPr lang="en-US" b="0" i="1" dirty="0"/>
              <a:t>broadened</a:t>
            </a:r>
            <a:r>
              <a:rPr lang="en-US" b="0" dirty="0"/>
              <a:t> the scope of covered actions to now include dating violence, domestic violence and stalking.</a:t>
            </a:r>
            <a:endParaRPr lang="en-US" dirty="0"/>
          </a:p>
        </p:txBody>
      </p:sp>
    </p:spTree>
    <p:extLst>
      <p:ext uri="{BB962C8B-B14F-4D97-AF65-F5344CB8AC3E}">
        <p14:creationId xmlns:p14="http://schemas.microsoft.com/office/powerpoint/2010/main" val="369978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6DBA-0E7E-46DA-A21D-C7D61089745A}"/>
              </a:ext>
            </a:extLst>
          </p:cNvPr>
          <p:cNvSpPr>
            <a:spLocks noGrp="1"/>
          </p:cNvSpPr>
          <p:nvPr>
            <p:ph type="title"/>
          </p:nvPr>
        </p:nvSpPr>
        <p:spPr/>
        <p:txBody>
          <a:bodyPr>
            <a:normAutofit fontScale="90000"/>
          </a:bodyPr>
          <a:lstStyle/>
          <a:p>
            <a:br>
              <a:rPr lang="en-US" b="1" dirty="0"/>
            </a:br>
            <a:r>
              <a:rPr lang="en-US" b="1" dirty="0"/>
              <a:t>Prohibited Under Title IX</a:t>
            </a:r>
            <a:br>
              <a:rPr lang="en-US" b="1" dirty="0"/>
            </a:br>
            <a:endParaRPr lang="en-US" b="1" dirty="0"/>
          </a:p>
        </p:txBody>
      </p:sp>
      <p:sp>
        <p:nvSpPr>
          <p:cNvPr id="4" name="Text Placeholder 3">
            <a:extLst>
              <a:ext uri="{FF2B5EF4-FFF2-40B4-BE49-F238E27FC236}">
                <a16:creationId xmlns:a16="http://schemas.microsoft.com/office/drawing/2014/main" id="{C0F78F58-D96B-4C5F-A8E8-F0A89AAE9892}"/>
              </a:ext>
            </a:extLst>
          </p:cNvPr>
          <p:cNvSpPr>
            <a:spLocks noGrp="1"/>
          </p:cNvSpPr>
          <p:nvPr>
            <p:ph type="body" idx="2"/>
          </p:nvPr>
        </p:nvSpPr>
        <p:spPr/>
        <p:txBody>
          <a:bodyPr>
            <a:normAutofit lnSpcReduction="10000"/>
          </a:bodyPr>
          <a:lstStyle/>
          <a:p>
            <a:r>
              <a:rPr lang="en-US" dirty="0"/>
              <a:t>Sexual Harassment</a:t>
            </a:r>
          </a:p>
          <a:p>
            <a:pPr lvl="1"/>
            <a:r>
              <a:rPr lang="en-US" dirty="0"/>
              <a:t>Inappropriate touching, patting, or pinching</a:t>
            </a:r>
          </a:p>
          <a:p>
            <a:pPr lvl="1"/>
            <a:r>
              <a:rPr lang="en-US" dirty="0"/>
              <a:t>Physical assault or coerced sexual activity</a:t>
            </a:r>
          </a:p>
          <a:p>
            <a:pPr lvl="1"/>
            <a:r>
              <a:rPr lang="en-US" dirty="0"/>
              <a:t>Demands or subtle pressure for sexual favors</a:t>
            </a:r>
          </a:p>
          <a:p>
            <a:pPr lvl="1"/>
            <a:r>
              <a:rPr lang="en-US" dirty="0"/>
              <a:t>Unwanted phone calls, texts, email, or gestures</a:t>
            </a:r>
          </a:p>
          <a:p>
            <a:endParaRPr lang="en-US" dirty="0"/>
          </a:p>
        </p:txBody>
      </p:sp>
      <p:sp>
        <p:nvSpPr>
          <p:cNvPr id="6" name="Text Placeholder 5">
            <a:extLst>
              <a:ext uri="{FF2B5EF4-FFF2-40B4-BE49-F238E27FC236}">
                <a16:creationId xmlns:a16="http://schemas.microsoft.com/office/drawing/2014/main" id="{B20B38D9-F64D-4760-8D53-2F7F881B1D86}"/>
              </a:ext>
            </a:extLst>
          </p:cNvPr>
          <p:cNvSpPr>
            <a:spLocks noGrp="1"/>
          </p:cNvSpPr>
          <p:nvPr>
            <p:ph type="body" idx="4"/>
          </p:nvPr>
        </p:nvSpPr>
        <p:spPr/>
        <p:txBody>
          <a:bodyPr>
            <a:normAutofit fontScale="92500" lnSpcReduction="10000"/>
          </a:bodyPr>
          <a:lstStyle/>
          <a:p>
            <a:r>
              <a:rPr lang="en-US" dirty="0"/>
              <a:t>Sexual Misconduct</a:t>
            </a:r>
          </a:p>
          <a:p>
            <a:pPr lvl="1"/>
            <a:r>
              <a:rPr lang="en-US" dirty="0"/>
              <a:t>Rape, Sexual Assault </a:t>
            </a:r>
          </a:p>
          <a:p>
            <a:r>
              <a:rPr lang="en-US" dirty="0"/>
              <a:t>Stalking</a:t>
            </a:r>
          </a:p>
          <a:p>
            <a:r>
              <a:rPr lang="en-US" dirty="0"/>
              <a:t>Dating Violence</a:t>
            </a:r>
          </a:p>
          <a:p>
            <a:pPr lvl="1"/>
            <a:r>
              <a:rPr lang="en-US" dirty="0"/>
              <a:t>Emotional, Verbal</a:t>
            </a:r>
          </a:p>
          <a:p>
            <a:r>
              <a:rPr lang="en-US" dirty="0"/>
              <a:t>Retaliation</a:t>
            </a:r>
          </a:p>
          <a:p>
            <a:pPr lvl="1"/>
            <a:r>
              <a:rPr lang="en-US" dirty="0"/>
              <a:t>Actions against anyone reporting or participating in a Title IX investigation</a:t>
            </a:r>
          </a:p>
          <a:p>
            <a:endParaRPr lang="en-US" dirty="0"/>
          </a:p>
        </p:txBody>
      </p:sp>
    </p:spTree>
    <p:extLst>
      <p:ext uri="{BB962C8B-B14F-4D97-AF65-F5344CB8AC3E}">
        <p14:creationId xmlns:p14="http://schemas.microsoft.com/office/powerpoint/2010/main" val="97208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1F7E-9358-47CC-9705-D218B72A542F}"/>
              </a:ext>
            </a:extLst>
          </p:cNvPr>
          <p:cNvSpPr>
            <a:spLocks noGrp="1"/>
          </p:cNvSpPr>
          <p:nvPr>
            <p:ph type="title"/>
          </p:nvPr>
        </p:nvSpPr>
        <p:spPr>
          <a:xfrm>
            <a:off x="1320800" y="228600"/>
            <a:ext cx="10261600" cy="1143000"/>
          </a:xfrm>
        </p:spPr>
        <p:txBody>
          <a:bodyPr>
            <a:normAutofit/>
          </a:bodyPr>
          <a:lstStyle/>
          <a:p>
            <a:pPr algn="ctr"/>
            <a:r>
              <a:rPr lang="en-US" b="1" dirty="0"/>
              <a:t>Equity Throughout the Process</a:t>
            </a:r>
          </a:p>
        </p:txBody>
      </p:sp>
      <p:sp>
        <p:nvSpPr>
          <p:cNvPr id="3" name="Content Placeholder 2">
            <a:extLst>
              <a:ext uri="{FF2B5EF4-FFF2-40B4-BE49-F238E27FC236}">
                <a16:creationId xmlns:a16="http://schemas.microsoft.com/office/drawing/2014/main" id="{6F4B198E-B7F4-4813-A553-8BAB9FCAFEAE}"/>
              </a:ext>
            </a:extLst>
          </p:cNvPr>
          <p:cNvSpPr>
            <a:spLocks noGrp="1"/>
          </p:cNvSpPr>
          <p:nvPr>
            <p:ph idx="1"/>
          </p:nvPr>
        </p:nvSpPr>
        <p:spPr>
          <a:xfrm>
            <a:off x="609600" y="1665962"/>
            <a:ext cx="10972800" cy="4963438"/>
          </a:xfrm>
        </p:spPr>
        <p:txBody>
          <a:bodyPr>
            <a:normAutofit fontScale="55000" lnSpcReduction="20000"/>
          </a:bodyPr>
          <a:lstStyle/>
          <a:p>
            <a:r>
              <a:rPr lang="en-US" dirty="0"/>
              <a:t>A balanced and fair process that provides the same opportunities to both parties is required.</a:t>
            </a:r>
          </a:p>
          <a:p>
            <a:r>
              <a:rPr lang="en-US" dirty="0"/>
              <a:t>Various forms of notice – policies and procedures, investigation, hearing outcome (finding and sanction), etc. </a:t>
            </a:r>
          </a:p>
          <a:p>
            <a:r>
              <a:rPr lang="en-US" dirty="0"/>
              <a:t>Opportunities to present witnesses and provide evidence</a:t>
            </a:r>
          </a:p>
          <a:p>
            <a:pPr lvl="1"/>
            <a:r>
              <a:rPr lang="en-US" dirty="0"/>
              <a:t>If witnesses aren’t interviewed, rationale must be given</a:t>
            </a:r>
          </a:p>
          <a:p>
            <a:r>
              <a:rPr lang="en-US" dirty="0"/>
              <a:t>Ability to discuss the allegations without restriction</a:t>
            </a:r>
          </a:p>
          <a:p>
            <a:pPr lvl="1"/>
            <a:r>
              <a:rPr lang="en-US" dirty="0"/>
              <a:t>No gag orders allowed; We can’t tell parties that they can’t discuss the case.</a:t>
            </a:r>
          </a:p>
          <a:p>
            <a:r>
              <a:rPr lang="en-US" dirty="0"/>
              <a:t>Ability to inspect and review evidence and investigation report</a:t>
            </a:r>
          </a:p>
          <a:p>
            <a:r>
              <a:rPr lang="en-US" dirty="0"/>
              <a:t>Provide the same rights for an Advisor </a:t>
            </a:r>
          </a:p>
          <a:p>
            <a:r>
              <a:rPr lang="en-US" dirty="0"/>
              <a:t>Impartial investigators, investigation, hearing, and decision-makers</a:t>
            </a:r>
          </a:p>
          <a:p>
            <a:r>
              <a:rPr lang="en-US" dirty="0"/>
              <a:t>Remedies</a:t>
            </a:r>
          </a:p>
          <a:p>
            <a:r>
              <a:rPr lang="en-US" dirty="0"/>
              <a:t>All parties are entitled to an appeal </a:t>
            </a:r>
          </a:p>
          <a:p>
            <a:endParaRPr lang="en-US" dirty="0"/>
          </a:p>
        </p:txBody>
      </p:sp>
    </p:spTree>
    <p:extLst>
      <p:ext uri="{BB962C8B-B14F-4D97-AF65-F5344CB8AC3E}">
        <p14:creationId xmlns:p14="http://schemas.microsoft.com/office/powerpoint/2010/main" val="1367246234"/>
      </p:ext>
    </p:extLst>
  </p:cSld>
  <p:clrMapOvr>
    <a:masterClrMapping/>
  </p:clrMapOvr>
</p:sld>
</file>

<file path=ppt/theme/theme1.xml><?xml version="1.0" encoding="utf-8"?>
<a:theme xmlns:a="http://schemas.openxmlformats.org/drawingml/2006/main" name="PPSimCar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SimCare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3253</TotalTime>
  <Words>7461</Words>
  <Application>Microsoft Office PowerPoint</Application>
  <PresentationFormat>Widescreen</PresentationFormat>
  <Paragraphs>484</Paragraphs>
  <Slides>53</Slides>
  <Notes>36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53</vt:i4>
      </vt:variant>
    </vt:vector>
  </HeadingPairs>
  <TitlesOfParts>
    <vt:vector size="57" baseType="lpstr">
      <vt:lpstr>Arial</vt:lpstr>
      <vt:lpstr>Calibri</vt:lpstr>
      <vt:lpstr>PPSimCareTemplate</vt:lpstr>
      <vt:lpstr>1_PPSimCareTemplate</vt:lpstr>
      <vt:lpstr>Title IX Team Training January 24, 2022</vt:lpstr>
      <vt:lpstr>AGENDA </vt:lpstr>
      <vt:lpstr>New Team Members</vt:lpstr>
      <vt:lpstr>New Team Members</vt:lpstr>
      <vt:lpstr>2020 Reg update</vt:lpstr>
      <vt:lpstr>Redefining Sexual Harassment</vt:lpstr>
      <vt:lpstr> Impact of the Narrowed Definition </vt:lpstr>
      <vt:lpstr> Prohibited Under Title IX </vt:lpstr>
      <vt:lpstr>Equity Throughout the Process</vt:lpstr>
      <vt:lpstr>Updates to the 2020 Regs</vt:lpstr>
      <vt:lpstr>Title IX in the News</vt:lpstr>
      <vt:lpstr>S.P.O.O. </vt:lpstr>
      <vt:lpstr>What is SPOO?</vt:lpstr>
      <vt:lpstr>What is SPOO?</vt:lpstr>
      <vt:lpstr>Is it S.P.O.O?</vt:lpstr>
      <vt:lpstr>Is it S.P.O.O?</vt:lpstr>
      <vt:lpstr>Is it S.P.O.O?</vt:lpstr>
      <vt:lpstr>Is it S.P.O.O?</vt:lpstr>
      <vt:lpstr>Is it S.P.O.O?</vt:lpstr>
      <vt:lpstr>Is it Quid Pro Quo?</vt:lpstr>
      <vt:lpstr>The Investigation Report</vt:lpstr>
      <vt:lpstr>The Process</vt:lpstr>
      <vt:lpstr>Report Writing </vt:lpstr>
      <vt:lpstr>Investigation Report</vt:lpstr>
      <vt:lpstr>G.A.S. Framework</vt:lpstr>
      <vt:lpstr>Understanding Evidence</vt:lpstr>
      <vt:lpstr>G.A.S. Framework</vt:lpstr>
      <vt:lpstr>CREDIBILITY </vt:lpstr>
      <vt:lpstr>Credibility Assessment Example</vt:lpstr>
      <vt:lpstr>CREDIBILITY </vt:lpstr>
      <vt:lpstr>Assessing Evidence </vt:lpstr>
      <vt:lpstr>The Three Buckets of Evidence </vt:lpstr>
      <vt:lpstr>Relevant and Directly Related Evidence</vt:lpstr>
      <vt:lpstr>Separating Evidence</vt:lpstr>
      <vt:lpstr>Separating Evidence Example</vt:lpstr>
      <vt:lpstr>G.A.S. Framework</vt:lpstr>
      <vt:lpstr>Discussion and Synthesis</vt:lpstr>
      <vt:lpstr>Discussion and Synthesis</vt:lpstr>
      <vt:lpstr>Bias, conflicts of interest, &amp; recusal</vt:lpstr>
      <vt:lpstr>Conflicts of Interest and Bias</vt:lpstr>
      <vt:lpstr>Bias</vt:lpstr>
      <vt:lpstr>Bias and Conflict of Interest</vt:lpstr>
      <vt:lpstr>Recusal </vt:lpstr>
      <vt:lpstr>SPECIAL TOPICS </vt:lpstr>
      <vt:lpstr>JANUARY is STALKING AWARENESS MONTH</vt:lpstr>
      <vt:lpstr>Pattern of Behavior</vt:lpstr>
      <vt:lpstr>Stalking or Harassment?</vt:lpstr>
      <vt:lpstr>PowerPoint Presentation</vt:lpstr>
      <vt:lpstr>Resources</vt:lpstr>
      <vt:lpstr>Questions?</vt:lpstr>
      <vt:lpstr>What’s Next? </vt:lpstr>
      <vt:lpstr>Content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Team Training January 24, 2022</dc:title>
  <dc:creator>Emily Bell</dc:creator>
  <cp:lastModifiedBy>Emily Bell</cp:lastModifiedBy>
  <cp:revision>35</cp:revision>
  <dcterms:created xsi:type="dcterms:W3CDTF">2022-01-25T16:31:33Z</dcterms:created>
  <dcterms:modified xsi:type="dcterms:W3CDTF">2022-01-27T22:44:41Z</dcterms:modified>
</cp:coreProperties>
</file>